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47"/>
  </p:notesMasterIdLst>
  <p:handoutMasterIdLst>
    <p:handoutMasterId r:id="rId48"/>
  </p:handoutMasterIdLst>
  <p:sldIdLst>
    <p:sldId id="269" r:id="rId2"/>
    <p:sldId id="394" r:id="rId3"/>
    <p:sldId id="399" r:id="rId4"/>
    <p:sldId id="408" r:id="rId5"/>
    <p:sldId id="407" r:id="rId6"/>
    <p:sldId id="400" r:id="rId7"/>
    <p:sldId id="401" r:id="rId8"/>
    <p:sldId id="436" r:id="rId9"/>
    <p:sldId id="437" r:id="rId10"/>
    <p:sldId id="438" r:id="rId11"/>
    <p:sldId id="439" r:id="rId12"/>
    <p:sldId id="440" r:id="rId13"/>
    <p:sldId id="441" r:id="rId14"/>
    <p:sldId id="403" r:id="rId15"/>
    <p:sldId id="402" r:id="rId16"/>
    <p:sldId id="404" r:id="rId17"/>
    <p:sldId id="405" r:id="rId18"/>
    <p:sldId id="409" r:id="rId19"/>
    <p:sldId id="410" r:id="rId20"/>
    <p:sldId id="406" r:id="rId21"/>
    <p:sldId id="411" r:id="rId22"/>
    <p:sldId id="412" r:id="rId23"/>
    <p:sldId id="413" r:id="rId24"/>
    <p:sldId id="414" r:id="rId25"/>
    <p:sldId id="419" r:id="rId26"/>
    <p:sldId id="415" r:id="rId27"/>
    <p:sldId id="416" r:id="rId28"/>
    <p:sldId id="417" r:id="rId29"/>
    <p:sldId id="418"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434" r:id="rId45"/>
    <p:sldId id="43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2/29/2024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2/29/2024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9870" y="919163"/>
            <a:ext cx="7772400" cy="1470025"/>
          </a:xfrm>
        </p:spPr>
        <p:txBody>
          <a:bodyPr/>
          <a:lstStyle>
            <a:lvl1pPr>
              <a:defRPr sz="4400">
                <a:solidFill>
                  <a:srgbClr val="FF0000"/>
                </a:solidFill>
              </a:defRPr>
            </a:lvl1pPr>
          </a:lstStyle>
          <a:p>
            <a:endParaRPr lang="en-US" dirty="0"/>
          </a:p>
        </p:txBody>
      </p:sp>
      <p:sp>
        <p:nvSpPr>
          <p:cNvPr id="3" name="Subtitle 2"/>
          <p:cNvSpPr>
            <a:spLocks noGrp="1"/>
          </p:cNvSpPr>
          <p:nvPr>
            <p:ph type="subTitle" idx="1"/>
          </p:nvPr>
        </p:nvSpPr>
        <p:spPr>
          <a:xfrm>
            <a:off x="914400" y="2631304"/>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719951" y="25146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876800" y="5108238"/>
            <a:ext cx="4251270" cy="954107"/>
          </a:xfrm>
          <a:prstGeom prst="rect">
            <a:avLst/>
          </a:prstGeom>
          <a:noFill/>
        </p:spPr>
        <p:txBody>
          <a:bodyPr wrap="square" rtlCol="0">
            <a:spAutoFit/>
          </a:bodyPr>
          <a:lstStyle/>
          <a:p>
            <a:pPr algn="r"/>
            <a:r>
              <a:rPr lang="en-US" sz="1800" b="0" i="1" dirty="0">
                <a:solidFill>
                  <a:srgbClr val="002060"/>
                </a:solidFill>
                <a:latin typeface="Arial Rounded MT Bold" pitchFamily="34" charset="0"/>
              </a:rPr>
              <a:t>Created By: 		</a:t>
            </a:r>
          </a:p>
          <a:p>
            <a:pPr algn="r"/>
            <a:r>
              <a:rPr lang="en-US" sz="1800" b="0" i="1"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074AB4D0-B7BB-4566-A4A6-5C6AAE45C471}"/>
              </a:ext>
            </a:extLst>
          </p:cNvPr>
          <p:cNvSpPr>
            <a:spLocks noGrp="1"/>
          </p:cNvSpPr>
          <p:nvPr>
            <p:ph type="ctrTitle"/>
          </p:nvPr>
        </p:nvSpPr>
        <p:spPr>
          <a:xfrm>
            <a:off x="446314" y="457200"/>
            <a:ext cx="8229600" cy="914401"/>
          </a:xfrm>
        </p:spPr>
        <p:txBody>
          <a:bodyPr/>
          <a:lstStyle>
            <a:lvl1pPr>
              <a:defRPr sz="4400" i="1">
                <a:solidFill>
                  <a:schemeClr val="accent1">
                    <a:lumMod val="40000"/>
                    <a:lumOff val="60000"/>
                  </a:schemeClr>
                </a:solidFill>
              </a:defRPr>
            </a:lvl1pPr>
          </a:lstStyle>
          <a:p>
            <a:endParaRPr lang="en-US" dirty="0"/>
          </a:p>
        </p:txBody>
      </p:sp>
      <p:pic>
        <p:nvPicPr>
          <p:cNvPr id="5" name="Picture 4">
            <a:extLst>
              <a:ext uri="{FF2B5EF4-FFF2-40B4-BE49-F238E27FC236}">
                <a16:creationId xmlns:a16="http://schemas.microsoft.com/office/drawing/2014/main" id="{2C31135F-FDC3-46A1-A52E-93E39F0EC6D9}"/>
              </a:ext>
            </a:extLst>
          </p:cNvPr>
          <p:cNvPicPr>
            <a:picLocks noChangeAspect="1"/>
          </p:cNvPicPr>
          <p:nvPr userDrawn="1"/>
        </p:nvPicPr>
        <p:blipFill>
          <a:blip r:embed="rId2"/>
          <a:stretch>
            <a:fillRect/>
          </a:stretch>
        </p:blipFill>
        <p:spPr>
          <a:xfrm>
            <a:off x="455023" y="493957"/>
            <a:ext cx="8207828" cy="87764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152400" y="685800"/>
            <a:ext cx="6248400" cy="50292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1"/>
            <a:ext cx="8229600" cy="3505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pic>
        <p:nvPicPr>
          <p:cNvPr id="6" name="Picture 5">
            <a:extLst>
              <a:ext uri="{FF2B5EF4-FFF2-40B4-BE49-F238E27FC236}">
                <a16:creationId xmlns:a16="http://schemas.microsoft.com/office/drawing/2014/main" id="{394EF75B-DA97-4E72-8342-10BE88B44E11}"/>
              </a:ext>
            </a:extLst>
          </p:cNvPr>
          <p:cNvPicPr>
            <a:picLocks noChangeAspect="1"/>
          </p:cNvPicPr>
          <p:nvPr userDrawn="1"/>
        </p:nvPicPr>
        <p:blipFill>
          <a:blip r:embed="rId7"/>
          <a:stretch>
            <a:fillRect/>
          </a:stretch>
        </p:blipFill>
        <p:spPr>
          <a:xfrm>
            <a:off x="0" y="5943600"/>
            <a:ext cx="6553200" cy="874512"/>
          </a:xfrm>
          <a:prstGeom prst="rect">
            <a:avLst/>
          </a:prstGeom>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onicframework.com/docs/api/toolba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ionicframework.com/docs/api/searchbar" TargetMode="External"/><Relationship Id="rId2" Type="http://schemas.openxmlformats.org/officeDocument/2006/relationships/hyperlink" Target="https://ionicframework.com/docs/api/toolbar#searchbars-in-toolbar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onic.io/framewor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home.page.t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276600"/>
          </a:xfrm>
        </p:spPr>
        <p:txBody>
          <a:bodyPr>
            <a:normAutofit/>
          </a:bodyPr>
          <a:lstStyle/>
          <a:p>
            <a:pPr algn="ctr"/>
            <a:br>
              <a:rPr lang="en-US" dirty="0"/>
            </a:br>
            <a:r>
              <a:rPr lang="en-US" sz="4000" i="1" dirty="0">
                <a:solidFill>
                  <a:schemeClr val="tx1"/>
                </a:solidFill>
                <a:latin typeface="+mn-lt"/>
              </a:rPr>
              <a:t>CAP489</a:t>
            </a:r>
            <a:br>
              <a:rPr lang="en-US" sz="4000" i="1" dirty="0">
                <a:solidFill>
                  <a:schemeClr val="tx1"/>
                </a:solidFill>
                <a:latin typeface="+mn-lt"/>
              </a:rPr>
            </a:br>
            <a:r>
              <a:rPr lang="en-US" sz="4000" i="1" dirty="0">
                <a:solidFill>
                  <a:schemeClr val="tx1"/>
                </a:solidFill>
                <a:latin typeface="+mn-lt"/>
              </a:rPr>
              <a:t>MOBILE APP DEVELOPMENT FRAMEWORKS</a:t>
            </a:r>
            <a:br>
              <a:rPr lang="en-US" dirty="0"/>
            </a:br>
            <a:endParaRPr lang="en-US" dirty="0"/>
          </a:p>
        </p:txBody>
      </p:sp>
      <p:pic>
        <p:nvPicPr>
          <p:cNvPr id="3" name="Picture 2">
            <a:extLst>
              <a:ext uri="{FF2B5EF4-FFF2-40B4-BE49-F238E27FC236}">
                <a16:creationId xmlns:a16="http://schemas.microsoft.com/office/drawing/2014/main" id="{2B127747-6626-45C9-BDDD-09BAFE8DD163}"/>
              </a:ext>
            </a:extLst>
          </p:cNvPr>
          <p:cNvPicPr>
            <a:picLocks noChangeAspect="1"/>
          </p:cNvPicPr>
          <p:nvPr/>
        </p:nvPicPr>
        <p:blipFill>
          <a:blip r:embed="rId2"/>
          <a:stretch>
            <a:fillRect/>
          </a:stretch>
        </p:blipFill>
        <p:spPr>
          <a:xfrm>
            <a:off x="3170208" y="3048000"/>
            <a:ext cx="1973292" cy="21431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D3427E-FD60-4B2E-8FCC-026B8D7BC940}"/>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E46A519-75A3-47C1-92A0-6E7B29115D24}"/>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C5419569-9DC6-46F1-A275-98B76D26AB75}"/>
              </a:ext>
            </a:extLst>
          </p:cNvPr>
          <p:cNvPicPr>
            <a:picLocks noChangeAspect="1"/>
          </p:cNvPicPr>
          <p:nvPr/>
        </p:nvPicPr>
        <p:blipFill>
          <a:blip r:embed="rId2"/>
          <a:stretch>
            <a:fillRect/>
          </a:stretch>
        </p:blipFill>
        <p:spPr>
          <a:xfrm>
            <a:off x="2533650" y="2447925"/>
            <a:ext cx="4076700" cy="1962150"/>
          </a:xfrm>
          <a:prstGeom prst="rect">
            <a:avLst/>
          </a:prstGeom>
        </p:spPr>
      </p:pic>
    </p:spTree>
    <p:extLst>
      <p:ext uri="{BB962C8B-B14F-4D97-AF65-F5344CB8AC3E}">
        <p14:creationId xmlns:p14="http://schemas.microsoft.com/office/powerpoint/2010/main" val="130706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73F77-D2EA-4CD5-8F27-80EF6BE34BF5}"/>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E4645609-6B68-42E8-B3C6-A12B488BE58C}"/>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81694802-01AE-49BC-8C31-73D541D3360B}"/>
              </a:ext>
            </a:extLst>
          </p:cNvPr>
          <p:cNvPicPr>
            <a:picLocks noChangeAspect="1"/>
          </p:cNvPicPr>
          <p:nvPr/>
        </p:nvPicPr>
        <p:blipFill>
          <a:blip r:embed="rId2"/>
          <a:stretch>
            <a:fillRect/>
          </a:stretch>
        </p:blipFill>
        <p:spPr>
          <a:xfrm>
            <a:off x="228600" y="1613942"/>
            <a:ext cx="8610600" cy="4074800"/>
          </a:xfrm>
          <a:prstGeom prst="rect">
            <a:avLst/>
          </a:prstGeom>
        </p:spPr>
      </p:pic>
    </p:spTree>
    <p:extLst>
      <p:ext uri="{BB962C8B-B14F-4D97-AF65-F5344CB8AC3E}">
        <p14:creationId xmlns:p14="http://schemas.microsoft.com/office/powerpoint/2010/main" val="259110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C3CC6C-3B3E-4778-8848-F777EA379A10}"/>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BFD8B9CD-4EFF-4D27-BD32-25F7170E9F35}"/>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C2CF4ADC-65F7-4EAD-83BC-B4E9FDA0D655}"/>
              </a:ext>
            </a:extLst>
          </p:cNvPr>
          <p:cNvPicPr>
            <a:picLocks noChangeAspect="1"/>
          </p:cNvPicPr>
          <p:nvPr/>
        </p:nvPicPr>
        <p:blipFill>
          <a:blip r:embed="rId2"/>
          <a:stretch>
            <a:fillRect/>
          </a:stretch>
        </p:blipFill>
        <p:spPr>
          <a:xfrm>
            <a:off x="990600" y="1595204"/>
            <a:ext cx="6362700" cy="4219575"/>
          </a:xfrm>
          <a:prstGeom prst="rect">
            <a:avLst/>
          </a:prstGeom>
        </p:spPr>
      </p:pic>
    </p:spTree>
    <p:extLst>
      <p:ext uri="{BB962C8B-B14F-4D97-AF65-F5344CB8AC3E}">
        <p14:creationId xmlns:p14="http://schemas.microsoft.com/office/powerpoint/2010/main" val="26909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23BF47-3E18-4847-91B8-7225737B17C5}"/>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C0FFA1FB-1815-4A04-9B09-87D1879BC411}"/>
              </a:ext>
            </a:extLst>
          </p:cNvPr>
          <p:cNvPicPr>
            <a:picLocks noChangeAspect="1"/>
          </p:cNvPicPr>
          <p:nvPr/>
        </p:nvPicPr>
        <p:blipFill>
          <a:blip r:embed="rId2"/>
          <a:stretch>
            <a:fillRect/>
          </a:stretch>
        </p:blipFill>
        <p:spPr>
          <a:xfrm>
            <a:off x="2438400" y="1371601"/>
            <a:ext cx="3352800" cy="4162425"/>
          </a:xfrm>
          <a:prstGeom prst="rect">
            <a:avLst/>
          </a:prstGeom>
        </p:spPr>
      </p:pic>
    </p:spTree>
    <p:extLst>
      <p:ext uri="{BB962C8B-B14F-4D97-AF65-F5344CB8AC3E}">
        <p14:creationId xmlns:p14="http://schemas.microsoft.com/office/powerpoint/2010/main" val="199996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1DD84A-4C75-40E7-81E7-8AF6F89DAF20}"/>
              </a:ext>
            </a:extLst>
          </p:cNvPr>
          <p:cNvSpPr>
            <a:spLocks noGrp="1"/>
          </p:cNvSpPr>
          <p:nvPr>
            <p:ph type="ctrTitle"/>
          </p:nvPr>
        </p:nvSpPr>
        <p:spPr>
          <a:xfrm>
            <a:off x="446314" y="457200"/>
            <a:ext cx="7707086" cy="914401"/>
          </a:xfrm>
        </p:spPr>
        <p:txBody>
          <a:bodyPr/>
          <a:lstStyle/>
          <a:p>
            <a:pPr algn="r"/>
            <a:r>
              <a:rPr lang="en-US" dirty="0" err="1">
                <a:solidFill>
                  <a:schemeClr val="bg1"/>
                </a:solidFill>
              </a:rPr>
              <a:t>src</a:t>
            </a:r>
            <a:endParaRPr lang="en-US" dirty="0">
              <a:solidFill>
                <a:schemeClr val="bg1"/>
              </a:solidFill>
            </a:endParaRPr>
          </a:p>
        </p:txBody>
      </p:sp>
      <p:sp>
        <p:nvSpPr>
          <p:cNvPr id="5" name="Arrow: Right 4">
            <a:extLst>
              <a:ext uri="{FF2B5EF4-FFF2-40B4-BE49-F238E27FC236}">
                <a16:creationId xmlns:a16="http://schemas.microsoft.com/office/drawing/2014/main" id="{55FD7DA1-A185-4931-A139-9F0E445E0684}"/>
              </a:ext>
            </a:extLst>
          </p:cNvPr>
          <p:cNvSpPr/>
          <p:nvPr/>
        </p:nvSpPr>
        <p:spPr>
          <a:xfrm rot="10800000">
            <a:off x="6019800" y="658783"/>
            <a:ext cx="1270475" cy="51123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FF00"/>
              </a:highlight>
            </a:endParaRPr>
          </a:p>
        </p:txBody>
      </p:sp>
      <p:pic>
        <p:nvPicPr>
          <p:cNvPr id="2" name="Picture 1">
            <a:extLst>
              <a:ext uri="{FF2B5EF4-FFF2-40B4-BE49-F238E27FC236}">
                <a16:creationId xmlns:a16="http://schemas.microsoft.com/office/drawing/2014/main" id="{BD6A5066-B9C1-481A-9B82-AE4F30D19A81}"/>
              </a:ext>
            </a:extLst>
          </p:cNvPr>
          <p:cNvPicPr>
            <a:picLocks noChangeAspect="1"/>
          </p:cNvPicPr>
          <p:nvPr/>
        </p:nvPicPr>
        <p:blipFill>
          <a:blip r:embed="rId2"/>
          <a:stretch>
            <a:fillRect/>
          </a:stretch>
        </p:blipFill>
        <p:spPr>
          <a:xfrm>
            <a:off x="333196" y="457200"/>
            <a:ext cx="2574052" cy="4972100"/>
          </a:xfrm>
          <a:prstGeom prst="rect">
            <a:avLst/>
          </a:prstGeom>
        </p:spPr>
      </p:pic>
      <p:sp>
        <p:nvSpPr>
          <p:cNvPr id="6" name="TextBox 5">
            <a:extLst>
              <a:ext uri="{FF2B5EF4-FFF2-40B4-BE49-F238E27FC236}">
                <a16:creationId xmlns:a16="http://schemas.microsoft.com/office/drawing/2014/main" id="{FFC54325-D850-4395-8E1A-D6C4F97A8347}"/>
              </a:ext>
            </a:extLst>
          </p:cNvPr>
          <p:cNvSpPr txBox="1"/>
          <p:nvPr/>
        </p:nvSpPr>
        <p:spPr>
          <a:xfrm>
            <a:off x="2693248" y="1981200"/>
            <a:ext cx="6117556" cy="1569660"/>
          </a:xfrm>
          <a:prstGeom prst="rect">
            <a:avLst/>
          </a:prstGeom>
          <a:noFill/>
        </p:spPr>
        <p:txBody>
          <a:bodyPr wrap="square" rtlCol="0">
            <a:spAutoFit/>
          </a:bodyPr>
          <a:lstStyle/>
          <a:p>
            <a:pPr algn="just"/>
            <a:r>
              <a:rPr lang="en-US" sz="2400" dirty="0">
                <a:highlight>
                  <a:srgbClr val="FFFF00"/>
                </a:highlight>
              </a:rPr>
              <a:t>index.html is the main entry point for the app,</a:t>
            </a:r>
          </a:p>
          <a:p>
            <a:pPr algn="just"/>
            <a:r>
              <a:rPr lang="en-US" sz="2400" dirty="0">
                <a:highlight>
                  <a:srgbClr val="FFFF00"/>
                </a:highlight>
              </a:rPr>
              <a:t> though its purpose is to set up scripts, CSS includes, and bootstrap, or start running our app. </a:t>
            </a:r>
          </a:p>
        </p:txBody>
      </p:sp>
    </p:spTree>
    <p:extLst>
      <p:ext uri="{BB962C8B-B14F-4D97-AF65-F5344CB8AC3E}">
        <p14:creationId xmlns:p14="http://schemas.microsoft.com/office/powerpoint/2010/main" val="140274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7F358-BF48-421F-834D-DC902CB8AD28}"/>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US" sz="3400" dirty="0"/>
              <a:t>ionic integrations enable capacitor</a:t>
            </a:r>
          </a:p>
          <a:p>
            <a:pPr marL="0" indent="0">
              <a:buNone/>
            </a:pPr>
            <a:endParaRPr lang="en-US" dirty="0"/>
          </a:p>
          <a:p>
            <a:pPr marL="0" indent="0">
              <a:buNone/>
            </a:pPr>
            <a:endParaRPr lang="en-US" dirty="0"/>
          </a:p>
          <a:p>
            <a:pPr marL="0" indent="0">
              <a:buNone/>
            </a:pPr>
            <a:endParaRPr lang="en-US" dirty="0"/>
          </a:p>
          <a:p>
            <a:pPr marL="0" indent="0">
              <a:buNone/>
            </a:pPr>
            <a:r>
              <a:rPr lang="en-US" dirty="0"/>
              <a:t>Capacitor 3 was released 2 days ago, and your ionic cli version is not compatible with it, you need to update the ionic cli version</a:t>
            </a:r>
          </a:p>
          <a:p>
            <a:pPr marL="0" indent="0">
              <a:buNone/>
            </a:pPr>
            <a:endParaRPr lang="en-US" dirty="0"/>
          </a:p>
          <a:p>
            <a:pPr marL="0" indent="0">
              <a:buNone/>
            </a:pPr>
            <a:r>
              <a:rPr lang="en-US" dirty="0" err="1"/>
              <a:t>npm</a:t>
            </a:r>
            <a:r>
              <a:rPr lang="en-US" dirty="0"/>
              <a:t> uninstall -g ionic</a:t>
            </a:r>
          </a:p>
          <a:p>
            <a:pPr marL="0" indent="0">
              <a:buNone/>
            </a:pPr>
            <a:r>
              <a:rPr lang="en-US" dirty="0" err="1"/>
              <a:t>npm</a:t>
            </a:r>
            <a:r>
              <a:rPr lang="en-US" dirty="0"/>
              <a:t> uninstall -g @ionic/cli</a:t>
            </a:r>
          </a:p>
          <a:p>
            <a:pPr marL="0" indent="0">
              <a:buNone/>
            </a:pPr>
            <a:r>
              <a:rPr lang="en-US" dirty="0" err="1"/>
              <a:t>npm</a:t>
            </a:r>
            <a:r>
              <a:rPr lang="en-US" dirty="0"/>
              <a:t> install -g @ionic/cli</a:t>
            </a:r>
          </a:p>
          <a:p>
            <a:pPr marL="0" indent="0">
              <a:buNone/>
            </a:pPr>
            <a:endParaRPr lang="en-US" dirty="0"/>
          </a:p>
        </p:txBody>
      </p:sp>
      <p:sp>
        <p:nvSpPr>
          <p:cNvPr id="3" name="Title 2">
            <a:extLst>
              <a:ext uri="{FF2B5EF4-FFF2-40B4-BE49-F238E27FC236}">
                <a16:creationId xmlns:a16="http://schemas.microsoft.com/office/drawing/2014/main" id="{882D75DE-97BA-4097-AEEB-E21ABEF4FD38}"/>
              </a:ext>
            </a:extLst>
          </p:cNvPr>
          <p:cNvSpPr>
            <a:spLocks noGrp="1"/>
          </p:cNvSpPr>
          <p:nvPr>
            <p:ph type="ctrTitle"/>
          </p:nvPr>
        </p:nvSpPr>
        <p:spPr/>
        <p:txBody>
          <a:bodyPr/>
          <a:lstStyle/>
          <a:p>
            <a:r>
              <a:rPr lang="en-US" dirty="0"/>
              <a:t>Use capacitor</a:t>
            </a:r>
          </a:p>
        </p:txBody>
      </p:sp>
      <p:pic>
        <p:nvPicPr>
          <p:cNvPr id="5" name="Picture 4">
            <a:extLst>
              <a:ext uri="{FF2B5EF4-FFF2-40B4-BE49-F238E27FC236}">
                <a16:creationId xmlns:a16="http://schemas.microsoft.com/office/drawing/2014/main" id="{5813A8A3-D113-4AF4-B5EC-CEE5E6A5948E}"/>
              </a:ext>
            </a:extLst>
          </p:cNvPr>
          <p:cNvPicPr>
            <a:picLocks noChangeAspect="1"/>
          </p:cNvPicPr>
          <p:nvPr/>
        </p:nvPicPr>
        <p:blipFill>
          <a:blip r:embed="rId2"/>
          <a:stretch>
            <a:fillRect/>
          </a:stretch>
        </p:blipFill>
        <p:spPr>
          <a:xfrm>
            <a:off x="475957" y="2133600"/>
            <a:ext cx="5819775" cy="771525"/>
          </a:xfrm>
          <a:prstGeom prst="rect">
            <a:avLst/>
          </a:prstGeom>
        </p:spPr>
      </p:pic>
    </p:spTree>
    <p:extLst>
      <p:ext uri="{BB962C8B-B14F-4D97-AF65-F5344CB8AC3E}">
        <p14:creationId xmlns:p14="http://schemas.microsoft.com/office/powerpoint/2010/main" val="428691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B15150-BFAF-4DE6-8B29-11F58D89BCDC}"/>
              </a:ext>
            </a:extLst>
          </p:cNvPr>
          <p:cNvSpPr>
            <a:spLocks noGrp="1"/>
          </p:cNvSpPr>
          <p:nvPr>
            <p:ph idx="1"/>
          </p:nvPr>
        </p:nvSpPr>
        <p:spPr/>
        <p:txBody>
          <a:bodyPr/>
          <a:lstStyle/>
          <a:p>
            <a:pPr>
              <a:buFont typeface="Wingdings" panose="05000000000000000000" pitchFamily="2" charset="2"/>
              <a:buChar char="Ø"/>
            </a:pPr>
            <a:r>
              <a:rPr lang="en-US" dirty="0"/>
              <a:t>ionic cap build android</a:t>
            </a:r>
          </a:p>
          <a:p>
            <a:pPr marL="0" indent="0">
              <a:buNone/>
            </a:pPr>
            <a:endParaRPr lang="en-US" dirty="0"/>
          </a:p>
        </p:txBody>
      </p:sp>
      <p:sp>
        <p:nvSpPr>
          <p:cNvPr id="3" name="Title 2">
            <a:extLst>
              <a:ext uri="{FF2B5EF4-FFF2-40B4-BE49-F238E27FC236}">
                <a16:creationId xmlns:a16="http://schemas.microsoft.com/office/drawing/2014/main" id="{EE5A8995-D564-4140-8D88-EC857122B01A}"/>
              </a:ext>
            </a:extLst>
          </p:cNvPr>
          <p:cNvSpPr>
            <a:spLocks noGrp="1"/>
          </p:cNvSpPr>
          <p:nvPr>
            <p:ph type="ctrTitle"/>
          </p:nvPr>
        </p:nvSpPr>
        <p:spPr/>
        <p:txBody>
          <a:bodyPr/>
          <a:lstStyle/>
          <a:p>
            <a:r>
              <a:rPr lang="en-US" dirty="0"/>
              <a:t>Add android platform</a:t>
            </a:r>
          </a:p>
        </p:txBody>
      </p:sp>
    </p:spTree>
    <p:extLst>
      <p:ext uri="{BB962C8B-B14F-4D97-AF65-F5344CB8AC3E}">
        <p14:creationId xmlns:p14="http://schemas.microsoft.com/office/powerpoint/2010/main" val="1930943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D08A54-DE90-4F0E-968B-E5A0CD461C93}"/>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98123DE3-39B6-46D4-897E-E07DD6275215}"/>
              </a:ext>
            </a:extLst>
          </p:cNvPr>
          <p:cNvPicPr>
            <a:picLocks noChangeAspect="1"/>
          </p:cNvPicPr>
          <p:nvPr/>
        </p:nvPicPr>
        <p:blipFill>
          <a:blip r:embed="rId2"/>
          <a:stretch>
            <a:fillRect/>
          </a:stretch>
        </p:blipFill>
        <p:spPr>
          <a:xfrm>
            <a:off x="304800" y="3048000"/>
            <a:ext cx="7981950" cy="1676400"/>
          </a:xfrm>
          <a:prstGeom prst="rect">
            <a:avLst/>
          </a:prstGeom>
        </p:spPr>
      </p:pic>
      <p:pic>
        <p:nvPicPr>
          <p:cNvPr id="5" name="Picture 4">
            <a:extLst>
              <a:ext uri="{FF2B5EF4-FFF2-40B4-BE49-F238E27FC236}">
                <a16:creationId xmlns:a16="http://schemas.microsoft.com/office/drawing/2014/main" id="{FA8DBDAA-D397-498B-8A1F-DD26B241F846}"/>
              </a:ext>
            </a:extLst>
          </p:cNvPr>
          <p:cNvPicPr>
            <a:picLocks noChangeAspect="1"/>
          </p:cNvPicPr>
          <p:nvPr/>
        </p:nvPicPr>
        <p:blipFill>
          <a:blip r:embed="rId3"/>
          <a:stretch>
            <a:fillRect/>
          </a:stretch>
        </p:blipFill>
        <p:spPr>
          <a:xfrm>
            <a:off x="114300" y="494714"/>
            <a:ext cx="8915400" cy="2133600"/>
          </a:xfrm>
          <a:prstGeom prst="rect">
            <a:avLst/>
          </a:prstGeom>
        </p:spPr>
      </p:pic>
    </p:spTree>
    <p:extLst>
      <p:ext uri="{BB962C8B-B14F-4D97-AF65-F5344CB8AC3E}">
        <p14:creationId xmlns:p14="http://schemas.microsoft.com/office/powerpoint/2010/main" val="150461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48A4F0-9CC3-457B-8B3F-757217071B3B}"/>
              </a:ext>
            </a:extLst>
          </p:cNvPr>
          <p:cNvSpPr>
            <a:spLocks noGrp="1"/>
          </p:cNvSpPr>
          <p:nvPr>
            <p:ph idx="1"/>
          </p:nvPr>
        </p:nvSpPr>
        <p:spPr/>
        <p:txBody>
          <a:bodyPr>
            <a:normAutofit fontScale="92500" lnSpcReduction="10000"/>
          </a:bodyPr>
          <a:lstStyle/>
          <a:p>
            <a:pPr marL="0" indent="0" algn="just">
              <a:buNone/>
            </a:pPr>
            <a:r>
              <a:rPr lang="en-US" dirty="0"/>
              <a:t>Capacitor is an open source cross-platform app runtime that allows web-based apps to run natively on iOS, Android, Electron, and the web. It's helpful to refer to these apps "Native Progressive Web Apps" and they represent the next evolution beyond the traditional Hybrid app mentality. Capacitor was created and is actively developed/supported by Ionic, the company.</a:t>
            </a:r>
          </a:p>
        </p:txBody>
      </p:sp>
      <p:sp>
        <p:nvSpPr>
          <p:cNvPr id="3" name="Title 2">
            <a:extLst>
              <a:ext uri="{FF2B5EF4-FFF2-40B4-BE49-F238E27FC236}">
                <a16:creationId xmlns:a16="http://schemas.microsoft.com/office/drawing/2014/main" id="{E33429F9-E90D-4B34-8C6A-3807255C04CA}"/>
              </a:ext>
            </a:extLst>
          </p:cNvPr>
          <p:cNvSpPr>
            <a:spLocks noGrp="1"/>
          </p:cNvSpPr>
          <p:nvPr>
            <p:ph type="ctrTitle"/>
          </p:nvPr>
        </p:nvSpPr>
        <p:spPr/>
        <p:txBody>
          <a:bodyPr/>
          <a:lstStyle/>
          <a:p>
            <a:r>
              <a:rPr lang="en-US" dirty="0"/>
              <a:t>Capacitor</a:t>
            </a:r>
          </a:p>
        </p:txBody>
      </p:sp>
    </p:spTree>
    <p:extLst>
      <p:ext uri="{BB962C8B-B14F-4D97-AF65-F5344CB8AC3E}">
        <p14:creationId xmlns:p14="http://schemas.microsoft.com/office/powerpoint/2010/main" val="194805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B3AF21-0209-436A-95E7-30F391881487}"/>
              </a:ext>
            </a:extLst>
          </p:cNvPr>
          <p:cNvSpPr>
            <a:spLocks noGrp="1"/>
          </p:cNvSpPr>
          <p:nvPr>
            <p:ph idx="1"/>
          </p:nvPr>
        </p:nvSpPr>
        <p:spPr/>
        <p:txBody>
          <a:bodyPr>
            <a:normAutofit fontScale="92500" lnSpcReduction="10000"/>
          </a:bodyPr>
          <a:lstStyle/>
          <a:p>
            <a:pPr marL="0" indent="0" algn="just">
              <a:buNone/>
            </a:pPr>
            <a:r>
              <a:rPr lang="en-US" dirty="0"/>
              <a:t>Apache Cordova is an open source mobile application development framework that transforms standard HTML/CSS/JS into full-fledged native apps. It provides a JavaScript API for accessing native device functionality, such as the camera or accelerometer. Cordova contains the necessary build tools for packaging </a:t>
            </a:r>
            <a:r>
              <a:rPr lang="en-US" dirty="0" err="1"/>
              <a:t>webapps</a:t>
            </a:r>
            <a:r>
              <a:rPr lang="en-US" dirty="0"/>
              <a:t> for iOS, Android, and Windows Phone.</a:t>
            </a:r>
          </a:p>
        </p:txBody>
      </p:sp>
      <p:sp>
        <p:nvSpPr>
          <p:cNvPr id="3" name="Title 2">
            <a:extLst>
              <a:ext uri="{FF2B5EF4-FFF2-40B4-BE49-F238E27FC236}">
                <a16:creationId xmlns:a16="http://schemas.microsoft.com/office/drawing/2014/main" id="{688F3FEF-B6A8-415E-B029-08F0BE9FEE87}"/>
              </a:ext>
            </a:extLst>
          </p:cNvPr>
          <p:cNvSpPr>
            <a:spLocks noGrp="1"/>
          </p:cNvSpPr>
          <p:nvPr>
            <p:ph type="ctrTitle"/>
          </p:nvPr>
        </p:nvSpPr>
        <p:spPr/>
        <p:txBody>
          <a:bodyPr/>
          <a:lstStyle/>
          <a:p>
            <a:r>
              <a:rPr lang="en-US" dirty="0"/>
              <a:t>Apache Cordova</a:t>
            </a:r>
          </a:p>
        </p:txBody>
      </p:sp>
    </p:spTree>
    <p:extLst>
      <p:ext uri="{BB962C8B-B14F-4D97-AF65-F5344CB8AC3E}">
        <p14:creationId xmlns:p14="http://schemas.microsoft.com/office/powerpoint/2010/main" val="60999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18D-DEC0-4342-8AF3-5BF06BCBF90E}"/>
              </a:ext>
            </a:extLst>
          </p:cNvPr>
          <p:cNvSpPr>
            <a:spLocks noGrp="1"/>
          </p:cNvSpPr>
          <p:nvPr>
            <p:ph type="title"/>
          </p:nvPr>
        </p:nvSpPr>
        <p:spPr>
          <a:xfrm>
            <a:off x="457200" y="274638"/>
            <a:ext cx="8229600" cy="1143000"/>
          </a:xfrm>
        </p:spPr>
        <p:txBody>
          <a:bodyPr>
            <a:normAutofit/>
          </a:bodyPr>
          <a:lstStyle/>
          <a:p>
            <a:r>
              <a:rPr lang="en-US" sz="3200" b="1" i="1" dirty="0">
                <a:solidFill>
                  <a:schemeClr val="accent1">
                    <a:lumMod val="40000"/>
                    <a:lumOff val="60000"/>
                  </a:schemeClr>
                </a:solidFill>
              </a:rPr>
              <a:t>Topics Covered</a:t>
            </a:r>
          </a:p>
        </p:txBody>
      </p:sp>
      <p:sp>
        <p:nvSpPr>
          <p:cNvPr id="3" name="Content Placeholder 2">
            <a:extLst>
              <a:ext uri="{FF2B5EF4-FFF2-40B4-BE49-F238E27FC236}">
                <a16:creationId xmlns:a16="http://schemas.microsoft.com/office/drawing/2014/main" id="{D6311157-ABFF-413E-B31E-1C3DFE889E8E}"/>
              </a:ext>
            </a:extLst>
          </p:cNvPr>
          <p:cNvSpPr>
            <a:spLocks noGrp="1"/>
          </p:cNvSpPr>
          <p:nvPr>
            <p:ph idx="1"/>
          </p:nvPr>
        </p:nvSpPr>
        <p:spPr>
          <a:xfrm>
            <a:off x="457200" y="1417638"/>
            <a:ext cx="8229600" cy="4068763"/>
          </a:xfrm>
        </p:spPr>
        <p:txBody>
          <a:bodyPr>
            <a:normAutofit/>
          </a:bodyPr>
          <a:lstStyle/>
          <a:p>
            <a:pPr>
              <a:buFont typeface="Wingdings" panose="05000000000000000000" pitchFamily="2" charset="2"/>
              <a:buChar char="ü"/>
            </a:pPr>
            <a:r>
              <a:rPr lang="en-US" sz="2800" dirty="0"/>
              <a:t>Ionic framework introduction, </a:t>
            </a:r>
          </a:p>
          <a:p>
            <a:pPr>
              <a:buFont typeface="Wingdings" panose="05000000000000000000" pitchFamily="2" charset="2"/>
              <a:buChar char="ü"/>
            </a:pPr>
            <a:r>
              <a:rPr lang="en-US" sz="2800" dirty="0"/>
              <a:t>project structure, </a:t>
            </a:r>
          </a:p>
          <a:p>
            <a:pPr>
              <a:buFont typeface="Wingdings" panose="05000000000000000000" pitchFamily="2" charset="2"/>
              <a:buChar char="ü"/>
            </a:pPr>
            <a:r>
              <a:rPr lang="en-US" sz="2800" dirty="0"/>
              <a:t>different types of app in Ionic</a:t>
            </a:r>
          </a:p>
        </p:txBody>
      </p:sp>
    </p:spTree>
    <p:extLst>
      <p:ext uri="{BB962C8B-B14F-4D97-AF65-F5344CB8AC3E}">
        <p14:creationId xmlns:p14="http://schemas.microsoft.com/office/powerpoint/2010/main" val="257907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61AABF-A784-4277-8DAD-853B3B80BE39}"/>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9ED51F2B-D49D-4E50-A975-1C4BCFB2894B}"/>
              </a:ext>
            </a:extLst>
          </p:cNvPr>
          <p:cNvPicPr>
            <a:picLocks noChangeAspect="1"/>
          </p:cNvPicPr>
          <p:nvPr/>
        </p:nvPicPr>
        <p:blipFill>
          <a:blip r:embed="rId2"/>
          <a:stretch>
            <a:fillRect/>
          </a:stretch>
        </p:blipFill>
        <p:spPr>
          <a:xfrm>
            <a:off x="1143000" y="1600200"/>
            <a:ext cx="4210050" cy="3048000"/>
          </a:xfrm>
          <a:prstGeom prst="rect">
            <a:avLst/>
          </a:prstGeom>
        </p:spPr>
      </p:pic>
    </p:spTree>
    <p:extLst>
      <p:ext uri="{BB962C8B-B14F-4D97-AF65-F5344CB8AC3E}">
        <p14:creationId xmlns:p14="http://schemas.microsoft.com/office/powerpoint/2010/main" val="822060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5DC64-072E-4BF6-A8ED-C9692D13E96C}"/>
              </a:ext>
            </a:extLst>
          </p:cNvPr>
          <p:cNvSpPr>
            <a:spLocks noGrp="1"/>
          </p:cNvSpPr>
          <p:nvPr>
            <p:ph type="ctrTitle"/>
          </p:nvPr>
        </p:nvSpPr>
        <p:spPr/>
        <p:txBody>
          <a:bodyPr/>
          <a:lstStyle/>
          <a:p>
            <a:r>
              <a:rPr lang="en-US" dirty="0"/>
              <a:t>home.page.html</a:t>
            </a:r>
          </a:p>
        </p:txBody>
      </p:sp>
      <p:pic>
        <p:nvPicPr>
          <p:cNvPr id="4" name="Picture 3">
            <a:extLst>
              <a:ext uri="{FF2B5EF4-FFF2-40B4-BE49-F238E27FC236}">
                <a16:creationId xmlns:a16="http://schemas.microsoft.com/office/drawing/2014/main" id="{6448C7A1-70E6-41BB-8A8C-83819D2F064D}"/>
              </a:ext>
            </a:extLst>
          </p:cNvPr>
          <p:cNvPicPr>
            <a:picLocks noChangeAspect="1"/>
          </p:cNvPicPr>
          <p:nvPr/>
        </p:nvPicPr>
        <p:blipFill>
          <a:blip r:embed="rId2"/>
          <a:stretch>
            <a:fillRect/>
          </a:stretch>
        </p:blipFill>
        <p:spPr>
          <a:xfrm>
            <a:off x="342900" y="1243012"/>
            <a:ext cx="8458200" cy="4371975"/>
          </a:xfrm>
          <a:prstGeom prst="rect">
            <a:avLst/>
          </a:prstGeom>
        </p:spPr>
      </p:pic>
    </p:spTree>
    <p:extLst>
      <p:ext uri="{BB962C8B-B14F-4D97-AF65-F5344CB8AC3E}">
        <p14:creationId xmlns:p14="http://schemas.microsoft.com/office/powerpoint/2010/main" val="300121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C1FD13-00E1-4687-BEAD-4A42203DC74B}"/>
              </a:ext>
            </a:extLst>
          </p:cNvPr>
          <p:cNvSpPr>
            <a:spLocks noGrp="1"/>
          </p:cNvSpPr>
          <p:nvPr>
            <p:ph idx="1"/>
          </p:nvPr>
        </p:nvSpPr>
        <p:spPr/>
        <p:txBody>
          <a:bodyPr/>
          <a:lstStyle/>
          <a:p>
            <a:r>
              <a:rPr lang="en-US" b="1" dirty="0"/>
              <a:t>ion-header</a:t>
            </a:r>
          </a:p>
          <a:p>
            <a:r>
              <a:rPr lang="en-US" dirty="0"/>
              <a:t>Header is a root component of a page that aligns itself to the top of the page. It is recommended to be used as a wrapper for one or more </a:t>
            </a:r>
            <a:r>
              <a:rPr lang="en-US" dirty="0">
                <a:hlinkClick r:id="rId2"/>
              </a:rPr>
              <a:t>toolbars</a:t>
            </a:r>
            <a:r>
              <a:rPr lang="en-US" dirty="0"/>
              <a:t>, but it can be used to wrap any element. </a:t>
            </a:r>
          </a:p>
          <a:p>
            <a:pPr marL="0" indent="0">
              <a:buNone/>
            </a:pPr>
            <a:endParaRPr lang="en-US" dirty="0"/>
          </a:p>
        </p:txBody>
      </p:sp>
      <p:sp>
        <p:nvSpPr>
          <p:cNvPr id="3" name="Title 2">
            <a:extLst>
              <a:ext uri="{FF2B5EF4-FFF2-40B4-BE49-F238E27FC236}">
                <a16:creationId xmlns:a16="http://schemas.microsoft.com/office/drawing/2014/main" id="{2DDC05CC-4276-4FBD-B361-5AB0C96D240C}"/>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681900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B3F1DB-CD87-4CCF-B6E7-8460FF1ED8F8}"/>
              </a:ext>
            </a:extLst>
          </p:cNvPr>
          <p:cNvSpPr>
            <a:spLocks noGrp="1"/>
          </p:cNvSpPr>
          <p:nvPr>
            <p:ph idx="1"/>
          </p:nvPr>
        </p:nvSpPr>
        <p:spPr/>
        <p:txBody>
          <a:bodyPr>
            <a:normAutofit/>
          </a:bodyPr>
          <a:lstStyle/>
          <a:p>
            <a:pPr marL="0" indent="0">
              <a:buNone/>
            </a:pPr>
            <a:r>
              <a:rPr lang="en-US" dirty="0"/>
              <a:t>&lt;ion-header&gt;</a:t>
            </a:r>
          </a:p>
          <a:p>
            <a:pPr marL="0" indent="0">
              <a:buNone/>
            </a:pPr>
            <a:r>
              <a:rPr lang="en-US" dirty="0"/>
              <a:t>  &lt;ion-toolbar&gt;</a:t>
            </a:r>
          </a:p>
          <a:p>
            <a:pPr marL="0" indent="0">
              <a:buNone/>
            </a:pPr>
            <a:r>
              <a:rPr lang="en-US" dirty="0"/>
              <a:t>    &lt;ion-title&gt;Header&lt;/ion-title&gt;</a:t>
            </a:r>
          </a:p>
          <a:p>
            <a:pPr marL="0" indent="0">
              <a:buNone/>
            </a:pPr>
            <a:r>
              <a:rPr lang="en-US" dirty="0"/>
              <a:t>  &lt;/ion-toolbar&gt;</a:t>
            </a:r>
          </a:p>
          <a:p>
            <a:pPr marL="0" indent="0">
              <a:buNone/>
            </a:pPr>
            <a:r>
              <a:rPr lang="en-US" dirty="0"/>
              <a:t>&lt;/ion-header&gt;</a:t>
            </a:r>
          </a:p>
        </p:txBody>
      </p:sp>
      <p:sp>
        <p:nvSpPr>
          <p:cNvPr id="3" name="Title 2">
            <a:extLst>
              <a:ext uri="{FF2B5EF4-FFF2-40B4-BE49-F238E27FC236}">
                <a16:creationId xmlns:a16="http://schemas.microsoft.com/office/drawing/2014/main" id="{0F80FF1B-FEDA-42DD-BD84-7076B3D52879}"/>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861368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B26E4C-2E0D-4C57-8BB3-932B4CD6BEF7}"/>
              </a:ext>
            </a:extLst>
          </p:cNvPr>
          <p:cNvSpPr>
            <a:spLocks noGrp="1"/>
          </p:cNvSpPr>
          <p:nvPr>
            <p:ph idx="1"/>
          </p:nvPr>
        </p:nvSpPr>
        <p:spPr/>
        <p:txBody>
          <a:bodyPr>
            <a:normAutofit fontScale="85000" lnSpcReduction="10000"/>
          </a:bodyPr>
          <a:lstStyle/>
          <a:p>
            <a:pPr marL="0" indent="0">
              <a:buNone/>
            </a:pPr>
            <a:r>
              <a:rPr lang="en-US" dirty="0"/>
              <a:t>Toolbars are generally positioned above or below content and provide content and actions for the current screen. When placed within the content, toolbars will scroll with the content.</a:t>
            </a:r>
          </a:p>
          <a:p>
            <a:pPr marL="0" indent="0">
              <a:buNone/>
            </a:pPr>
            <a:endParaRPr lang="en-US" dirty="0"/>
          </a:p>
          <a:p>
            <a:pPr marL="0" indent="0">
              <a:buNone/>
            </a:pPr>
            <a:r>
              <a:rPr lang="en-US" dirty="0"/>
              <a:t>Toolbars can contain several different components including titles, buttons, icons, back buttons, menu buttons, </a:t>
            </a:r>
            <a:r>
              <a:rPr lang="en-US" dirty="0" err="1"/>
              <a:t>searchbars</a:t>
            </a:r>
            <a:r>
              <a:rPr lang="en-US" dirty="0"/>
              <a:t>, segments, progress bars, and more.</a:t>
            </a:r>
          </a:p>
        </p:txBody>
      </p:sp>
      <p:sp>
        <p:nvSpPr>
          <p:cNvPr id="3" name="Title 2">
            <a:extLst>
              <a:ext uri="{FF2B5EF4-FFF2-40B4-BE49-F238E27FC236}">
                <a16:creationId xmlns:a16="http://schemas.microsoft.com/office/drawing/2014/main" id="{890D8D9F-5203-4B2F-8750-6C5FB12AAE9D}"/>
              </a:ext>
            </a:extLst>
          </p:cNvPr>
          <p:cNvSpPr>
            <a:spLocks noGrp="1"/>
          </p:cNvSpPr>
          <p:nvPr>
            <p:ph type="ctrTitle"/>
          </p:nvPr>
        </p:nvSpPr>
        <p:spPr/>
        <p:txBody>
          <a:bodyPr>
            <a:normAutofit fontScale="90000"/>
          </a:bodyPr>
          <a:lstStyle/>
          <a:p>
            <a:br>
              <a:rPr lang="en-US" dirty="0"/>
            </a:br>
            <a:r>
              <a:rPr lang="en-US" dirty="0"/>
              <a:t>ion-toolbar</a:t>
            </a:r>
            <a:br>
              <a:rPr lang="en-US" dirty="0"/>
            </a:br>
            <a:endParaRPr lang="en-US" dirty="0"/>
          </a:p>
        </p:txBody>
      </p:sp>
    </p:spTree>
    <p:extLst>
      <p:ext uri="{BB962C8B-B14F-4D97-AF65-F5344CB8AC3E}">
        <p14:creationId xmlns:p14="http://schemas.microsoft.com/office/powerpoint/2010/main" val="1669089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8EE23E-3166-424B-81CD-DC35A57788D9}"/>
              </a:ext>
            </a:extLst>
          </p:cNvPr>
          <p:cNvSpPr>
            <a:spLocks noGrp="1"/>
          </p:cNvSpPr>
          <p:nvPr>
            <p:ph type="ctrTitle"/>
          </p:nvPr>
        </p:nvSpPr>
        <p:spPr/>
        <p:txBody>
          <a:bodyPr/>
          <a:lstStyle/>
          <a:p>
            <a:r>
              <a:rPr lang="en-US" dirty="0"/>
              <a:t>&lt;ion-toolbar color="primary"&gt;</a:t>
            </a:r>
          </a:p>
        </p:txBody>
      </p:sp>
      <p:pic>
        <p:nvPicPr>
          <p:cNvPr id="4" name="Picture 3">
            <a:extLst>
              <a:ext uri="{FF2B5EF4-FFF2-40B4-BE49-F238E27FC236}">
                <a16:creationId xmlns:a16="http://schemas.microsoft.com/office/drawing/2014/main" id="{AEEA9D45-6E87-484B-841D-84D52771444D}"/>
              </a:ext>
            </a:extLst>
          </p:cNvPr>
          <p:cNvPicPr>
            <a:picLocks noChangeAspect="1"/>
          </p:cNvPicPr>
          <p:nvPr/>
        </p:nvPicPr>
        <p:blipFill>
          <a:blip r:embed="rId2"/>
          <a:stretch>
            <a:fillRect/>
          </a:stretch>
        </p:blipFill>
        <p:spPr>
          <a:xfrm>
            <a:off x="14068" y="1371601"/>
            <a:ext cx="6572250" cy="4895850"/>
          </a:xfrm>
          <a:prstGeom prst="rect">
            <a:avLst/>
          </a:prstGeom>
        </p:spPr>
      </p:pic>
    </p:spTree>
    <p:extLst>
      <p:ext uri="{BB962C8B-B14F-4D97-AF65-F5344CB8AC3E}">
        <p14:creationId xmlns:p14="http://schemas.microsoft.com/office/powerpoint/2010/main" val="338342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4F497-C643-48DB-BCD7-5223CB770C88}"/>
              </a:ext>
            </a:extLst>
          </p:cNvPr>
          <p:cNvSpPr>
            <a:spLocks noGrp="1"/>
          </p:cNvSpPr>
          <p:nvPr>
            <p:ph idx="1"/>
          </p:nvPr>
        </p:nvSpPr>
        <p:spPr/>
        <p:txBody>
          <a:bodyPr>
            <a:normAutofit fontScale="62500" lnSpcReduction="20000"/>
          </a:bodyPr>
          <a:lstStyle/>
          <a:p>
            <a:pPr marL="0" indent="0">
              <a:buNone/>
            </a:pPr>
            <a:r>
              <a:rPr lang="en-US" dirty="0"/>
              <a:t>ion-header&gt;</a:t>
            </a:r>
          </a:p>
          <a:p>
            <a:pPr marL="0" indent="0">
              <a:buNone/>
            </a:pPr>
            <a:r>
              <a:rPr lang="en-US" dirty="0"/>
              <a:t>  &lt;ion-toolbar&gt;</a:t>
            </a:r>
          </a:p>
          <a:p>
            <a:pPr marL="0" indent="0">
              <a:buNone/>
            </a:pPr>
            <a:r>
              <a:rPr lang="en-US" dirty="0"/>
              <a:t>    &lt;ion-title&gt;Header Toolbar&lt;/ion-title&gt;</a:t>
            </a:r>
          </a:p>
          <a:p>
            <a:pPr marL="0" indent="0">
              <a:buNone/>
            </a:pPr>
            <a:r>
              <a:rPr lang="en-US" dirty="0"/>
              <a:t>  &lt;/ion-toolbar&gt;</a:t>
            </a:r>
          </a:p>
          <a:p>
            <a:pPr marL="0" indent="0">
              <a:buNone/>
            </a:pPr>
            <a:r>
              <a:rPr lang="en-US" dirty="0"/>
              <a:t>&lt;/ion-header&gt;</a:t>
            </a:r>
          </a:p>
          <a:p>
            <a:pPr marL="0" indent="0">
              <a:buNone/>
            </a:pPr>
            <a:endParaRPr lang="en-US" dirty="0"/>
          </a:p>
          <a:p>
            <a:pPr marL="0" indent="0">
              <a:buNone/>
            </a:pPr>
            <a:r>
              <a:rPr lang="en-US" dirty="0"/>
              <a:t>&lt;ion-footer&gt;</a:t>
            </a:r>
          </a:p>
          <a:p>
            <a:pPr marL="0" indent="0">
              <a:buNone/>
            </a:pPr>
            <a:r>
              <a:rPr lang="en-US" dirty="0"/>
              <a:t>  &lt;ion-toolbar&gt;</a:t>
            </a:r>
          </a:p>
          <a:p>
            <a:pPr marL="0" indent="0">
              <a:buNone/>
            </a:pPr>
            <a:r>
              <a:rPr lang="en-US" dirty="0"/>
              <a:t>    &lt;ion-title&gt;Footer Toolbar&lt;/ion-title&gt;</a:t>
            </a:r>
          </a:p>
          <a:p>
            <a:pPr marL="0" indent="0">
              <a:buNone/>
            </a:pPr>
            <a:r>
              <a:rPr lang="en-US" dirty="0"/>
              <a:t>  &lt;/ion-toolbar&gt;</a:t>
            </a:r>
          </a:p>
          <a:p>
            <a:pPr marL="0" indent="0">
              <a:buNone/>
            </a:pPr>
            <a:r>
              <a:rPr lang="en-US" dirty="0"/>
              <a:t>&lt;/ion-footer&gt;</a:t>
            </a:r>
          </a:p>
        </p:txBody>
      </p:sp>
      <p:sp>
        <p:nvSpPr>
          <p:cNvPr id="3" name="Title 2">
            <a:extLst>
              <a:ext uri="{FF2B5EF4-FFF2-40B4-BE49-F238E27FC236}">
                <a16:creationId xmlns:a16="http://schemas.microsoft.com/office/drawing/2014/main" id="{1931D7A6-301A-4298-A350-048835889FC3}"/>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656611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153CEC-E3AF-4080-A10B-893F8FE0D2A4}"/>
              </a:ext>
            </a:extLst>
          </p:cNvPr>
          <p:cNvSpPr>
            <a:spLocks noGrp="1"/>
          </p:cNvSpPr>
          <p:nvPr>
            <p:ph type="ctrTitle"/>
          </p:nvPr>
        </p:nvSpPr>
        <p:spPr/>
        <p:txBody>
          <a:bodyPr/>
          <a:lstStyle/>
          <a:p>
            <a:endParaRPr lang="en-US" dirty="0"/>
          </a:p>
        </p:txBody>
      </p:sp>
      <p:pic>
        <p:nvPicPr>
          <p:cNvPr id="4" name="Picture 3">
            <a:extLst>
              <a:ext uri="{FF2B5EF4-FFF2-40B4-BE49-F238E27FC236}">
                <a16:creationId xmlns:a16="http://schemas.microsoft.com/office/drawing/2014/main" id="{B46D39BE-BAD9-45FA-8A55-EF3A10D02E70}"/>
              </a:ext>
            </a:extLst>
          </p:cNvPr>
          <p:cNvPicPr>
            <a:picLocks noChangeAspect="1"/>
          </p:cNvPicPr>
          <p:nvPr/>
        </p:nvPicPr>
        <p:blipFill>
          <a:blip r:embed="rId2"/>
          <a:stretch>
            <a:fillRect/>
          </a:stretch>
        </p:blipFill>
        <p:spPr>
          <a:xfrm>
            <a:off x="228600" y="1524000"/>
            <a:ext cx="6848475" cy="4543425"/>
          </a:xfrm>
          <a:prstGeom prst="rect">
            <a:avLst/>
          </a:prstGeom>
        </p:spPr>
      </p:pic>
    </p:spTree>
    <p:extLst>
      <p:ext uri="{BB962C8B-B14F-4D97-AF65-F5344CB8AC3E}">
        <p14:creationId xmlns:p14="http://schemas.microsoft.com/office/powerpoint/2010/main" val="371324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EA1019-B9F9-4475-B415-B5792F92FB38}"/>
              </a:ext>
            </a:extLst>
          </p:cNvPr>
          <p:cNvSpPr>
            <a:spLocks noGrp="1"/>
          </p:cNvSpPr>
          <p:nvPr>
            <p:ph idx="1"/>
          </p:nvPr>
        </p:nvSpPr>
        <p:spPr/>
        <p:txBody>
          <a:bodyPr/>
          <a:lstStyle/>
          <a:p>
            <a:r>
              <a:rPr lang="en-US" b="1" dirty="0" err="1"/>
              <a:t>Searchbars</a:t>
            </a:r>
            <a:r>
              <a:rPr lang="en-US" b="1" dirty="0"/>
              <a:t> in Toolbars</a:t>
            </a:r>
            <a:r>
              <a:rPr lang="en-US" b="1" dirty="0">
                <a:hlinkClick r:id="rId2" tooltip="Direct link to heading"/>
              </a:rPr>
              <a:t>​</a:t>
            </a:r>
            <a:endParaRPr lang="en-US" b="1" dirty="0"/>
          </a:p>
          <a:p>
            <a:r>
              <a:rPr lang="en-US" dirty="0"/>
              <a:t>A </a:t>
            </a:r>
            <a:r>
              <a:rPr lang="en-US" dirty="0" err="1">
                <a:hlinkClick r:id="rId3"/>
              </a:rPr>
              <a:t>searchbar</a:t>
            </a:r>
            <a:r>
              <a:rPr lang="en-US" dirty="0"/>
              <a:t> can be placed inside of a toolbar to search through the content. It should be the only child component of the toolbar, and will take up the full width and height.</a:t>
            </a:r>
          </a:p>
          <a:p>
            <a:pPr marL="0" indent="0">
              <a:buNone/>
            </a:pPr>
            <a:endParaRPr lang="en-US" dirty="0"/>
          </a:p>
        </p:txBody>
      </p:sp>
      <p:sp>
        <p:nvSpPr>
          <p:cNvPr id="3" name="Title 2">
            <a:extLst>
              <a:ext uri="{FF2B5EF4-FFF2-40B4-BE49-F238E27FC236}">
                <a16:creationId xmlns:a16="http://schemas.microsoft.com/office/drawing/2014/main" id="{021A82B0-ACEF-4A7A-B3B7-A05425DEF761}"/>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274562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852B4A-DA2A-4DE9-B532-961A41C9648F}"/>
              </a:ext>
            </a:extLst>
          </p:cNvPr>
          <p:cNvSpPr>
            <a:spLocks noGrp="1"/>
          </p:cNvSpPr>
          <p:nvPr>
            <p:ph idx="1"/>
          </p:nvPr>
        </p:nvSpPr>
        <p:spPr/>
        <p:txBody>
          <a:bodyPr/>
          <a:lstStyle/>
          <a:p>
            <a:pPr marL="0" indent="0">
              <a:buNone/>
            </a:pPr>
            <a:r>
              <a:rPr lang="en-US" dirty="0"/>
              <a:t>&lt;ion-toolbar&gt;</a:t>
            </a:r>
          </a:p>
          <a:p>
            <a:pPr marL="0" indent="0">
              <a:buNone/>
            </a:pPr>
            <a:r>
              <a:rPr lang="en-US" dirty="0"/>
              <a:t>    &lt;ion-</a:t>
            </a:r>
            <a:r>
              <a:rPr lang="en-US" dirty="0" err="1"/>
              <a:t>searchbar</a:t>
            </a:r>
            <a:r>
              <a:rPr lang="en-US" dirty="0"/>
              <a:t>&gt;&lt;/ion-</a:t>
            </a:r>
            <a:r>
              <a:rPr lang="en-US" dirty="0" err="1"/>
              <a:t>searchbar</a:t>
            </a:r>
            <a:r>
              <a:rPr lang="en-US" dirty="0"/>
              <a:t>&gt;</a:t>
            </a:r>
          </a:p>
          <a:p>
            <a:pPr marL="0" indent="0">
              <a:buNone/>
            </a:pPr>
            <a:r>
              <a:rPr lang="en-US" dirty="0"/>
              <a:t>  &lt;/ion-toolbar&gt;</a:t>
            </a:r>
          </a:p>
        </p:txBody>
      </p:sp>
      <p:sp>
        <p:nvSpPr>
          <p:cNvPr id="3" name="Title 2">
            <a:extLst>
              <a:ext uri="{FF2B5EF4-FFF2-40B4-BE49-F238E27FC236}">
                <a16:creationId xmlns:a16="http://schemas.microsoft.com/office/drawing/2014/main" id="{EEFB0BB0-4129-466F-8948-A0E11477AC13}"/>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409719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8F5B4-9C67-4B26-A46D-F85CA25A64F5}"/>
              </a:ext>
            </a:extLst>
          </p:cNvPr>
          <p:cNvSpPr>
            <a:spLocks noGrp="1"/>
          </p:cNvSpPr>
          <p:nvPr>
            <p:ph idx="1"/>
          </p:nvPr>
        </p:nvSpPr>
        <p:spPr/>
        <p:txBody>
          <a:bodyPr>
            <a:normAutofit fontScale="85000" lnSpcReduction="20000"/>
          </a:bodyPr>
          <a:lstStyle/>
          <a:p>
            <a:pPr marL="0" indent="0">
              <a:buNone/>
            </a:pPr>
            <a:r>
              <a:rPr lang="en-US" dirty="0">
                <a:hlinkClick r:id="rId2"/>
              </a:rPr>
              <a:t>https://ionic.io/framework</a:t>
            </a:r>
            <a:endParaRPr lang="en-US" dirty="0"/>
          </a:p>
          <a:p>
            <a:pPr marL="0" indent="0">
              <a:buNone/>
            </a:pPr>
            <a:r>
              <a:rPr lang="en-US" dirty="0"/>
              <a:t>Ionic Framework is an open source UI toolkit for building modern, high performance cross-platform apps from a single codebase. </a:t>
            </a:r>
          </a:p>
          <a:p>
            <a:pPr marL="0" indent="0">
              <a:buNone/>
            </a:pPr>
            <a:endParaRPr lang="en-US" dirty="0"/>
          </a:p>
          <a:p>
            <a:pPr marL="0" indent="0">
              <a:buNone/>
            </a:pPr>
            <a:r>
              <a:rPr lang="en-US" dirty="0"/>
              <a:t>Ionic is an open source UI toolkit for building performant, high-quality mobile apps using web technologies — HTML, CSS, and JavaScript — with integrations for popular frameworks like Angular, React, and Vue.</a:t>
            </a:r>
          </a:p>
          <a:p>
            <a:pPr marL="0" indent="0">
              <a:buNone/>
            </a:pPr>
            <a:endParaRPr lang="en-US" dirty="0"/>
          </a:p>
        </p:txBody>
      </p:sp>
      <p:sp>
        <p:nvSpPr>
          <p:cNvPr id="3" name="Title 2">
            <a:extLst>
              <a:ext uri="{FF2B5EF4-FFF2-40B4-BE49-F238E27FC236}">
                <a16:creationId xmlns:a16="http://schemas.microsoft.com/office/drawing/2014/main" id="{45CE99D1-8986-454E-A454-428C751AC42E}"/>
              </a:ext>
            </a:extLst>
          </p:cNvPr>
          <p:cNvSpPr>
            <a:spLocks noGrp="1"/>
          </p:cNvSpPr>
          <p:nvPr>
            <p:ph type="ctrTitle"/>
          </p:nvPr>
        </p:nvSpPr>
        <p:spPr/>
        <p:txBody>
          <a:bodyPr/>
          <a:lstStyle/>
          <a:p>
            <a:r>
              <a:rPr lang="en-US" dirty="0"/>
              <a:t>Ionic framework introduction</a:t>
            </a:r>
          </a:p>
        </p:txBody>
      </p:sp>
    </p:spTree>
    <p:extLst>
      <p:ext uri="{BB962C8B-B14F-4D97-AF65-F5344CB8AC3E}">
        <p14:creationId xmlns:p14="http://schemas.microsoft.com/office/powerpoint/2010/main" val="319227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03B301-E994-4AAF-9581-3B8F657BE987}"/>
              </a:ext>
            </a:extLst>
          </p:cNvPr>
          <p:cNvSpPr>
            <a:spLocks noGrp="1"/>
          </p:cNvSpPr>
          <p:nvPr>
            <p:ph idx="1"/>
          </p:nvPr>
        </p:nvSpPr>
        <p:spPr/>
        <p:txBody>
          <a:bodyPr/>
          <a:lstStyle/>
          <a:p>
            <a:pPr marL="0" indent="0">
              <a:buNone/>
            </a:pPr>
            <a:r>
              <a:rPr lang="en-US" dirty="0"/>
              <a:t>Use command in Terminal:</a:t>
            </a:r>
          </a:p>
          <a:p>
            <a:pPr marL="0" indent="0">
              <a:buNone/>
            </a:pPr>
            <a:r>
              <a:rPr lang="en-US" dirty="0"/>
              <a:t>ionic g page </a:t>
            </a:r>
            <a:r>
              <a:rPr lang="en-US" dirty="0" err="1"/>
              <a:t>pageName</a:t>
            </a:r>
            <a:endParaRPr lang="en-US" dirty="0"/>
          </a:p>
          <a:p>
            <a:pPr marL="0" indent="0">
              <a:buNone/>
            </a:pPr>
            <a:r>
              <a:rPr lang="en-US" dirty="0"/>
              <a:t>Here, g is generate</a:t>
            </a:r>
          </a:p>
        </p:txBody>
      </p:sp>
      <p:sp>
        <p:nvSpPr>
          <p:cNvPr id="3" name="Title 2">
            <a:extLst>
              <a:ext uri="{FF2B5EF4-FFF2-40B4-BE49-F238E27FC236}">
                <a16:creationId xmlns:a16="http://schemas.microsoft.com/office/drawing/2014/main" id="{A7C3D24C-3159-48C2-9768-979463693999}"/>
              </a:ext>
            </a:extLst>
          </p:cNvPr>
          <p:cNvSpPr>
            <a:spLocks noGrp="1"/>
          </p:cNvSpPr>
          <p:nvPr>
            <p:ph type="ctrTitle"/>
          </p:nvPr>
        </p:nvSpPr>
        <p:spPr/>
        <p:txBody>
          <a:bodyPr/>
          <a:lstStyle/>
          <a:p>
            <a:r>
              <a:rPr lang="en-US" dirty="0"/>
              <a:t>Add pages in Ionic</a:t>
            </a:r>
          </a:p>
        </p:txBody>
      </p:sp>
    </p:spTree>
    <p:extLst>
      <p:ext uri="{BB962C8B-B14F-4D97-AF65-F5344CB8AC3E}">
        <p14:creationId xmlns:p14="http://schemas.microsoft.com/office/powerpoint/2010/main" val="4125064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F7AE0-C011-42A8-A6EE-80F50D4208BD}"/>
              </a:ext>
            </a:extLst>
          </p:cNvPr>
          <p:cNvSpPr>
            <a:spLocks noGrp="1"/>
          </p:cNvSpPr>
          <p:nvPr>
            <p:ph idx="1"/>
          </p:nvPr>
        </p:nvSpPr>
        <p:spPr/>
        <p:txBody>
          <a:bodyPr/>
          <a:lstStyle/>
          <a:p>
            <a:pPr marL="0" indent="0">
              <a:buNone/>
            </a:pPr>
            <a:r>
              <a:rPr lang="en-US" dirty="0"/>
              <a:t>Ionic apps are made of high-level building blocks called Components, which allow you to quickly construct the UI for your app. </a:t>
            </a:r>
          </a:p>
          <a:p>
            <a:pPr marL="0" indent="0">
              <a:buNone/>
            </a:pPr>
            <a:r>
              <a:rPr lang="en-US" dirty="0"/>
              <a:t>To add component in your page:</a:t>
            </a:r>
          </a:p>
          <a:p>
            <a:pPr marL="0" indent="0">
              <a:buNone/>
            </a:pPr>
            <a:endParaRPr lang="en-US" dirty="0"/>
          </a:p>
        </p:txBody>
      </p:sp>
      <p:sp>
        <p:nvSpPr>
          <p:cNvPr id="3" name="Title 2">
            <a:extLst>
              <a:ext uri="{FF2B5EF4-FFF2-40B4-BE49-F238E27FC236}">
                <a16:creationId xmlns:a16="http://schemas.microsoft.com/office/drawing/2014/main" id="{51F6CC9E-C612-43D7-8925-4AF2FCBD6466}"/>
              </a:ext>
            </a:extLst>
          </p:cNvPr>
          <p:cNvSpPr>
            <a:spLocks noGrp="1"/>
          </p:cNvSpPr>
          <p:nvPr>
            <p:ph type="ctrTitle"/>
          </p:nvPr>
        </p:nvSpPr>
        <p:spPr/>
        <p:txBody>
          <a:bodyPr/>
          <a:lstStyle/>
          <a:p>
            <a:r>
              <a:rPr lang="en-US" dirty="0"/>
              <a:t>Add component in Ionic</a:t>
            </a:r>
          </a:p>
        </p:txBody>
      </p:sp>
      <p:pic>
        <p:nvPicPr>
          <p:cNvPr id="4" name="Picture 3">
            <a:extLst>
              <a:ext uri="{FF2B5EF4-FFF2-40B4-BE49-F238E27FC236}">
                <a16:creationId xmlns:a16="http://schemas.microsoft.com/office/drawing/2014/main" id="{EA99CE86-B880-49D4-925D-8FD2DBB010DF}"/>
              </a:ext>
            </a:extLst>
          </p:cNvPr>
          <p:cNvPicPr>
            <a:picLocks noChangeAspect="1"/>
          </p:cNvPicPr>
          <p:nvPr/>
        </p:nvPicPr>
        <p:blipFill>
          <a:blip r:embed="rId2"/>
          <a:stretch>
            <a:fillRect/>
          </a:stretch>
        </p:blipFill>
        <p:spPr>
          <a:xfrm>
            <a:off x="152401" y="4038600"/>
            <a:ext cx="8839200" cy="381000"/>
          </a:xfrm>
          <a:prstGeom prst="rect">
            <a:avLst/>
          </a:prstGeom>
        </p:spPr>
      </p:pic>
      <p:pic>
        <p:nvPicPr>
          <p:cNvPr id="5" name="Picture 4">
            <a:extLst>
              <a:ext uri="{FF2B5EF4-FFF2-40B4-BE49-F238E27FC236}">
                <a16:creationId xmlns:a16="http://schemas.microsoft.com/office/drawing/2014/main" id="{489D6ED3-D98D-4532-A741-FA6E836A3E54}"/>
              </a:ext>
            </a:extLst>
          </p:cNvPr>
          <p:cNvPicPr>
            <a:picLocks noChangeAspect="1"/>
          </p:cNvPicPr>
          <p:nvPr/>
        </p:nvPicPr>
        <p:blipFill>
          <a:blip r:embed="rId3"/>
          <a:stretch>
            <a:fillRect/>
          </a:stretch>
        </p:blipFill>
        <p:spPr>
          <a:xfrm>
            <a:off x="152399" y="4605336"/>
            <a:ext cx="8077200" cy="1304925"/>
          </a:xfrm>
          <a:prstGeom prst="rect">
            <a:avLst/>
          </a:prstGeom>
        </p:spPr>
      </p:pic>
    </p:spTree>
    <p:extLst>
      <p:ext uri="{BB962C8B-B14F-4D97-AF65-F5344CB8AC3E}">
        <p14:creationId xmlns:p14="http://schemas.microsoft.com/office/powerpoint/2010/main" val="3990187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D5E58C-56C5-482D-8E2E-866D0272D315}"/>
              </a:ext>
            </a:extLst>
          </p:cNvPr>
          <p:cNvSpPr>
            <a:spLocks noGrp="1"/>
          </p:cNvSpPr>
          <p:nvPr>
            <p:ph idx="1"/>
          </p:nvPr>
        </p:nvSpPr>
        <p:spPr/>
        <p:txBody>
          <a:bodyPr/>
          <a:lstStyle/>
          <a:p>
            <a:pPr marL="0" indent="0">
              <a:buNone/>
            </a:pPr>
            <a:r>
              <a:rPr lang="en-US" sz="2800" dirty="0"/>
              <a:t>Open any page:</a:t>
            </a:r>
          </a:p>
          <a:p>
            <a:pPr marL="0" indent="0">
              <a:buNone/>
            </a:pPr>
            <a:r>
              <a:rPr lang="en-US" sz="2800" dirty="0"/>
              <a:t>For example if page name is example11 then open page example11.module.ts and import your component </a:t>
            </a: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05867D1B-4D58-4091-8447-25AFAEBFF35D}"/>
              </a:ext>
            </a:extLst>
          </p:cNvPr>
          <p:cNvSpPr>
            <a:spLocks noGrp="1"/>
          </p:cNvSpPr>
          <p:nvPr>
            <p:ph type="ctrTitle"/>
          </p:nvPr>
        </p:nvSpPr>
        <p:spPr/>
        <p:txBody>
          <a:bodyPr/>
          <a:lstStyle/>
          <a:p>
            <a:r>
              <a:rPr lang="en-US" dirty="0"/>
              <a:t>Step2:</a:t>
            </a:r>
          </a:p>
        </p:txBody>
      </p:sp>
      <p:pic>
        <p:nvPicPr>
          <p:cNvPr id="4" name="Picture 3">
            <a:extLst>
              <a:ext uri="{FF2B5EF4-FFF2-40B4-BE49-F238E27FC236}">
                <a16:creationId xmlns:a16="http://schemas.microsoft.com/office/drawing/2014/main" id="{477E4FF6-B171-47CD-ACAC-09F4ABFF38A0}"/>
              </a:ext>
            </a:extLst>
          </p:cNvPr>
          <p:cNvPicPr>
            <a:picLocks noChangeAspect="1"/>
          </p:cNvPicPr>
          <p:nvPr/>
        </p:nvPicPr>
        <p:blipFill>
          <a:blip r:embed="rId2"/>
          <a:stretch>
            <a:fillRect/>
          </a:stretch>
        </p:blipFill>
        <p:spPr>
          <a:xfrm>
            <a:off x="251051" y="3160688"/>
            <a:ext cx="8620125" cy="3267075"/>
          </a:xfrm>
          <a:prstGeom prst="rect">
            <a:avLst/>
          </a:prstGeom>
        </p:spPr>
      </p:pic>
    </p:spTree>
    <p:extLst>
      <p:ext uri="{BB962C8B-B14F-4D97-AF65-F5344CB8AC3E}">
        <p14:creationId xmlns:p14="http://schemas.microsoft.com/office/powerpoint/2010/main" val="897559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004DD-463D-4E4D-B01A-00D831D3062D}"/>
              </a:ext>
            </a:extLst>
          </p:cNvPr>
          <p:cNvSpPr>
            <a:spLocks noGrp="1"/>
          </p:cNvSpPr>
          <p:nvPr>
            <p:ph idx="1"/>
          </p:nvPr>
        </p:nvSpPr>
        <p:spPr/>
        <p:txBody>
          <a:bodyPr/>
          <a:lstStyle/>
          <a:p>
            <a:pPr marL="0" indent="0">
              <a:buNone/>
            </a:pPr>
            <a:r>
              <a:rPr lang="en-US" dirty="0"/>
              <a:t>Now open your page with .html and add your component tag:</a:t>
            </a: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E0906737-2312-4100-9675-402A7F7FC842}"/>
              </a:ext>
            </a:extLst>
          </p:cNvPr>
          <p:cNvSpPr>
            <a:spLocks noGrp="1"/>
          </p:cNvSpPr>
          <p:nvPr>
            <p:ph type="ctrTitle"/>
          </p:nvPr>
        </p:nvSpPr>
        <p:spPr/>
        <p:txBody>
          <a:bodyPr>
            <a:normAutofit fontScale="90000"/>
          </a:bodyPr>
          <a:lstStyle/>
          <a:p>
            <a:br>
              <a:rPr lang="en-US" dirty="0"/>
            </a:br>
            <a:r>
              <a:rPr lang="en-US" dirty="0"/>
              <a:t>Step3:</a:t>
            </a:r>
            <a:br>
              <a:rPr lang="en-US" dirty="0"/>
            </a:br>
            <a:endParaRPr lang="en-US" dirty="0"/>
          </a:p>
        </p:txBody>
      </p:sp>
      <p:pic>
        <p:nvPicPr>
          <p:cNvPr id="4" name="Picture 3">
            <a:extLst>
              <a:ext uri="{FF2B5EF4-FFF2-40B4-BE49-F238E27FC236}">
                <a16:creationId xmlns:a16="http://schemas.microsoft.com/office/drawing/2014/main" id="{C387DBAD-3681-4996-8971-56D9EABDCF44}"/>
              </a:ext>
            </a:extLst>
          </p:cNvPr>
          <p:cNvPicPr>
            <a:picLocks noChangeAspect="1"/>
          </p:cNvPicPr>
          <p:nvPr/>
        </p:nvPicPr>
        <p:blipFill>
          <a:blip r:embed="rId2"/>
          <a:stretch>
            <a:fillRect/>
          </a:stretch>
        </p:blipFill>
        <p:spPr>
          <a:xfrm>
            <a:off x="914400" y="2876550"/>
            <a:ext cx="6197162" cy="1695450"/>
          </a:xfrm>
          <a:prstGeom prst="rect">
            <a:avLst/>
          </a:prstGeom>
        </p:spPr>
      </p:pic>
    </p:spTree>
    <p:extLst>
      <p:ext uri="{BB962C8B-B14F-4D97-AF65-F5344CB8AC3E}">
        <p14:creationId xmlns:p14="http://schemas.microsoft.com/office/powerpoint/2010/main" val="3068903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4C09D9A-A6F3-43F5-9BFC-0D0EF627594C}"/>
              </a:ext>
            </a:extLst>
          </p:cNvPr>
          <p:cNvPicPr>
            <a:picLocks noGrp="1" noChangeAspect="1"/>
          </p:cNvPicPr>
          <p:nvPr>
            <p:ph idx="1"/>
          </p:nvPr>
        </p:nvPicPr>
        <p:blipFill>
          <a:blip r:embed="rId2"/>
          <a:stretch>
            <a:fillRect/>
          </a:stretch>
        </p:blipFill>
        <p:spPr>
          <a:xfrm>
            <a:off x="838200" y="1752600"/>
            <a:ext cx="6172200" cy="2325921"/>
          </a:xfrm>
          <a:prstGeom prst="rect">
            <a:avLst/>
          </a:prstGeom>
        </p:spPr>
      </p:pic>
      <p:sp>
        <p:nvSpPr>
          <p:cNvPr id="3" name="Title 2">
            <a:extLst>
              <a:ext uri="{FF2B5EF4-FFF2-40B4-BE49-F238E27FC236}">
                <a16:creationId xmlns:a16="http://schemas.microsoft.com/office/drawing/2014/main" id="{605898F6-02F6-4D3B-B84A-E7777E0B7198}"/>
              </a:ext>
            </a:extLst>
          </p:cNvPr>
          <p:cNvSpPr>
            <a:spLocks noGrp="1"/>
          </p:cNvSpPr>
          <p:nvPr>
            <p:ph type="ctrTitle"/>
          </p:nvPr>
        </p:nvSpPr>
        <p:spPr/>
        <p:txBody>
          <a:bodyPr/>
          <a:lstStyle/>
          <a:p>
            <a:r>
              <a:rPr lang="en-US" dirty="0"/>
              <a:t>Now run your page</a:t>
            </a:r>
          </a:p>
        </p:txBody>
      </p:sp>
    </p:spTree>
    <p:extLst>
      <p:ext uri="{BB962C8B-B14F-4D97-AF65-F5344CB8AC3E}">
        <p14:creationId xmlns:p14="http://schemas.microsoft.com/office/powerpoint/2010/main" val="183149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89CC1B-1636-424B-823D-2583A41A22BD}"/>
              </a:ext>
            </a:extLst>
          </p:cNvPr>
          <p:cNvSpPr>
            <a:spLocks noGrp="1"/>
          </p:cNvSpPr>
          <p:nvPr>
            <p:ph idx="1"/>
          </p:nvPr>
        </p:nvSpPr>
        <p:spPr/>
        <p:txBody>
          <a:bodyPr>
            <a:normAutofit fontScale="92500" lnSpcReduction="20000"/>
          </a:bodyPr>
          <a:lstStyle/>
          <a:p>
            <a:pPr marL="0" indent="0">
              <a:buNone/>
            </a:pPr>
            <a:r>
              <a:rPr lang="en-US" dirty="0"/>
              <a:t>Step1: Open website for </a:t>
            </a:r>
            <a:r>
              <a:rPr lang="en-US" dirty="0" err="1"/>
              <a:t>api</a:t>
            </a:r>
            <a:r>
              <a:rPr lang="en-US" dirty="0"/>
              <a:t> and generate key</a:t>
            </a:r>
          </a:p>
          <a:p>
            <a:pPr marL="0" indent="0">
              <a:buNone/>
            </a:pPr>
            <a:r>
              <a:rPr lang="en-US" dirty="0"/>
              <a:t>Step2:</a:t>
            </a:r>
          </a:p>
          <a:p>
            <a:pPr marL="0" indent="0">
              <a:buNone/>
            </a:pPr>
            <a:r>
              <a:rPr lang="en-US" sz="3000" dirty="0"/>
              <a:t>Open file: </a:t>
            </a:r>
            <a:r>
              <a:rPr lang="en-US" sz="3000" dirty="0" err="1"/>
              <a:t>environment.ts</a:t>
            </a:r>
            <a:endParaRPr lang="en-US" sz="3000" dirty="0"/>
          </a:p>
          <a:p>
            <a:pPr marL="0" indent="0">
              <a:buNone/>
            </a:pPr>
            <a:r>
              <a:rPr lang="en-US" sz="3000" dirty="0"/>
              <a:t>Define variable API_KEY and API_URL: </a:t>
            </a:r>
          </a:p>
          <a:p>
            <a:pPr marL="0" indent="0">
              <a:buNone/>
            </a:pPr>
            <a:r>
              <a:rPr lang="en-US" sz="2400" dirty="0">
                <a:highlight>
                  <a:srgbClr val="FFFF00"/>
                </a:highlight>
              </a:rPr>
              <a:t>export const environment = { </a:t>
            </a:r>
          </a:p>
          <a:p>
            <a:pPr marL="0" indent="0">
              <a:buNone/>
            </a:pPr>
            <a:r>
              <a:rPr lang="en-US" sz="2400" dirty="0">
                <a:highlight>
                  <a:srgbClr val="FFFF00"/>
                </a:highlight>
              </a:rPr>
              <a:t> production: false,   </a:t>
            </a:r>
          </a:p>
          <a:p>
            <a:pPr marL="0" indent="0">
              <a:buNone/>
            </a:pPr>
            <a:r>
              <a:rPr lang="en-US" sz="2400" dirty="0">
                <a:solidFill>
                  <a:srgbClr val="FF0000"/>
                </a:solidFill>
                <a:highlight>
                  <a:srgbClr val="FFFF00"/>
                </a:highlight>
              </a:rPr>
              <a:t>API_KEY:</a:t>
            </a:r>
            <a:r>
              <a:rPr lang="en-US" sz="2400" dirty="0">
                <a:highlight>
                  <a:srgbClr val="FFFF00"/>
                </a:highlight>
              </a:rPr>
              <a:t>'da7c2b524f5e452cb10dd4b388d19353',   </a:t>
            </a:r>
            <a:r>
              <a:rPr lang="en-US" sz="2400" dirty="0" err="1">
                <a:solidFill>
                  <a:srgbClr val="FF0000"/>
                </a:solidFill>
                <a:highlight>
                  <a:srgbClr val="FFFF00"/>
                </a:highlight>
              </a:rPr>
              <a:t>API_URL:</a:t>
            </a:r>
            <a:r>
              <a:rPr lang="en-US" sz="2400" dirty="0" err="1">
                <a:highlight>
                  <a:srgbClr val="FFFF00"/>
                </a:highlight>
              </a:rPr>
              <a:t>'https</a:t>
            </a:r>
            <a:r>
              <a:rPr lang="en-US" sz="2400" dirty="0">
                <a:highlight>
                  <a:srgbClr val="FFFF00"/>
                </a:highlight>
              </a:rPr>
              <a:t>://newsapi.org/v2/’</a:t>
            </a:r>
          </a:p>
          <a:p>
            <a:pPr marL="0" indent="0">
              <a:buNone/>
            </a:pPr>
            <a:r>
              <a:rPr lang="en-US" sz="2400" dirty="0">
                <a:highlight>
                  <a:srgbClr val="FFFF00"/>
                </a:highlight>
              </a:rPr>
              <a:t>};</a:t>
            </a:r>
          </a:p>
        </p:txBody>
      </p:sp>
      <p:sp>
        <p:nvSpPr>
          <p:cNvPr id="3" name="Title 2">
            <a:extLst>
              <a:ext uri="{FF2B5EF4-FFF2-40B4-BE49-F238E27FC236}">
                <a16:creationId xmlns:a16="http://schemas.microsoft.com/office/drawing/2014/main" id="{6AF9C626-647C-4343-94DC-637B9B46511E}"/>
              </a:ext>
            </a:extLst>
          </p:cNvPr>
          <p:cNvSpPr>
            <a:spLocks noGrp="1"/>
          </p:cNvSpPr>
          <p:nvPr>
            <p:ph type="ctrTitle"/>
          </p:nvPr>
        </p:nvSpPr>
        <p:spPr/>
        <p:txBody>
          <a:bodyPr/>
          <a:lstStyle/>
          <a:p>
            <a:r>
              <a:rPr lang="en-US" dirty="0"/>
              <a:t>Steps to use API:</a:t>
            </a:r>
          </a:p>
        </p:txBody>
      </p:sp>
    </p:spTree>
    <p:extLst>
      <p:ext uri="{BB962C8B-B14F-4D97-AF65-F5344CB8AC3E}">
        <p14:creationId xmlns:p14="http://schemas.microsoft.com/office/powerpoint/2010/main" val="3339051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A0BDED-C2B9-4FC6-930F-BCBFC1F6B5EF}"/>
              </a:ext>
            </a:extLst>
          </p:cNvPr>
          <p:cNvSpPr>
            <a:spLocks noGrp="1"/>
          </p:cNvSpPr>
          <p:nvPr>
            <p:ph idx="1"/>
          </p:nvPr>
        </p:nvSpPr>
        <p:spPr>
          <a:xfrm>
            <a:off x="457200" y="1371600"/>
            <a:ext cx="8229600" cy="4571999"/>
          </a:xfrm>
        </p:spPr>
        <p:txBody>
          <a:bodyPr>
            <a:normAutofit fontScale="77500" lnSpcReduction="20000"/>
          </a:bodyPr>
          <a:lstStyle/>
          <a:p>
            <a:pPr marL="0" indent="0">
              <a:buNone/>
            </a:pPr>
            <a:r>
              <a:rPr lang="en-US" dirty="0">
                <a:solidFill>
                  <a:srgbClr val="002060"/>
                </a:solidFill>
              </a:rPr>
              <a:t>Step3: Open </a:t>
            </a:r>
            <a:r>
              <a:rPr lang="en-US" dirty="0" err="1">
                <a:solidFill>
                  <a:srgbClr val="002060"/>
                </a:solidFill>
              </a:rPr>
              <a:t>app.module.ts</a:t>
            </a:r>
            <a:endParaRPr lang="en-US" dirty="0">
              <a:solidFill>
                <a:srgbClr val="002060"/>
              </a:solidFill>
            </a:endParaRPr>
          </a:p>
          <a:p>
            <a:pPr marL="0" indent="0">
              <a:buNone/>
            </a:pPr>
            <a:r>
              <a:rPr lang="en-US" dirty="0">
                <a:solidFill>
                  <a:srgbClr val="002060"/>
                </a:solidFill>
              </a:rPr>
              <a:t>Add</a:t>
            </a:r>
            <a:r>
              <a:rPr lang="en-US" dirty="0">
                <a:solidFill>
                  <a:srgbClr val="C00000"/>
                </a:solidFill>
              </a:rPr>
              <a:t> </a:t>
            </a:r>
            <a:r>
              <a:rPr lang="en-US" dirty="0" err="1">
                <a:solidFill>
                  <a:srgbClr val="C00000"/>
                </a:solidFill>
              </a:rPr>
              <a:t>HttpClientModule</a:t>
            </a:r>
            <a:r>
              <a:rPr lang="en-US" dirty="0">
                <a:solidFill>
                  <a:srgbClr val="002060"/>
                </a:solidFill>
              </a:rPr>
              <a:t>:</a:t>
            </a:r>
          </a:p>
          <a:p>
            <a:pPr marL="0" indent="0">
              <a:buNone/>
            </a:pPr>
            <a:r>
              <a:rPr lang="en-US" sz="2400" dirty="0">
                <a:solidFill>
                  <a:srgbClr val="002060"/>
                </a:solidFill>
                <a:highlight>
                  <a:srgbClr val="FFFF00"/>
                </a:highlight>
              </a:rPr>
              <a:t>import { </a:t>
            </a:r>
            <a:r>
              <a:rPr lang="en-US" sz="2400" dirty="0" err="1">
                <a:solidFill>
                  <a:srgbClr val="002060"/>
                </a:solidFill>
                <a:highlight>
                  <a:srgbClr val="FFFF00"/>
                </a:highlight>
              </a:rPr>
              <a:t>HttpClientModule</a:t>
            </a:r>
            <a:r>
              <a:rPr lang="en-US" sz="2400" dirty="0">
                <a:solidFill>
                  <a:srgbClr val="002060"/>
                </a:solidFill>
                <a:highlight>
                  <a:srgbClr val="FFFF00"/>
                </a:highlight>
              </a:rPr>
              <a:t> } from '@angular/common/http’;</a:t>
            </a:r>
          </a:p>
          <a:p>
            <a:pPr marL="0" indent="0">
              <a:buNone/>
            </a:pPr>
            <a:r>
              <a:rPr lang="en-US" dirty="0">
                <a:solidFill>
                  <a:srgbClr val="002060"/>
                </a:solidFill>
              </a:rPr>
              <a:t>And Add </a:t>
            </a:r>
            <a:r>
              <a:rPr lang="en-US" dirty="0" err="1">
                <a:solidFill>
                  <a:srgbClr val="C00000"/>
                </a:solidFill>
              </a:rPr>
              <a:t>HttpClientModule</a:t>
            </a:r>
            <a:r>
              <a:rPr lang="en-US" dirty="0">
                <a:solidFill>
                  <a:srgbClr val="002060"/>
                </a:solidFill>
              </a:rPr>
              <a:t> in imports statement</a:t>
            </a:r>
          </a:p>
          <a:p>
            <a:pPr marL="0" indent="0">
              <a:buNone/>
            </a:pPr>
            <a:r>
              <a:rPr lang="en-US" dirty="0">
                <a:solidFill>
                  <a:srgbClr val="002060"/>
                </a:solidFill>
                <a:highlight>
                  <a:srgbClr val="FFFF00"/>
                </a:highlight>
              </a:rPr>
              <a:t>@</a:t>
            </a:r>
            <a:r>
              <a:rPr lang="en-US" dirty="0" err="1">
                <a:solidFill>
                  <a:srgbClr val="002060"/>
                </a:solidFill>
                <a:highlight>
                  <a:srgbClr val="FFFF00"/>
                </a:highlight>
              </a:rPr>
              <a:t>NgModule</a:t>
            </a:r>
            <a:r>
              <a:rPr lang="en-US" dirty="0">
                <a:solidFill>
                  <a:srgbClr val="002060"/>
                </a:solidFill>
                <a:highlight>
                  <a:srgbClr val="FFFF00"/>
                </a:highlight>
              </a:rPr>
              <a:t>({</a:t>
            </a:r>
          </a:p>
          <a:p>
            <a:pPr marL="0" indent="0">
              <a:buNone/>
            </a:pPr>
            <a:r>
              <a:rPr lang="en-US" dirty="0">
                <a:solidFill>
                  <a:srgbClr val="002060"/>
                </a:solidFill>
                <a:highlight>
                  <a:srgbClr val="FFFF00"/>
                </a:highlight>
              </a:rPr>
              <a:t>  declarations: [</a:t>
            </a:r>
            <a:r>
              <a:rPr lang="en-US" dirty="0" err="1">
                <a:solidFill>
                  <a:srgbClr val="002060"/>
                </a:solidFill>
                <a:highlight>
                  <a:srgbClr val="FFFF00"/>
                </a:highlight>
              </a:rPr>
              <a:t>AppComponent</a:t>
            </a:r>
            <a:r>
              <a:rPr lang="en-US" dirty="0">
                <a:solidFill>
                  <a:srgbClr val="002060"/>
                </a:solidFill>
                <a:highlight>
                  <a:srgbClr val="FFFF00"/>
                </a:highlight>
              </a:rPr>
              <a:t>],</a:t>
            </a:r>
          </a:p>
          <a:p>
            <a:pPr marL="0" indent="0">
              <a:buNone/>
            </a:pPr>
            <a:r>
              <a:rPr lang="en-US" dirty="0">
                <a:solidFill>
                  <a:srgbClr val="002060"/>
                </a:solidFill>
                <a:highlight>
                  <a:srgbClr val="FFFF00"/>
                </a:highlight>
              </a:rPr>
              <a:t>  imports: [</a:t>
            </a:r>
            <a:r>
              <a:rPr lang="en-US" dirty="0" err="1">
                <a:solidFill>
                  <a:srgbClr val="002060"/>
                </a:solidFill>
                <a:highlight>
                  <a:srgbClr val="FFFF00"/>
                </a:highlight>
              </a:rPr>
              <a:t>BrowserModule</a:t>
            </a:r>
            <a:r>
              <a:rPr lang="en-US" dirty="0">
                <a:solidFill>
                  <a:srgbClr val="002060"/>
                </a:solidFill>
                <a:highlight>
                  <a:srgbClr val="FFFF00"/>
                </a:highlight>
              </a:rPr>
              <a:t>, </a:t>
            </a:r>
            <a:r>
              <a:rPr lang="en-US" dirty="0" err="1">
                <a:solidFill>
                  <a:srgbClr val="002060"/>
                </a:solidFill>
                <a:highlight>
                  <a:srgbClr val="FFFF00"/>
                </a:highlight>
              </a:rPr>
              <a:t>IonicModule.forRoot</a:t>
            </a:r>
            <a:r>
              <a:rPr lang="en-US" dirty="0">
                <a:solidFill>
                  <a:srgbClr val="002060"/>
                </a:solidFill>
                <a:highlight>
                  <a:srgbClr val="FFFF00"/>
                </a:highlight>
              </a:rPr>
              <a:t>(), </a:t>
            </a:r>
            <a:r>
              <a:rPr lang="en-US" dirty="0" err="1">
                <a:solidFill>
                  <a:srgbClr val="002060"/>
                </a:solidFill>
                <a:highlight>
                  <a:srgbClr val="FFFF00"/>
                </a:highlight>
              </a:rPr>
              <a:t>AppRoutingModule,HttpClientModule</a:t>
            </a:r>
            <a:r>
              <a:rPr lang="en-US" dirty="0">
                <a:solidFill>
                  <a:srgbClr val="002060"/>
                </a:solidFill>
                <a:highlight>
                  <a:srgbClr val="FFFF00"/>
                </a:highlight>
              </a:rPr>
              <a:t>],</a:t>
            </a:r>
          </a:p>
          <a:p>
            <a:pPr marL="0" indent="0">
              <a:buNone/>
            </a:pPr>
            <a:r>
              <a:rPr lang="en-US" dirty="0">
                <a:solidFill>
                  <a:srgbClr val="002060"/>
                </a:solidFill>
                <a:highlight>
                  <a:srgbClr val="FFFF00"/>
                </a:highlight>
              </a:rPr>
              <a:t>  providers: [{ provide: </a:t>
            </a:r>
            <a:r>
              <a:rPr lang="en-US" dirty="0" err="1">
                <a:solidFill>
                  <a:srgbClr val="002060"/>
                </a:solidFill>
                <a:highlight>
                  <a:srgbClr val="FFFF00"/>
                </a:highlight>
              </a:rPr>
              <a:t>RouteReuseStrategy</a:t>
            </a:r>
            <a:r>
              <a:rPr lang="en-US" dirty="0">
                <a:solidFill>
                  <a:srgbClr val="002060"/>
                </a:solidFill>
                <a:highlight>
                  <a:srgbClr val="FFFF00"/>
                </a:highlight>
              </a:rPr>
              <a:t>, </a:t>
            </a:r>
            <a:r>
              <a:rPr lang="en-US" dirty="0" err="1">
                <a:solidFill>
                  <a:srgbClr val="002060"/>
                </a:solidFill>
                <a:highlight>
                  <a:srgbClr val="FFFF00"/>
                </a:highlight>
              </a:rPr>
              <a:t>useClass</a:t>
            </a:r>
            <a:r>
              <a:rPr lang="en-US" dirty="0">
                <a:solidFill>
                  <a:srgbClr val="002060"/>
                </a:solidFill>
                <a:highlight>
                  <a:srgbClr val="FFFF00"/>
                </a:highlight>
              </a:rPr>
              <a:t>: </a:t>
            </a:r>
            <a:r>
              <a:rPr lang="en-US" dirty="0" err="1">
                <a:solidFill>
                  <a:srgbClr val="002060"/>
                </a:solidFill>
                <a:highlight>
                  <a:srgbClr val="FFFF00"/>
                </a:highlight>
              </a:rPr>
              <a:t>IonicRouteStrategy</a:t>
            </a:r>
            <a:r>
              <a:rPr lang="en-US" dirty="0">
                <a:solidFill>
                  <a:srgbClr val="002060"/>
                </a:solidFill>
                <a:highlight>
                  <a:srgbClr val="FFFF00"/>
                </a:highlight>
              </a:rPr>
              <a:t> }],</a:t>
            </a:r>
          </a:p>
          <a:p>
            <a:pPr marL="0" indent="0">
              <a:buNone/>
            </a:pPr>
            <a:r>
              <a:rPr lang="en-US" dirty="0">
                <a:solidFill>
                  <a:srgbClr val="002060"/>
                </a:solidFill>
                <a:highlight>
                  <a:srgbClr val="FFFF00"/>
                </a:highlight>
              </a:rPr>
              <a:t>  bootstrap: [</a:t>
            </a:r>
            <a:r>
              <a:rPr lang="en-US" dirty="0" err="1">
                <a:solidFill>
                  <a:srgbClr val="002060"/>
                </a:solidFill>
                <a:highlight>
                  <a:srgbClr val="FFFF00"/>
                </a:highlight>
              </a:rPr>
              <a:t>AppComponent</a:t>
            </a:r>
            <a:r>
              <a:rPr lang="en-US" dirty="0">
                <a:solidFill>
                  <a:srgbClr val="002060"/>
                </a:solidFill>
                <a:highlight>
                  <a:srgbClr val="FFFF00"/>
                </a:highlight>
              </a:rPr>
              <a:t>],</a:t>
            </a:r>
          </a:p>
          <a:p>
            <a:pPr marL="0" indent="0">
              <a:buNone/>
            </a:pPr>
            <a:r>
              <a:rPr lang="en-US" dirty="0">
                <a:solidFill>
                  <a:srgbClr val="002060"/>
                </a:solidFill>
                <a:highlight>
                  <a:srgbClr val="FFFF00"/>
                </a:highlight>
              </a:rPr>
              <a:t>})</a:t>
            </a:r>
          </a:p>
          <a:p>
            <a:pPr marL="0" indent="0">
              <a:buNone/>
            </a:pPr>
            <a:endParaRPr lang="en-US" dirty="0"/>
          </a:p>
        </p:txBody>
      </p:sp>
      <p:sp>
        <p:nvSpPr>
          <p:cNvPr id="3" name="Title 2">
            <a:extLst>
              <a:ext uri="{FF2B5EF4-FFF2-40B4-BE49-F238E27FC236}">
                <a16:creationId xmlns:a16="http://schemas.microsoft.com/office/drawing/2014/main" id="{F3CAFE1F-6913-4217-944E-A75AA0578518}"/>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590698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BC8AC1-B037-4862-BF08-DD1827A12975}"/>
              </a:ext>
            </a:extLst>
          </p:cNvPr>
          <p:cNvSpPr>
            <a:spLocks noGrp="1"/>
          </p:cNvSpPr>
          <p:nvPr>
            <p:ph idx="1"/>
          </p:nvPr>
        </p:nvSpPr>
        <p:spPr/>
        <p:txBody>
          <a:bodyPr/>
          <a:lstStyle/>
          <a:p>
            <a:pPr marL="0" indent="0">
              <a:buNone/>
            </a:pPr>
            <a:r>
              <a:rPr lang="en-US" dirty="0"/>
              <a:t>Step4:open </a:t>
            </a:r>
            <a:r>
              <a:rPr lang="en-US" dirty="0" err="1">
                <a:hlinkClick r:id="rId2"/>
              </a:rPr>
              <a:t>home.page.ts</a:t>
            </a:r>
            <a:endParaRPr lang="en-US" dirty="0"/>
          </a:p>
          <a:p>
            <a:pPr marL="0" indent="0">
              <a:buNone/>
            </a:pPr>
            <a:r>
              <a:rPr lang="en-US" dirty="0"/>
              <a:t>Add </a:t>
            </a:r>
            <a:r>
              <a:rPr lang="en-US" dirty="0" err="1">
                <a:solidFill>
                  <a:srgbClr val="C00000"/>
                </a:solidFill>
              </a:rPr>
              <a:t>HttpClient</a:t>
            </a:r>
            <a:endParaRPr lang="en-US" dirty="0">
              <a:solidFill>
                <a:srgbClr val="C00000"/>
              </a:solidFill>
            </a:endParaRPr>
          </a:p>
          <a:p>
            <a:pPr marL="0" indent="0">
              <a:buNone/>
            </a:pPr>
            <a:r>
              <a:rPr lang="en-US" sz="2800" dirty="0">
                <a:highlight>
                  <a:srgbClr val="FFFF00"/>
                </a:highlight>
              </a:rPr>
              <a:t>import{</a:t>
            </a:r>
            <a:r>
              <a:rPr lang="en-US" sz="2800" dirty="0" err="1">
                <a:highlight>
                  <a:srgbClr val="FFFF00"/>
                </a:highlight>
              </a:rPr>
              <a:t>HttpClient</a:t>
            </a:r>
            <a:r>
              <a:rPr lang="en-US" sz="2800" dirty="0">
                <a:highlight>
                  <a:srgbClr val="FFFF00"/>
                </a:highlight>
              </a:rPr>
              <a:t>} from '@angular/common/http’;</a:t>
            </a:r>
          </a:p>
          <a:p>
            <a:pPr marL="0" indent="0">
              <a:buNone/>
            </a:pPr>
            <a:r>
              <a:rPr lang="en-US" dirty="0"/>
              <a:t>Define : API_KEY and API_URL</a:t>
            </a:r>
          </a:p>
          <a:p>
            <a:pPr marL="0" indent="0">
              <a:buNone/>
            </a:pPr>
            <a:r>
              <a:rPr lang="en-US" sz="2800" dirty="0">
                <a:highlight>
                  <a:srgbClr val="FFFF00"/>
                </a:highlight>
              </a:rPr>
              <a:t>const API_URL=</a:t>
            </a:r>
            <a:r>
              <a:rPr lang="en-US" sz="2800" dirty="0" err="1">
                <a:highlight>
                  <a:srgbClr val="FFFF00"/>
                </a:highlight>
              </a:rPr>
              <a:t>environment.API_URL</a:t>
            </a:r>
            <a:endParaRPr lang="en-US" sz="2800" dirty="0">
              <a:highlight>
                <a:srgbClr val="FFFF00"/>
              </a:highlight>
            </a:endParaRPr>
          </a:p>
          <a:p>
            <a:pPr marL="0" indent="0">
              <a:buNone/>
            </a:pPr>
            <a:r>
              <a:rPr lang="en-US" sz="2800" dirty="0">
                <a:highlight>
                  <a:srgbClr val="FFFF00"/>
                </a:highlight>
              </a:rPr>
              <a:t>const API_KEY=</a:t>
            </a:r>
            <a:r>
              <a:rPr lang="en-US" sz="2800" dirty="0" err="1">
                <a:highlight>
                  <a:srgbClr val="FFFF00"/>
                </a:highlight>
              </a:rPr>
              <a:t>environment.API_KEY</a:t>
            </a:r>
            <a:endParaRPr lang="en-US" sz="2800" dirty="0">
              <a:highlight>
                <a:srgbClr val="FFFF00"/>
              </a:highlight>
            </a:endParaRP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5EDDA4A6-1FFA-4BE4-8FED-B02FF478C849}"/>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73146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1EAEC6-9375-4313-8FE1-806A9F03230D}"/>
              </a:ext>
            </a:extLst>
          </p:cNvPr>
          <p:cNvSpPr>
            <a:spLocks noGrp="1"/>
          </p:cNvSpPr>
          <p:nvPr>
            <p:ph idx="1"/>
          </p:nvPr>
        </p:nvSpPr>
        <p:spPr>
          <a:xfrm>
            <a:off x="457200" y="1524000"/>
            <a:ext cx="8229600" cy="4419599"/>
          </a:xfrm>
        </p:spPr>
        <p:txBody>
          <a:bodyPr>
            <a:normAutofit fontScale="62500" lnSpcReduction="20000"/>
          </a:bodyPr>
          <a:lstStyle/>
          <a:p>
            <a:pPr marL="0" indent="0">
              <a:buNone/>
            </a:pPr>
            <a:r>
              <a:rPr lang="en-US" dirty="0"/>
              <a:t>Step5:Create  object </a:t>
            </a:r>
            <a:r>
              <a:rPr lang="en-US" dirty="0" err="1">
                <a:solidFill>
                  <a:srgbClr val="C00000"/>
                </a:solidFill>
              </a:rPr>
              <a:t>httpClient</a:t>
            </a:r>
            <a:endParaRPr lang="en-US" dirty="0">
              <a:solidFill>
                <a:srgbClr val="C00000"/>
              </a:solidFill>
            </a:endParaRPr>
          </a:p>
          <a:p>
            <a:pPr marL="0" indent="0">
              <a:buNone/>
            </a:pPr>
            <a:r>
              <a:rPr lang="en-US" dirty="0">
                <a:highlight>
                  <a:srgbClr val="FFFF00"/>
                </a:highlight>
              </a:rPr>
              <a:t>constructor(public </a:t>
            </a:r>
            <a:r>
              <a:rPr lang="en-US" dirty="0" err="1">
                <a:highlight>
                  <a:srgbClr val="FFFF00"/>
                </a:highlight>
              </a:rPr>
              <a:t>httpClient:HttpClient</a:t>
            </a:r>
            <a:r>
              <a:rPr lang="en-US" dirty="0">
                <a:highlight>
                  <a:srgbClr val="FFFF00"/>
                </a:highlight>
              </a:rPr>
              <a:t>)</a:t>
            </a:r>
          </a:p>
          <a:p>
            <a:pPr marL="0" indent="0">
              <a:buNone/>
            </a:pPr>
            <a:r>
              <a:rPr lang="en-US" dirty="0"/>
              <a:t>Step6: Define one method to load your </a:t>
            </a:r>
            <a:r>
              <a:rPr lang="en-US" dirty="0" err="1"/>
              <a:t>api</a:t>
            </a:r>
            <a:r>
              <a:rPr lang="en-US" dirty="0"/>
              <a:t>:</a:t>
            </a:r>
          </a:p>
          <a:p>
            <a:pPr marL="0" indent="0">
              <a:buNone/>
            </a:pPr>
            <a:r>
              <a:rPr lang="en-US" sz="2800" dirty="0" err="1">
                <a:solidFill>
                  <a:srgbClr val="002060"/>
                </a:solidFill>
                <a:highlight>
                  <a:srgbClr val="FFFF00"/>
                </a:highlight>
              </a:rPr>
              <a:t>loadData</a:t>
            </a:r>
            <a:r>
              <a:rPr lang="en-US" sz="2800" dirty="0">
                <a:solidFill>
                  <a:srgbClr val="002060"/>
                </a:solidFill>
                <a:highlight>
                  <a:srgbClr val="FFFF00"/>
                </a:highlight>
              </a:rPr>
              <a:t>()</a:t>
            </a:r>
          </a:p>
          <a:p>
            <a:pPr marL="0" indent="0">
              <a:buNone/>
            </a:pPr>
            <a:r>
              <a:rPr lang="en-US" sz="2800" dirty="0">
                <a:solidFill>
                  <a:srgbClr val="002060"/>
                </a:solidFill>
                <a:highlight>
                  <a:srgbClr val="FFFF00"/>
                </a:highlight>
              </a:rPr>
              <a:t>{</a:t>
            </a:r>
          </a:p>
          <a:p>
            <a:pPr marL="0" indent="0">
              <a:buNone/>
            </a:pPr>
            <a:r>
              <a:rPr lang="en-US" sz="2600" dirty="0" err="1">
                <a:solidFill>
                  <a:srgbClr val="002060"/>
                </a:solidFill>
                <a:highlight>
                  <a:srgbClr val="FFFF00"/>
                </a:highlight>
              </a:rPr>
              <a:t>this.httpClient.get</a:t>
            </a:r>
            <a:r>
              <a:rPr lang="en-US" sz="2600" dirty="0">
                <a:solidFill>
                  <a:srgbClr val="002060"/>
                </a:solidFill>
                <a:highlight>
                  <a:srgbClr val="FFFF00"/>
                </a:highlight>
              </a:rPr>
              <a:t>&lt;any&gt;(`${API_URL}/</a:t>
            </a:r>
            <a:r>
              <a:rPr lang="en-US" sz="2600" dirty="0" err="1">
                <a:solidFill>
                  <a:srgbClr val="002060"/>
                </a:solidFill>
                <a:highlight>
                  <a:srgbClr val="FFFF00"/>
                </a:highlight>
              </a:rPr>
              <a:t>weather?q</a:t>
            </a:r>
            <a:r>
              <a:rPr lang="en-US" sz="2600" dirty="0">
                <a:solidFill>
                  <a:srgbClr val="002060"/>
                </a:solidFill>
                <a:highlight>
                  <a:srgbClr val="FFFF00"/>
                </a:highlight>
              </a:rPr>
              <a:t>=${"Jalandhar"}&amp;&amp;</a:t>
            </a:r>
            <a:r>
              <a:rPr lang="en-US" sz="2600" dirty="0" err="1">
                <a:solidFill>
                  <a:srgbClr val="002060"/>
                </a:solidFill>
                <a:highlight>
                  <a:srgbClr val="FFFF00"/>
                </a:highlight>
              </a:rPr>
              <a:t>appid</a:t>
            </a:r>
            <a:r>
              <a:rPr lang="en-US" sz="2600" dirty="0">
                <a:solidFill>
                  <a:srgbClr val="002060"/>
                </a:solidFill>
                <a:highlight>
                  <a:srgbClr val="FFFF00"/>
                </a:highlight>
              </a:rPr>
              <a:t>=${API_KEY}`).subscribe((results)=&gt;</a:t>
            </a:r>
          </a:p>
          <a:p>
            <a:pPr marL="0" indent="0">
              <a:buNone/>
            </a:pPr>
            <a:r>
              <a:rPr lang="en-US" sz="2600" dirty="0">
                <a:solidFill>
                  <a:srgbClr val="002060"/>
                </a:solidFill>
                <a:highlight>
                  <a:srgbClr val="FFFF00"/>
                </a:highlight>
              </a:rPr>
              <a:t> </a:t>
            </a:r>
            <a:r>
              <a:rPr lang="en-US" sz="2600" dirty="0" err="1">
                <a:solidFill>
                  <a:srgbClr val="002060"/>
                </a:solidFill>
                <a:highlight>
                  <a:srgbClr val="FFFF00"/>
                </a:highlight>
              </a:rPr>
              <a:t>this.weatherTemp</a:t>
            </a:r>
            <a:r>
              <a:rPr lang="en-US" sz="2600" dirty="0">
                <a:solidFill>
                  <a:srgbClr val="002060"/>
                </a:solidFill>
                <a:highlight>
                  <a:srgbClr val="FFFF00"/>
                </a:highlight>
              </a:rPr>
              <a:t>=results['main']</a:t>
            </a:r>
          </a:p>
          <a:p>
            <a:pPr marL="0" indent="0">
              <a:buNone/>
            </a:pPr>
            <a:r>
              <a:rPr lang="en-US" sz="2600" dirty="0">
                <a:solidFill>
                  <a:srgbClr val="002060"/>
                </a:solidFill>
                <a:highlight>
                  <a:srgbClr val="FFFF00"/>
                </a:highlight>
              </a:rPr>
              <a:t>      </a:t>
            </a:r>
            <a:r>
              <a:rPr lang="en-US" sz="2600" dirty="0" err="1">
                <a:solidFill>
                  <a:srgbClr val="002060"/>
                </a:solidFill>
                <a:highlight>
                  <a:srgbClr val="FFFF00"/>
                </a:highlight>
              </a:rPr>
              <a:t>this.cityName</a:t>
            </a:r>
            <a:r>
              <a:rPr lang="en-US" sz="2600" dirty="0">
                <a:solidFill>
                  <a:srgbClr val="002060"/>
                </a:solidFill>
                <a:highlight>
                  <a:srgbClr val="FFFF00"/>
                </a:highlight>
              </a:rPr>
              <a:t>=results['name']</a:t>
            </a:r>
          </a:p>
          <a:p>
            <a:pPr marL="0" indent="0">
              <a:buNone/>
            </a:pPr>
            <a:r>
              <a:rPr lang="en-US" sz="2600" dirty="0">
                <a:solidFill>
                  <a:srgbClr val="002060"/>
                </a:solidFill>
                <a:highlight>
                  <a:srgbClr val="FFFF00"/>
                </a:highlight>
              </a:rPr>
              <a:t>      console.log(</a:t>
            </a:r>
            <a:r>
              <a:rPr lang="en-US" sz="2600" dirty="0" err="1">
                <a:solidFill>
                  <a:srgbClr val="002060"/>
                </a:solidFill>
                <a:highlight>
                  <a:srgbClr val="FFFF00"/>
                </a:highlight>
              </a:rPr>
              <a:t>this.weatherTemp</a:t>
            </a:r>
            <a:r>
              <a:rPr lang="en-US" sz="2600" dirty="0">
                <a:solidFill>
                  <a:srgbClr val="002060"/>
                </a:solidFill>
                <a:highlight>
                  <a:srgbClr val="FFFF00"/>
                </a:highlight>
              </a:rPr>
              <a:t>)</a:t>
            </a:r>
          </a:p>
          <a:p>
            <a:pPr marL="0" indent="0">
              <a:buNone/>
            </a:pPr>
            <a:r>
              <a:rPr lang="en-US" dirty="0">
                <a:solidFill>
                  <a:srgbClr val="002060"/>
                </a:solidFill>
                <a:highlight>
                  <a:srgbClr val="FFFF00"/>
                </a:highlight>
              </a:rPr>
              <a:t> } )</a:t>
            </a:r>
          </a:p>
          <a:p>
            <a:pPr marL="0" indent="0">
              <a:buNone/>
            </a:pPr>
            <a:r>
              <a:rPr lang="en-US" dirty="0"/>
              <a:t>Call </a:t>
            </a:r>
            <a:r>
              <a:rPr lang="en-US" dirty="0" err="1"/>
              <a:t>loadaData</a:t>
            </a:r>
            <a:r>
              <a:rPr lang="en-US" dirty="0"/>
              <a:t>() inside constructor:</a:t>
            </a:r>
          </a:p>
          <a:p>
            <a:pPr marL="0" indent="0">
              <a:buNone/>
            </a:pPr>
            <a:r>
              <a:rPr lang="en-US" dirty="0">
                <a:solidFill>
                  <a:srgbClr val="002060"/>
                </a:solidFill>
                <a:highlight>
                  <a:srgbClr val="FFFF00"/>
                </a:highlight>
              </a:rPr>
              <a:t>constructor(public </a:t>
            </a:r>
            <a:r>
              <a:rPr lang="en-US" dirty="0" err="1">
                <a:solidFill>
                  <a:srgbClr val="002060"/>
                </a:solidFill>
                <a:highlight>
                  <a:srgbClr val="FFFF00"/>
                </a:highlight>
              </a:rPr>
              <a:t>httpClient:HttpClient</a:t>
            </a:r>
            <a:r>
              <a:rPr lang="en-US" dirty="0">
                <a:solidFill>
                  <a:srgbClr val="002060"/>
                </a:solidFill>
                <a:highlight>
                  <a:srgbClr val="FFFF00"/>
                </a:highlight>
              </a:rPr>
              <a:t>) {</a:t>
            </a:r>
          </a:p>
          <a:p>
            <a:pPr marL="0" indent="0">
              <a:buNone/>
            </a:pPr>
            <a:r>
              <a:rPr lang="en-US" dirty="0">
                <a:solidFill>
                  <a:srgbClr val="002060"/>
                </a:solidFill>
                <a:highlight>
                  <a:srgbClr val="FFFF00"/>
                </a:highlight>
              </a:rPr>
              <a:t>    </a:t>
            </a:r>
            <a:r>
              <a:rPr lang="en-US" dirty="0" err="1">
                <a:solidFill>
                  <a:srgbClr val="002060"/>
                </a:solidFill>
                <a:highlight>
                  <a:srgbClr val="FFFF00"/>
                </a:highlight>
              </a:rPr>
              <a:t>this.loadData</a:t>
            </a:r>
            <a:r>
              <a:rPr lang="en-US" dirty="0">
                <a:solidFill>
                  <a:srgbClr val="002060"/>
                </a:solidFill>
                <a:highlight>
                  <a:srgbClr val="FFFF00"/>
                </a:highlight>
              </a:rPr>
              <a:t>()</a:t>
            </a:r>
          </a:p>
          <a:p>
            <a:pPr marL="0" indent="0">
              <a:buNone/>
            </a:pPr>
            <a:r>
              <a:rPr lang="en-US" dirty="0">
                <a:solidFill>
                  <a:srgbClr val="002060"/>
                </a:solidFill>
                <a:highlight>
                  <a:srgbClr val="FFFF00"/>
                </a:highlight>
              </a:rPr>
              <a:t>  }</a:t>
            </a:r>
          </a:p>
          <a:p>
            <a:pPr marL="0" indent="0">
              <a:buNone/>
            </a:pPr>
            <a:endParaRPr lang="en-US" dirty="0"/>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85723CE5-5BAF-49FF-8CDC-81A43DE4694D}"/>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840688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9E7162-D4AD-4391-9EFE-08BEA4E9F6DF}"/>
              </a:ext>
            </a:extLst>
          </p:cNvPr>
          <p:cNvSpPr>
            <a:spLocks noGrp="1"/>
          </p:cNvSpPr>
          <p:nvPr>
            <p:ph idx="1"/>
          </p:nvPr>
        </p:nvSpPr>
        <p:spPr/>
        <p:txBody>
          <a:bodyPr/>
          <a:lstStyle/>
          <a:p>
            <a:pPr marL="0" indent="0">
              <a:buNone/>
            </a:pPr>
            <a:r>
              <a:rPr lang="en-US" dirty="0"/>
              <a:t>Define these variables:</a:t>
            </a:r>
          </a:p>
          <a:p>
            <a:pPr marL="0" indent="0">
              <a:buNone/>
            </a:pPr>
            <a:r>
              <a:rPr lang="en-US" dirty="0" err="1">
                <a:highlight>
                  <a:srgbClr val="FFFF00"/>
                </a:highlight>
              </a:rPr>
              <a:t>weatherTemp:any</a:t>
            </a:r>
            <a:endParaRPr lang="en-US" dirty="0">
              <a:highlight>
                <a:srgbClr val="FFFF00"/>
              </a:highlight>
            </a:endParaRPr>
          </a:p>
          <a:p>
            <a:pPr marL="0" indent="0">
              <a:buNone/>
            </a:pPr>
            <a:r>
              <a:rPr lang="en-US" dirty="0" err="1">
                <a:highlight>
                  <a:srgbClr val="FFFF00"/>
                </a:highlight>
              </a:rPr>
              <a:t>todayDate</a:t>
            </a:r>
            <a:r>
              <a:rPr lang="en-US" dirty="0">
                <a:highlight>
                  <a:srgbClr val="FFFF00"/>
                </a:highlight>
              </a:rPr>
              <a:t>=new Date()</a:t>
            </a:r>
          </a:p>
          <a:p>
            <a:pPr marL="0" indent="0">
              <a:buNone/>
            </a:pPr>
            <a:r>
              <a:rPr lang="en-US" dirty="0" err="1">
                <a:highlight>
                  <a:srgbClr val="FFFF00"/>
                </a:highlight>
              </a:rPr>
              <a:t>cityName:any</a:t>
            </a:r>
            <a:endParaRPr lang="en-US" dirty="0">
              <a:highlight>
                <a:srgbClr val="FFFF00"/>
              </a:highlight>
            </a:endParaRPr>
          </a:p>
          <a:p>
            <a:pPr marL="0" indent="0">
              <a:buNone/>
            </a:pPr>
            <a:endParaRPr lang="en-US" dirty="0"/>
          </a:p>
        </p:txBody>
      </p:sp>
      <p:sp>
        <p:nvSpPr>
          <p:cNvPr id="3" name="Title 2">
            <a:extLst>
              <a:ext uri="{FF2B5EF4-FFF2-40B4-BE49-F238E27FC236}">
                <a16:creationId xmlns:a16="http://schemas.microsoft.com/office/drawing/2014/main" id="{759D37DE-CF75-41FA-BB58-5B4288A40123}"/>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52776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1F3AFA-9D46-44D6-B9ED-E072124AA939}"/>
              </a:ext>
            </a:extLst>
          </p:cNvPr>
          <p:cNvSpPr>
            <a:spLocks noGrp="1"/>
          </p:cNvSpPr>
          <p:nvPr>
            <p:ph type="ctrTitle"/>
          </p:nvPr>
        </p:nvSpPr>
        <p:spPr/>
        <p:txBody>
          <a:bodyPr/>
          <a:lstStyle/>
          <a:p>
            <a:endParaRPr lang="en-US" dirty="0"/>
          </a:p>
        </p:txBody>
      </p:sp>
      <p:pic>
        <p:nvPicPr>
          <p:cNvPr id="4" name="Picture 3">
            <a:extLst>
              <a:ext uri="{FF2B5EF4-FFF2-40B4-BE49-F238E27FC236}">
                <a16:creationId xmlns:a16="http://schemas.microsoft.com/office/drawing/2014/main" id="{CB730DC7-29E7-4F11-8DDA-15B343F2ECB0}"/>
              </a:ext>
            </a:extLst>
          </p:cNvPr>
          <p:cNvPicPr>
            <a:picLocks noChangeAspect="1"/>
          </p:cNvPicPr>
          <p:nvPr/>
        </p:nvPicPr>
        <p:blipFill>
          <a:blip r:embed="rId2"/>
          <a:stretch>
            <a:fillRect/>
          </a:stretch>
        </p:blipFill>
        <p:spPr>
          <a:xfrm>
            <a:off x="96966" y="1828800"/>
            <a:ext cx="9078686" cy="3863014"/>
          </a:xfrm>
          <a:prstGeom prst="rect">
            <a:avLst/>
          </a:prstGeom>
        </p:spPr>
      </p:pic>
    </p:spTree>
    <p:extLst>
      <p:ext uri="{BB962C8B-B14F-4D97-AF65-F5344CB8AC3E}">
        <p14:creationId xmlns:p14="http://schemas.microsoft.com/office/powerpoint/2010/main" val="2121829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218072-EDD4-454D-9D30-96224EFF3FFE}"/>
              </a:ext>
            </a:extLst>
          </p:cNvPr>
          <p:cNvSpPr>
            <a:spLocks noGrp="1"/>
          </p:cNvSpPr>
          <p:nvPr>
            <p:ph idx="1"/>
          </p:nvPr>
        </p:nvSpPr>
        <p:spPr>
          <a:xfrm>
            <a:off x="457200" y="1600200"/>
            <a:ext cx="8229600" cy="4343399"/>
          </a:xfrm>
        </p:spPr>
        <p:txBody>
          <a:bodyPr>
            <a:normAutofit fontScale="70000" lnSpcReduction="20000"/>
          </a:bodyPr>
          <a:lstStyle/>
          <a:p>
            <a:pPr marL="0" indent="0">
              <a:buNone/>
            </a:pPr>
            <a:r>
              <a:rPr lang="en-US" dirty="0">
                <a:solidFill>
                  <a:srgbClr val="002060"/>
                </a:solidFill>
              </a:rPr>
              <a:t>Now in html page:</a:t>
            </a:r>
          </a:p>
          <a:p>
            <a:pPr marL="0" indent="0">
              <a:buNone/>
            </a:pPr>
            <a:r>
              <a:rPr lang="en-US" dirty="0">
                <a:solidFill>
                  <a:srgbClr val="002060"/>
                </a:solidFill>
                <a:highlight>
                  <a:srgbClr val="FFFF00"/>
                </a:highlight>
              </a:rPr>
              <a:t> &lt;ion-item&gt;</a:t>
            </a:r>
          </a:p>
          <a:p>
            <a:pPr marL="0" indent="0">
              <a:buNone/>
            </a:pPr>
            <a:r>
              <a:rPr lang="en-US" dirty="0">
                <a:solidFill>
                  <a:srgbClr val="002060"/>
                </a:solidFill>
                <a:highlight>
                  <a:srgbClr val="FFFF00"/>
                </a:highlight>
              </a:rPr>
              <a:t>    &lt;p&gt;Todays Report&lt;/p&gt;</a:t>
            </a:r>
          </a:p>
          <a:p>
            <a:pPr marL="0" indent="0">
              <a:buNone/>
            </a:pPr>
            <a:r>
              <a:rPr lang="en-US" dirty="0">
                <a:solidFill>
                  <a:srgbClr val="002060"/>
                </a:solidFill>
                <a:highlight>
                  <a:srgbClr val="FFFF00"/>
                </a:highlight>
              </a:rPr>
              <a:t>    &lt;ion-label slot="end"&gt;{{</a:t>
            </a:r>
            <a:r>
              <a:rPr lang="en-US" dirty="0" err="1">
                <a:solidFill>
                  <a:srgbClr val="002060"/>
                </a:solidFill>
                <a:highlight>
                  <a:srgbClr val="FFFF00"/>
                </a:highlight>
              </a:rPr>
              <a:t>todayDate|date</a:t>
            </a:r>
            <a:r>
              <a:rPr lang="en-US" dirty="0">
                <a:solidFill>
                  <a:srgbClr val="002060"/>
                </a:solidFill>
                <a:highlight>
                  <a:srgbClr val="FFFF00"/>
                </a:highlight>
              </a:rPr>
              <a:t>:"EEE dd MMM"}}&lt;/ion-label&gt;</a:t>
            </a:r>
          </a:p>
          <a:p>
            <a:pPr marL="0" indent="0">
              <a:buNone/>
            </a:pPr>
            <a:r>
              <a:rPr lang="en-US" dirty="0">
                <a:solidFill>
                  <a:srgbClr val="002060"/>
                </a:solidFill>
                <a:highlight>
                  <a:srgbClr val="FFFF00"/>
                </a:highlight>
              </a:rPr>
              <a:t>  &lt;/ion-item&gt;</a:t>
            </a:r>
          </a:p>
          <a:p>
            <a:pPr marL="0" indent="0">
              <a:buNone/>
            </a:pPr>
            <a:r>
              <a:rPr lang="en-US" dirty="0">
                <a:solidFill>
                  <a:srgbClr val="002060"/>
                </a:solidFill>
                <a:highlight>
                  <a:srgbClr val="FFFF00"/>
                </a:highlight>
              </a:rPr>
              <a:t>  &lt;ion-item&gt;</a:t>
            </a:r>
          </a:p>
          <a:p>
            <a:pPr marL="0" indent="0">
              <a:buNone/>
            </a:pPr>
            <a:r>
              <a:rPr lang="en-US" dirty="0">
                <a:solidFill>
                  <a:srgbClr val="002060"/>
                </a:solidFill>
                <a:highlight>
                  <a:srgbClr val="FFFF00"/>
                </a:highlight>
              </a:rPr>
              <a:t>    &lt;span&gt;</a:t>
            </a:r>
          </a:p>
          <a:p>
            <a:pPr marL="0" indent="0">
              <a:buNone/>
            </a:pPr>
            <a:r>
              <a:rPr lang="en-US" dirty="0">
                <a:solidFill>
                  <a:srgbClr val="002060"/>
                </a:solidFill>
                <a:highlight>
                  <a:srgbClr val="FFFF00"/>
                </a:highlight>
              </a:rPr>
              <a:t>    {{(weatherTemp?.temp-273.15).</a:t>
            </a:r>
            <a:r>
              <a:rPr lang="en-US" dirty="0" err="1">
                <a:solidFill>
                  <a:srgbClr val="002060"/>
                </a:solidFill>
                <a:highlight>
                  <a:srgbClr val="FFFF00"/>
                </a:highlight>
              </a:rPr>
              <a:t>toFixed</a:t>
            </a:r>
            <a:r>
              <a:rPr lang="en-US" dirty="0">
                <a:solidFill>
                  <a:srgbClr val="002060"/>
                </a:solidFill>
                <a:highlight>
                  <a:srgbClr val="FFFF00"/>
                </a:highlight>
              </a:rPr>
              <a:t>(0)}}</a:t>
            </a:r>
          </a:p>
          <a:p>
            <a:pPr marL="0" indent="0">
              <a:buNone/>
            </a:pPr>
            <a:r>
              <a:rPr lang="en-US" dirty="0">
                <a:solidFill>
                  <a:srgbClr val="002060"/>
                </a:solidFill>
                <a:highlight>
                  <a:srgbClr val="FFFF00"/>
                </a:highlight>
              </a:rPr>
              <a:t>  &lt;/span&gt;</a:t>
            </a:r>
          </a:p>
          <a:p>
            <a:pPr marL="0" indent="0">
              <a:buNone/>
            </a:pPr>
            <a:r>
              <a:rPr lang="en-US" dirty="0">
                <a:solidFill>
                  <a:srgbClr val="002060"/>
                </a:solidFill>
                <a:highlight>
                  <a:srgbClr val="FFFF00"/>
                </a:highlight>
              </a:rPr>
              <a:t>  &lt;span&gt;o&lt;/span&gt;</a:t>
            </a:r>
          </a:p>
          <a:p>
            <a:pPr marL="0" indent="0">
              <a:buNone/>
            </a:pPr>
            <a:r>
              <a:rPr lang="en-US" dirty="0">
                <a:solidFill>
                  <a:srgbClr val="002060"/>
                </a:solidFill>
                <a:highlight>
                  <a:srgbClr val="FFFF00"/>
                </a:highlight>
              </a:rPr>
              <a:t>   &lt;/ion-item&gt;</a:t>
            </a:r>
          </a:p>
          <a:p>
            <a:pPr marL="0" indent="0">
              <a:buNone/>
            </a:pPr>
            <a:endParaRPr lang="en-US" dirty="0"/>
          </a:p>
        </p:txBody>
      </p:sp>
      <p:sp>
        <p:nvSpPr>
          <p:cNvPr id="3" name="Title 2">
            <a:extLst>
              <a:ext uri="{FF2B5EF4-FFF2-40B4-BE49-F238E27FC236}">
                <a16:creationId xmlns:a16="http://schemas.microsoft.com/office/drawing/2014/main" id="{08255B56-03FD-4AD5-9EC1-5AD61BED9DD4}"/>
              </a:ext>
            </a:extLst>
          </p:cNvPr>
          <p:cNvSpPr>
            <a:spLocks noGrp="1"/>
          </p:cNvSpPr>
          <p:nvPr>
            <p:ph type="ctrTitle"/>
          </p:nvPr>
        </p:nvSpPr>
        <p:spPr/>
        <p:txBody>
          <a:bodyPr/>
          <a:lstStyle/>
          <a:p>
            <a:r>
              <a:rPr lang="en-US" dirty="0"/>
              <a:t>Step7:</a:t>
            </a:r>
          </a:p>
        </p:txBody>
      </p:sp>
    </p:spTree>
    <p:extLst>
      <p:ext uri="{BB962C8B-B14F-4D97-AF65-F5344CB8AC3E}">
        <p14:creationId xmlns:p14="http://schemas.microsoft.com/office/powerpoint/2010/main" val="462281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14FD4-6F99-4D4D-88D3-A932F44714B3}"/>
              </a:ext>
            </a:extLst>
          </p:cNvPr>
          <p:cNvSpPr>
            <a:spLocks noGrp="1"/>
          </p:cNvSpPr>
          <p:nvPr>
            <p:ph type="ctrTitle"/>
          </p:nvPr>
        </p:nvSpPr>
        <p:spPr/>
        <p:txBody>
          <a:bodyPr>
            <a:normAutofit/>
          </a:bodyPr>
          <a:lstStyle/>
          <a:p>
            <a:r>
              <a:rPr lang="en-US" sz="3600" dirty="0"/>
              <a:t>Run your app:</a:t>
            </a:r>
          </a:p>
        </p:txBody>
      </p:sp>
      <p:pic>
        <p:nvPicPr>
          <p:cNvPr id="4" name="Picture 3">
            <a:extLst>
              <a:ext uri="{FF2B5EF4-FFF2-40B4-BE49-F238E27FC236}">
                <a16:creationId xmlns:a16="http://schemas.microsoft.com/office/drawing/2014/main" id="{8176DD7C-75F5-4545-B330-EDDADABB824B}"/>
              </a:ext>
            </a:extLst>
          </p:cNvPr>
          <p:cNvPicPr>
            <a:picLocks noChangeAspect="1"/>
          </p:cNvPicPr>
          <p:nvPr/>
        </p:nvPicPr>
        <p:blipFill>
          <a:blip r:embed="rId2"/>
          <a:stretch>
            <a:fillRect/>
          </a:stretch>
        </p:blipFill>
        <p:spPr>
          <a:xfrm>
            <a:off x="2441801" y="1330717"/>
            <a:ext cx="4238625" cy="4591050"/>
          </a:xfrm>
          <a:prstGeom prst="rect">
            <a:avLst/>
          </a:prstGeom>
        </p:spPr>
      </p:pic>
    </p:spTree>
    <p:extLst>
      <p:ext uri="{BB962C8B-B14F-4D97-AF65-F5344CB8AC3E}">
        <p14:creationId xmlns:p14="http://schemas.microsoft.com/office/powerpoint/2010/main" val="2490705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232B08-37A9-4886-B1EC-E0FBDA6CE993}"/>
              </a:ext>
            </a:extLst>
          </p:cNvPr>
          <p:cNvSpPr>
            <a:spLocks noGrp="1"/>
          </p:cNvSpPr>
          <p:nvPr>
            <p:ph idx="1"/>
          </p:nvPr>
        </p:nvSpPr>
        <p:spPr/>
        <p:txBody>
          <a:bodyPr>
            <a:normAutofit/>
          </a:bodyPr>
          <a:lstStyle/>
          <a:p>
            <a:pPr marL="0" indent="0" algn="just">
              <a:buNone/>
            </a:pPr>
            <a:r>
              <a:rPr lang="en-US" dirty="0" err="1"/>
              <a:t>HttpClientModule</a:t>
            </a:r>
            <a:r>
              <a:rPr lang="en-US" dirty="0"/>
              <a:t>: The </a:t>
            </a:r>
            <a:r>
              <a:rPr lang="en-US" dirty="0" err="1"/>
              <a:t>HttpClientModule</a:t>
            </a:r>
            <a:r>
              <a:rPr lang="en-US" dirty="0"/>
              <a:t> is a service module provided by Angular that allows us to perform HTTP requests and easily manipulate those requests and their responses. </a:t>
            </a:r>
          </a:p>
          <a:p>
            <a:pPr marL="0" indent="0" algn="just">
              <a:buNone/>
            </a:pPr>
            <a:r>
              <a:rPr lang="en-US" dirty="0"/>
              <a:t>It is available in package:</a:t>
            </a:r>
          </a:p>
          <a:p>
            <a:pPr marL="0" indent="0">
              <a:buNone/>
            </a:pPr>
            <a:r>
              <a:rPr lang="en-US" sz="2400" dirty="0">
                <a:solidFill>
                  <a:srgbClr val="002060"/>
                </a:solidFill>
              </a:rPr>
              <a:t>import { </a:t>
            </a:r>
            <a:r>
              <a:rPr lang="en-US" sz="2400" dirty="0" err="1">
                <a:solidFill>
                  <a:srgbClr val="002060"/>
                </a:solidFill>
              </a:rPr>
              <a:t>HttpClientModule</a:t>
            </a:r>
            <a:r>
              <a:rPr lang="en-US" sz="2400" dirty="0">
                <a:solidFill>
                  <a:srgbClr val="002060"/>
                </a:solidFill>
              </a:rPr>
              <a:t> } from '@angular/common/http';</a:t>
            </a:r>
          </a:p>
          <a:p>
            <a:pPr marL="0" indent="0" algn="just">
              <a:buNone/>
            </a:pPr>
            <a:endParaRPr lang="en-US" dirty="0"/>
          </a:p>
        </p:txBody>
      </p:sp>
      <p:sp>
        <p:nvSpPr>
          <p:cNvPr id="3" name="Title 2">
            <a:extLst>
              <a:ext uri="{FF2B5EF4-FFF2-40B4-BE49-F238E27FC236}">
                <a16:creationId xmlns:a16="http://schemas.microsoft.com/office/drawing/2014/main" id="{7332C7E9-595A-4E40-A99E-6EEEF52B47EC}"/>
              </a:ext>
            </a:extLst>
          </p:cNvPr>
          <p:cNvSpPr>
            <a:spLocks noGrp="1"/>
          </p:cNvSpPr>
          <p:nvPr>
            <p:ph type="ctrTitle"/>
          </p:nvPr>
        </p:nvSpPr>
        <p:spPr/>
        <p:txBody>
          <a:bodyPr/>
          <a:lstStyle/>
          <a:p>
            <a:r>
              <a:rPr lang="en-US" dirty="0"/>
              <a:t>Note:</a:t>
            </a:r>
          </a:p>
        </p:txBody>
      </p:sp>
    </p:spTree>
    <p:extLst>
      <p:ext uri="{BB962C8B-B14F-4D97-AF65-F5344CB8AC3E}">
        <p14:creationId xmlns:p14="http://schemas.microsoft.com/office/powerpoint/2010/main" val="1218156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D579B-9114-4B7D-BD6A-0A3484418930}"/>
              </a:ext>
            </a:extLst>
          </p:cNvPr>
          <p:cNvSpPr>
            <a:spLocks noGrp="1"/>
          </p:cNvSpPr>
          <p:nvPr>
            <p:ph idx="1"/>
          </p:nvPr>
        </p:nvSpPr>
        <p:spPr/>
        <p:txBody>
          <a:bodyPr>
            <a:normAutofit fontScale="70000" lnSpcReduction="20000"/>
          </a:bodyPr>
          <a:lstStyle/>
          <a:p>
            <a:pPr marL="0" indent="0">
              <a:buNone/>
            </a:pPr>
            <a:r>
              <a:rPr lang="en-US" dirty="0"/>
              <a:t>To use </a:t>
            </a:r>
            <a:r>
              <a:rPr lang="en-US" dirty="0" err="1"/>
              <a:t>HttpClient</a:t>
            </a:r>
            <a:r>
              <a:rPr lang="en-US" dirty="0"/>
              <a:t> to make HTTP requests like GET &amp; POST, etc. to the back end server. </a:t>
            </a:r>
          </a:p>
          <a:p>
            <a:pPr marL="0" indent="0">
              <a:buNone/>
            </a:pPr>
            <a:r>
              <a:rPr lang="en-US" dirty="0"/>
              <a:t>The </a:t>
            </a:r>
            <a:r>
              <a:rPr lang="en-US" dirty="0" err="1"/>
              <a:t>HttpClient</a:t>
            </a:r>
            <a:r>
              <a:rPr lang="en-US" dirty="0"/>
              <a:t> is a separate model in Angular and is available under the @angular/common/http package. </a:t>
            </a:r>
          </a:p>
          <a:p>
            <a:pPr marL="0" indent="0">
              <a:buNone/>
            </a:pPr>
            <a:r>
              <a:rPr lang="en-US" dirty="0"/>
              <a:t>Inject </a:t>
            </a:r>
            <a:r>
              <a:rPr lang="en-US" dirty="0" err="1"/>
              <a:t>HttpClient</a:t>
            </a:r>
            <a:r>
              <a:rPr lang="en-US" dirty="0"/>
              <a:t> service</a:t>
            </a:r>
          </a:p>
          <a:p>
            <a:pPr marL="0" indent="0">
              <a:buNone/>
            </a:pPr>
            <a:endParaRPr lang="en-US" dirty="0"/>
          </a:p>
          <a:p>
            <a:pPr marL="0" indent="0">
              <a:buNone/>
            </a:pPr>
            <a:r>
              <a:rPr lang="en-US" dirty="0"/>
              <a:t>Inject the </a:t>
            </a:r>
            <a:r>
              <a:rPr lang="en-US" dirty="0" err="1"/>
              <a:t>HttpClient</a:t>
            </a:r>
            <a:r>
              <a:rPr lang="en-US" dirty="0"/>
              <a:t> service in the constructor.</a:t>
            </a:r>
          </a:p>
          <a:p>
            <a:pPr marL="0" indent="0">
              <a:buNone/>
            </a:pPr>
            <a:endParaRPr lang="en-US" dirty="0"/>
          </a:p>
          <a:p>
            <a:pPr marL="0" indent="0">
              <a:buNone/>
            </a:pPr>
            <a:r>
              <a:rPr lang="en-US" dirty="0"/>
              <a:t>constructor(public http: </a:t>
            </a:r>
            <a:r>
              <a:rPr lang="en-US" dirty="0" err="1"/>
              <a:t>HttpClient</a:t>
            </a:r>
            <a:r>
              <a:rPr lang="en-US" dirty="0"/>
              <a:t>) {</a:t>
            </a:r>
          </a:p>
          <a:p>
            <a:pPr marL="0" indent="0">
              <a:buNone/>
            </a:pPr>
            <a:r>
              <a:rPr lang="en-US" dirty="0"/>
              <a:t>}</a:t>
            </a:r>
          </a:p>
        </p:txBody>
      </p:sp>
      <p:sp>
        <p:nvSpPr>
          <p:cNvPr id="3" name="Title 2">
            <a:extLst>
              <a:ext uri="{FF2B5EF4-FFF2-40B4-BE49-F238E27FC236}">
                <a16:creationId xmlns:a16="http://schemas.microsoft.com/office/drawing/2014/main" id="{A28A2462-77F9-469B-B527-AAE11F645541}"/>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606467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176295-1BFF-4DC9-804B-3AA41163DDE8}"/>
              </a:ext>
            </a:extLst>
          </p:cNvPr>
          <p:cNvSpPr>
            <a:spLocks noGrp="1"/>
          </p:cNvSpPr>
          <p:nvPr>
            <p:ph idx="1"/>
          </p:nvPr>
        </p:nvSpPr>
        <p:spPr/>
        <p:txBody>
          <a:bodyPr/>
          <a:lstStyle/>
          <a:p>
            <a:pPr marL="0" indent="0">
              <a:buNone/>
            </a:pPr>
            <a:r>
              <a:rPr lang="en-US" dirty="0"/>
              <a:t>Call the </a:t>
            </a:r>
            <a:r>
              <a:rPr lang="en-US" dirty="0" err="1"/>
              <a:t>HttpClient.Get</a:t>
            </a:r>
            <a:r>
              <a:rPr lang="en-US" dirty="0"/>
              <a:t> method</a:t>
            </a:r>
          </a:p>
          <a:p>
            <a:pPr marL="0" indent="0">
              <a:buNone/>
            </a:pPr>
            <a:r>
              <a:rPr lang="en-US" dirty="0"/>
              <a:t>Use </a:t>
            </a:r>
            <a:r>
              <a:rPr lang="en-US" dirty="0" err="1"/>
              <a:t>HttpClient.Get</a:t>
            </a:r>
            <a:r>
              <a:rPr lang="en-US" dirty="0"/>
              <a:t> method to send an HTTP Request. The request is sent when we Subscribe to the get() method. When the response arrives map it the desired object and display the result.</a:t>
            </a:r>
          </a:p>
        </p:txBody>
      </p:sp>
      <p:sp>
        <p:nvSpPr>
          <p:cNvPr id="3" name="Title 2">
            <a:extLst>
              <a:ext uri="{FF2B5EF4-FFF2-40B4-BE49-F238E27FC236}">
                <a16:creationId xmlns:a16="http://schemas.microsoft.com/office/drawing/2014/main" id="{15998B1A-03C4-49DD-A3B9-E2A59FDF1076}"/>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467908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FB4BF2-7971-49F8-8798-D731E4E9963B}"/>
              </a:ext>
            </a:extLst>
          </p:cNvPr>
          <p:cNvSpPr>
            <a:spLocks noGrp="1"/>
          </p:cNvSpPr>
          <p:nvPr>
            <p:ph idx="1"/>
          </p:nvPr>
        </p:nvSpPr>
        <p:spPr/>
        <p:txBody>
          <a:bodyPr/>
          <a:lstStyle/>
          <a:p>
            <a:pPr marL="0" indent="0">
              <a:buNone/>
            </a:pPr>
            <a:r>
              <a:rPr lang="en-US" dirty="0"/>
              <a:t>What is Observable?</a:t>
            </a:r>
          </a:p>
          <a:p>
            <a:pPr marL="0" indent="0">
              <a:buNone/>
            </a:pPr>
            <a:endParaRPr lang="en-US" dirty="0"/>
          </a:p>
          <a:p>
            <a:pPr marL="0" indent="0">
              <a:buNone/>
            </a:pPr>
            <a:r>
              <a:rPr lang="en-US" dirty="0"/>
              <a:t>The Angular </a:t>
            </a:r>
            <a:r>
              <a:rPr lang="en-US" dirty="0" err="1"/>
              <a:t>HTTPClient</a:t>
            </a:r>
            <a:r>
              <a:rPr lang="en-US" dirty="0"/>
              <a:t> makes use of observable. Observable help us to manage async data. You can think of Observables as an array of items, which arrive asynchronously over time.</a:t>
            </a:r>
          </a:p>
        </p:txBody>
      </p:sp>
      <p:sp>
        <p:nvSpPr>
          <p:cNvPr id="3" name="Title 2">
            <a:extLst>
              <a:ext uri="{FF2B5EF4-FFF2-40B4-BE49-F238E27FC236}">
                <a16:creationId xmlns:a16="http://schemas.microsoft.com/office/drawing/2014/main" id="{B4AD8D74-F53E-4A17-9B31-157371B7FA31}"/>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20580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E6B2B7-14EE-4F03-9C5B-457BFCEAA41F}"/>
              </a:ext>
            </a:extLst>
          </p:cNvPr>
          <p:cNvSpPr>
            <a:spLocks noGrp="1"/>
          </p:cNvSpPr>
          <p:nvPr>
            <p:ph idx="1"/>
          </p:nvPr>
        </p:nvSpPr>
        <p:spPr/>
        <p:txBody>
          <a:bodyPr>
            <a:normAutofit fontScale="92500" lnSpcReduction="10000"/>
          </a:bodyPr>
          <a:lstStyle/>
          <a:p>
            <a:pPr marL="0" indent="0" algn="just">
              <a:buNone/>
            </a:pPr>
            <a:r>
              <a:rPr lang="en-US" dirty="0"/>
              <a:t>Ionic has three main/go-to templates using which we can quickly start developing apps: </a:t>
            </a:r>
          </a:p>
          <a:p>
            <a:pPr algn="just">
              <a:buFont typeface="Wingdings" panose="05000000000000000000" pitchFamily="2" charset="2"/>
              <a:buChar char="Ø"/>
            </a:pPr>
            <a:r>
              <a:rPr lang="en-US" dirty="0"/>
              <a:t>Blank: This is a blank Ionic project with one page </a:t>
            </a:r>
          </a:p>
          <a:p>
            <a:pPr algn="just">
              <a:buFont typeface="Wingdings" panose="05000000000000000000" pitchFamily="2" charset="2"/>
              <a:buChar char="Ø"/>
            </a:pPr>
            <a:r>
              <a:rPr lang="en-US" dirty="0"/>
              <a:t>Tabs: This is a sample app that is built using Ionic tabs </a:t>
            </a:r>
          </a:p>
          <a:p>
            <a:pPr algn="just">
              <a:buFont typeface="Wingdings" panose="05000000000000000000" pitchFamily="2" charset="2"/>
              <a:buChar char="Ø"/>
            </a:pPr>
            <a:r>
              <a:rPr lang="en-US" dirty="0"/>
              <a:t>Side menu: This is a sample app that is built to consume side menu driven navigation</a:t>
            </a:r>
          </a:p>
        </p:txBody>
      </p:sp>
      <p:sp>
        <p:nvSpPr>
          <p:cNvPr id="3" name="Title 2">
            <a:extLst>
              <a:ext uri="{FF2B5EF4-FFF2-40B4-BE49-F238E27FC236}">
                <a16:creationId xmlns:a16="http://schemas.microsoft.com/office/drawing/2014/main" id="{BCF04706-DD0C-4BA5-BB25-2C1699B2CDB5}"/>
              </a:ext>
            </a:extLst>
          </p:cNvPr>
          <p:cNvSpPr>
            <a:spLocks noGrp="1"/>
          </p:cNvSpPr>
          <p:nvPr>
            <p:ph type="ctrTitle"/>
          </p:nvPr>
        </p:nvSpPr>
        <p:spPr/>
        <p:txBody>
          <a:bodyPr/>
          <a:lstStyle/>
          <a:p>
            <a:r>
              <a:rPr lang="en-US" dirty="0"/>
              <a:t>Ionic app</a:t>
            </a:r>
          </a:p>
        </p:txBody>
      </p:sp>
    </p:spTree>
    <p:extLst>
      <p:ext uri="{BB962C8B-B14F-4D97-AF65-F5344CB8AC3E}">
        <p14:creationId xmlns:p14="http://schemas.microsoft.com/office/powerpoint/2010/main" val="308789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D8F5CF-33E4-4DF3-A414-EB2FF5C63F27}"/>
              </a:ext>
            </a:extLst>
          </p:cNvPr>
          <p:cNvSpPr>
            <a:spLocks noGrp="1"/>
          </p:cNvSpPr>
          <p:nvPr>
            <p:ph idx="1"/>
          </p:nvPr>
        </p:nvSpPr>
        <p:spPr>
          <a:xfrm>
            <a:off x="457200" y="1600201"/>
            <a:ext cx="8229600" cy="2880689"/>
          </a:xfrm>
        </p:spPr>
        <p:txBody>
          <a:bodyPr>
            <a:normAutofit/>
          </a:bodyPr>
          <a:lstStyle/>
          <a:p>
            <a:pPr>
              <a:buFont typeface="Wingdings" panose="05000000000000000000" pitchFamily="2" charset="2"/>
              <a:buChar char="ü"/>
            </a:pPr>
            <a:r>
              <a:rPr lang="en-US" sz="2800" dirty="0" err="1"/>
              <a:t>npm</a:t>
            </a:r>
            <a:r>
              <a:rPr lang="en-US" sz="2800" dirty="0"/>
              <a:t> install -g @ionic/cli</a:t>
            </a:r>
          </a:p>
          <a:p>
            <a:pPr>
              <a:buFont typeface="Wingdings" panose="05000000000000000000" pitchFamily="2" charset="2"/>
              <a:buChar char="ü"/>
            </a:pPr>
            <a:r>
              <a:rPr lang="en-US" sz="2800" dirty="0"/>
              <a:t>ionic start </a:t>
            </a:r>
            <a:r>
              <a:rPr lang="en-US" sz="2800" dirty="0" err="1"/>
              <a:t>myIonicApp</a:t>
            </a:r>
            <a:r>
              <a:rPr lang="en-US" sz="2800" dirty="0"/>
              <a:t> blank</a:t>
            </a:r>
            <a:r>
              <a:rPr lang="en-US" dirty="0"/>
              <a:t>  </a:t>
            </a:r>
          </a:p>
          <a:p>
            <a:pPr marL="0" indent="0">
              <a:buNone/>
            </a:pPr>
            <a:r>
              <a:rPr lang="en-US" sz="2400" dirty="0"/>
              <a:t>If there was a previous installation of the Ionic CLI, it will need to be uninstalled due to a change in package name.</a:t>
            </a:r>
          </a:p>
          <a:p>
            <a:pPr marL="0" indent="0">
              <a:buNone/>
            </a:pPr>
            <a:r>
              <a:rPr lang="en-US" sz="2400" dirty="0"/>
              <a:t>$ </a:t>
            </a:r>
            <a:r>
              <a:rPr lang="en-US" sz="2400" dirty="0" err="1"/>
              <a:t>npm</a:t>
            </a:r>
            <a:r>
              <a:rPr lang="en-US" sz="2400" dirty="0"/>
              <a:t> uninstall -g ionic</a:t>
            </a:r>
          </a:p>
          <a:p>
            <a:pPr marL="0" indent="0">
              <a:buNone/>
            </a:pPr>
            <a:r>
              <a:rPr lang="en-US" sz="2400" dirty="0"/>
              <a:t>$ </a:t>
            </a:r>
            <a:r>
              <a:rPr lang="en-US" sz="2400" dirty="0" err="1"/>
              <a:t>npm</a:t>
            </a:r>
            <a:r>
              <a:rPr lang="en-US" sz="2400" dirty="0"/>
              <a:t> install -g @ionic/cli</a:t>
            </a:r>
          </a:p>
        </p:txBody>
      </p:sp>
      <p:sp>
        <p:nvSpPr>
          <p:cNvPr id="3" name="Title 2">
            <a:extLst>
              <a:ext uri="{FF2B5EF4-FFF2-40B4-BE49-F238E27FC236}">
                <a16:creationId xmlns:a16="http://schemas.microsoft.com/office/drawing/2014/main" id="{9E09635B-82CC-4D59-90C1-FC0DC2A8998D}"/>
              </a:ext>
            </a:extLst>
          </p:cNvPr>
          <p:cNvSpPr>
            <a:spLocks noGrp="1"/>
          </p:cNvSpPr>
          <p:nvPr>
            <p:ph type="ctrTitle"/>
          </p:nvPr>
        </p:nvSpPr>
        <p:spPr/>
        <p:txBody>
          <a:bodyPr>
            <a:normAutofit fontScale="90000"/>
          </a:bodyPr>
          <a:lstStyle/>
          <a:p>
            <a:br>
              <a:rPr lang="en-US" b="1" i="0" dirty="0"/>
            </a:br>
            <a:r>
              <a:rPr lang="en-US" b="1" i="0" dirty="0"/>
              <a:t>Install the Ionic CLI</a:t>
            </a:r>
            <a:br>
              <a:rPr lang="en-US" b="1" i="0" dirty="0"/>
            </a:br>
            <a:endParaRPr lang="en-US" dirty="0"/>
          </a:p>
        </p:txBody>
      </p:sp>
      <p:pic>
        <p:nvPicPr>
          <p:cNvPr id="4" name="Picture 3">
            <a:extLst>
              <a:ext uri="{FF2B5EF4-FFF2-40B4-BE49-F238E27FC236}">
                <a16:creationId xmlns:a16="http://schemas.microsoft.com/office/drawing/2014/main" id="{FE77DA54-428D-456D-8851-6A0581A4CDB5}"/>
              </a:ext>
            </a:extLst>
          </p:cNvPr>
          <p:cNvPicPr>
            <a:picLocks noChangeAspect="1"/>
          </p:cNvPicPr>
          <p:nvPr/>
        </p:nvPicPr>
        <p:blipFill>
          <a:blip r:embed="rId2"/>
          <a:stretch>
            <a:fillRect/>
          </a:stretch>
        </p:blipFill>
        <p:spPr>
          <a:xfrm>
            <a:off x="-37514" y="4480890"/>
            <a:ext cx="7770055" cy="2377110"/>
          </a:xfrm>
          <a:prstGeom prst="rect">
            <a:avLst/>
          </a:prstGeom>
        </p:spPr>
      </p:pic>
    </p:spTree>
    <p:extLst>
      <p:ext uri="{BB962C8B-B14F-4D97-AF65-F5344CB8AC3E}">
        <p14:creationId xmlns:p14="http://schemas.microsoft.com/office/powerpoint/2010/main" val="378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1DD84A-4C75-40E7-81E7-8AF6F89DAF20}"/>
              </a:ext>
            </a:extLst>
          </p:cNvPr>
          <p:cNvSpPr>
            <a:spLocks noGrp="1"/>
          </p:cNvSpPr>
          <p:nvPr>
            <p:ph type="ctrTitle"/>
          </p:nvPr>
        </p:nvSpPr>
        <p:spPr/>
        <p:txBody>
          <a:bodyPr/>
          <a:lstStyle/>
          <a:p>
            <a:pPr algn="r"/>
            <a:r>
              <a:rPr lang="en-US" dirty="0"/>
              <a:t>Project Structure</a:t>
            </a:r>
          </a:p>
        </p:txBody>
      </p:sp>
      <p:sp>
        <p:nvSpPr>
          <p:cNvPr id="5" name="Arrow: Right 4">
            <a:extLst>
              <a:ext uri="{FF2B5EF4-FFF2-40B4-BE49-F238E27FC236}">
                <a16:creationId xmlns:a16="http://schemas.microsoft.com/office/drawing/2014/main" id="{55FD7DA1-A185-4931-A139-9F0E445E0684}"/>
              </a:ext>
            </a:extLst>
          </p:cNvPr>
          <p:cNvSpPr/>
          <p:nvPr/>
        </p:nvSpPr>
        <p:spPr>
          <a:xfrm rot="10800000">
            <a:off x="2831644" y="652970"/>
            <a:ext cx="1270475" cy="51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E640231-F569-487E-A41A-BCEA61BAD8D6}"/>
              </a:ext>
            </a:extLst>
          </p:cNvPr>
          <p:cNvPicPr>
            <a:picLocks noChangeAspect="1"/>
          </p:cNvPicPr>
          <p:nvPr/>
        </p:nvPicPr>
        <p:blipFill>
          <a:blip r:embed="rId2"/>
          <a:stretch>
            <a:fillRect/>
          </a:stretch>
        </p:blipFill>
        <p:spPr>
          <a:xfrm>
            <a:off x="1497031" y="1521650"/>
            <a:ext cx="5210175" cy="4371975"/>
          </a:xfrm>
          <a:prstGeom prst="rect">
            <a:avLst/>
          </a:prstGeom>
        </p:spPr>
      </p:pic>
    </p:spTree>
    <p:extLst>
      <p:ext uri="{BB962C8B-B14F-4D97-AF65-F5344CB8AC3E}">
        <p14:creationId xmlns:p14="http://schemas.microsoft.com/office/powerpoint/2010/main" val="345746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C9DDC7-4AD1-4F4F-A730-3CE0C1933D29}"/>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2252F65D-1A7D-4869-9F30-F00AE1EE90AE}"/>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D9D54214-429A-42F5-8E66-A6E6B4D959D0}"/>
              </a:ext>
            </a:extLst>
          </p:cNvPr>
          <p:cNvPicPr>
            <a:picLocks noChangeAspect="1"/>
          </p:cNvPicPr>
          <p:nvPr/>
        </p:nvPicPr>
        <p:blipFill>
          <a:blip r:embed="rId2"/>
          <a:stretch>
            <a:fillRect/>
          </a:stretch>
        </p:blipFill>
        <p:spPr>
          <a:xfrm>
            <a:off x="1990725" y="1952625"/>
            <a:ext cx="5162550" cy="2952750"/>
          </a:xfrm>
          <a:prstGeom prst="rect">
            <a:avLst/>
          </a:prstGeom>
        </p:spPr>
      </p:pic>
    </p:spTree>
    <p:extLst>
      <p:ext uri="{BB962C8B-B14F-4D97-AF65-F5344CB8AC3E}">
        <p14:creationId xmlns:p14="http://schemas.microsoft.com/office/powerpoint/2010/main" val="325304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F56399-CCB0-4C07-A13F-50BCB19EFFD8}"/>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EE7B358A-25C0-49F4-B9B2-9E4286630D67}"/>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88DE0F7F-5657-4B2C-BA6D-453C5FF4E012}"/>
              </a:ext>
            </a:extLst>
          </p:cNvPr>
          <p:cNvPicPr>
            <a:picLocks noChangeAspect="1"/>
          </p:cNvPicPr>
          <p:nvPr/>
        </p:nvPicPr>
        <p:blipFill>
          <a:blip r:embed="rId2"/>
          <a:stretch>
            <a:fillRect/>
          </a:stretch>
        </p:blipFill>
        <p:spPr>
          <a:xfrm>
            <a:off x="2262187" y="2286000"/>
            <a:ext cx="4619625" cy="2286000"/>
          </a:xfrm>
          <a:prstGeom prst="rect">
            <a:avLst/>
          </a:prstGeom>
        </p:spPr>
      </p:pic>
    </p:spTree>
    <p:extLst>
      <p:ext uri="{BB962C8B-B14F-4D97-AF65-F5344CB8AC3E}">
        <p14:creationId xmlns:p14="http://schemas.microsoft.com/office/powerpoint/2010/main" val="408217757"/>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8559</TotalTime>
  <Words>1342</Words>
  <Application>Microsoft Office PowerPoint</Application>
  <PresentationFormat>On-screen Show (4:3)</PresentationFormat>
  <Paragraphs>157</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Black</vt:lpstr>
      <vt:lpstr>Arial Rounded MT Bold</vt:lpstr>
      <vt:lpstr>Calibri</vt:lpstr>
      <vt:lpstr>Courier New</vt:lpstr>
      <vt:lpstr>Wingdings</vt:lpstr>
      <vt:lpstr>Lpu theme final with copyright(S)</vt:lpstr>
      <vt:lpstr> CAP489 MOBILE APP DEVELOPMENT FRAMEWORKS </vt:lpstr>
      <vt:lpstr>Topics Covered</vt:lpstr>
      <vt:lpstr>Ionic framework introduction</vt:lpstr>
      <vt:lpstr>PowerPoint Presentation</vt:lpstr>
      <vt:lpstr>Ionic app</vt:lpstr>
      <vt:lpstr> Install the Ionic CLI </vt:lpstr>
      <vt:lpstr>Project Structure</vt:lpstr>
      <vt:lpstr>PowerPoint Presentation</vt:lpstr>
      <vt:lpstr>PowerPoint Presentation</vt:lpstr>
      <vt:lpstr>PowerPoint Presentation</vt:lpstr>
      <vt:lpstr>PowerPoint Presentation</vt:lpstr>
      <vt:lpstr>PowerPoint Presentation</vt:lpstr>
      <vt:lpstr>PowerPoint Presentation</vt:lpstr>
      <vt:lpstr>src</vt:lpstr>
      <vt:lpstr>Use capacitor</vt:lpstr>
      <vt:lpstr>Add android platform</vt:lpstr>
      <vt:lpstr>PowerPoint Presentation</vt:lpstr>
      <vt:lpstr>Capacitor</vt:lpstr>
      <vt:lpstr>Apache Cordova</vt:lpstr>
      <vt:lpstr>PowerPoint Presentation</vt:lpstr>
      <vt:lpstr>home.page.html</vt:lpstr>
      <vt:lpstr>PowerPoint Presentation</vt:lpstr>
      <vt:lpstr>PowerPoint Presentation</vt:lpstr>
      <vt:lpstr> ion-toolbar </vt:lpstr>
      <vt:lpstr>&lt;ion-toolbar color="primary"&gt;</vt:lpstr>
      <vt:lpstr>PowerPoint Presentation</vt:lpstr>
      <vt:lpstr>PowerPoint Presentation</vt:lpstr>
      <vt:lpstr>PowerPoint Presentation</vt:lpstr>
      <vt:lpstr>PowerPoint Presentation</vt:lpstr>
      <vt:lpstr>Add pages in Ionic</vt:lpstr>
      <vt:lpstr>Add component in Ionic</vt:lpstr>
      <vt:lpstr>Step2:</vt:lpstr>
      <vt:lpstr> Step3: </vt:lpstr>
      <vt:lpstr>Now run your page</vt:lpstr>
      <vt:lpstr>Steps to use API:</vt:lpstr>
      <vt:lpstr>PowerPoint Presentation</vt:lpstr>
      <vt:lpstr>PowerPoint Presentation</vt:lpstr>
      <vt:lpstr>PowerPoint Presentation</vt:lpstr>
      <vt:lpstr>PowerPoint Presentation</vt:lpstr>
      <vt:lpstr>Step7:</vt:lpstr>
      <vt:lpstr>Run your app:</vt:lpstr>
      <vt:lpstr>Note: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471</cp:revision>
  <dcterms:created xsi:type="dcterms:W3CDTF">2014-05-25T11:13:57Z</dcterms:created>
  <dcterms:modified xsi:type="dcterms:W3CDTF">2024-02-29T11:29:40Z</dcterms:modified>
</cp:coreProperties>
</file>