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0"/>
  </p:notesMasterIdLst>
  <p:handoutMasterIdLst>
    <p:handoutMasterId r:id="rId31"/>
  </p:handoutMasterIdLst>
  <p:sldIdLst>
    <p:sldId id="269" r:id="rId2"/>
    <p:sldId id="394" r:id="rId3"/>
    <p:sldId id="499" r:id="rId4"/>
    <p:sldId id="516" r:id="rId5"/>
    <p:sldId id="517" r:id="rId6"/>
    <p:sldId id="518" r:id="rId7"/>
    <p:sldId id="503" r:id="rId8"/>
    <p:sldId id="504" r:id="rId9"/>
    <p:sldId id="505" r:id="rId10"/>
    <p:sldId id="500" r:id="rId11"/>
    <p:sldId id="501" r:id="rId12"/>
    <p:sldId id="502" r:id="rId13"/>
    <p:sldId id="506" r:id="rId14"/>
    <p:sldId id="507" r:id="rId15"/>
    <p:sldId id="508" r:id="rId16"/>
    <p:sldId id="509" r:id="rId17"/>
    <p:sldId id="510" r:id="rId18"/>
    <p:sldId id="511" r:id="rId19"/>
    <p:sldId id="512" r:id="rId20"/>
    <p:sldId id="513" r:id="rId21"/>
    <p:sldId id="514" r:id="rId22"/>
    <p:sldId id="515" r:id="rId23"/>
    <p:sldId id="494" r:id="rId24"/>
    <p:sldId id="495" r:id="rId25"/>
    <p:sldId id="496" r:id="rId26"/>
    <p:sldId id="497" r:id="rId27"/>
    <p:sldId id="498" r:id="rId28"/>
    <p:sldId id="4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4/30/2024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870" y="919163"/>
            <a:ext cx="7772400" cy="1470025"/>
          </a:xfrm>
        </p:spPr>
        <p:txBody>
          <a:bodyPr/>
          <a:lstStyle>
            <a:lvl1pPr>
              <a:defRPr sz="4400">
                <a:solidFill>
                  <a:srgbClr val="FF0000"/>
                </a:solidFill>
              </a:defRPr>
            </a:lvl1pPr>
          </a:lstStyle>
          <a:p>
            <a:endParaRPr lang="en-US" dirty="0"/>
          </a:p>
        </p:txBody>
      </p:sp>
      <p:sp>
        <p:nvSpPr>
          <p:cNvPr id="3" name="Subtitle 2"/>
          <p:cNvSpPr>
            <a:spLocks noGrp="1"/>
          </p:cNvSpPr>
          <p:nvPr>
            <p:ph type="subTitle" idx="1"/>
          </p:nvPr>
        </p:nvSpPr>
        <p:spPr>
          <a:xfrm>
            <a:off x="914400" y="2631304"/>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719951" y="25146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876800" y="5108238"/>
            <a:ext cx="4251270" cy="400110"/>
          </a:xfrm>
          <a:prstGeom prst="rect">
            <a:avLst/>
          </a:prstGeom>
          <a:noFill/>
        </p:spPr>
        <p:txBody>
          <a:bodyPr wrap="square" rtlCol="0">
            <a:spAutoFit/>
          </a:bodyPr>
          <a:lstStyle/>
          <a:p>
            <a:pPr algn="r"/>
            <a:r>
              <a:rPr lang="en-US" sz="2000" b="0" dirty="0">
                <a:solidFill>
                  <a:srgbClr val="002060"/>
                </a:solidFill>
                <a:latin typeface="Arial Rounded MT Bold"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074AB4D0-B7BB-4566-A4A6-5C6AAE45C471}"/>
              </a:ext>
            </a:extLst>
          </p:cNvPr>
          <p:cNvSpPr>
            <a:spLocks noGrp="1"/>
          </p:cNvSpPr>
          <p:nvPr>
            <p:ph type="ctrTitle"/>
          </p:nvPr>
        </p:nvSpPr>
        <p:spPr>
          <a:xfrm>
            <a:off x="446314" y="457200"/>
            <a:ext cx="8229600" cy="914401"/>
          </a:xfrm>
        </p:spPr>
        <p:txBody>
          <a:bodyPr/>
          <a:lstStyle>
            <a:lvl1pPr>
              <a:defRPr sz="4400" i="1">
                <a:solidFill>
                  <a:schemeClr val="accent1">
                    <a:lumMod val="40000"/>
                    <a:lumOff val="60000"/>
                  </a:schemeClr>
                </a:solidFill>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152400" y="685800"/>
            <a:ext cx="6248400" cy="50292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1"/>
            <a:ext cx="8229600" cy="3505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pic>
        <p:nvPicPr>
          <p:cNvPr id="6" name="Picture 5">
            <a:extLst>
              <a:ext uri="{FF2B5EF4-FFF2-40B4-BE49-F238E27FC236}">
                <a16:creationId xmlns:a16="http://schemas.microsoft.com/office/drawing/2014/main" id="{394EF75B-DA97-4E72-8342-10BE88B44E11}"/>
              </a:ext>
            </a:extLst>
          </p:cNvPr>
          <p:cNvPicPr>
            <a:picLocks noChangeAspect="1"/>
          </p:cNvPicPr>
          <p:nvPr userDrawn="1"/>
        </p:nvPicPr>
        <p:blipFill>
          <a:blip r:embed="rId7"/>
          <a:stretch>
            <a:fillRect/>
          </a:stretch>
        </p:blipFill>
        <p:spPr>
          <a:xfrm>
            <a:off x="0" y="5943600"/>
            <a:ext cx="6553200" cy="87451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276600"/>
          </a:xfrm>
        </p:spPr>
        <p:txBody>
          <a:bodyPr>
            <a:normAutofit/>
          </a:bodyPr>
          <a:lstStyle/>
          <a:p>
            <a:pPr algn="ctr"/>
            <a:br>
              <a:rPr lang="en-US" dirty="0"/>
            </a:br>
            <a:r>
              <a:rPr lang="en-US" sz="4000" i="1" dirty="0">
                <a:solidFill>
                  <a:schemeClr val="tx1"/>
                </a:solidFill>
                <a:latin typeface="+mn-lt"/>
              </a:rPr>
              <a:t>CAP489</a:t>
            </a:r>
            <a:br>
              <a:rPr lang="en-US" sz="4000" i="1" dirty="0">
                <a:solidFill>
                  <a:schemeClr val="tx1"/>
                </a:solidFill>
                <a:latin typeface="+mn-lt"/>
              </a:rPr>
            </a:br>
            <a:r>
              <a:rPr lang="en-US" sz="4000" i="1" dirty="0">
                <a:solidFill>
                  <a:schemeClr val="tx1"/>
                </a:solidFill>
                <a:latin typeface="+mn-lt"/>
              </a:rPr>
              <a:t>MOBILE APP DEVELOPMENT FRAMEWORKS</a:t>
            </a:r>
            <a:br>
              <a:rPr lang="en-US" dirty="0"/>
            </a:br>
            <a:endParaRPr lang="en-US" dirty="0"/>
          </a:p>
        </p:txBody>
      </p:sp>
      <p:pic>
        <p:nvPicPr>
          <p:cNvPr id="3" name="Picture 2">
            <a:extLst>
              <a:ext uri="{FF2B5EF4-FFF2-40B4-BE49-F238E27FC236}">
                <a16:creationId xmlns:a16="http://schemas.microsoft.com/office/drawing/2014/main" id="{2B127747-6626-45C9-BDDD-09BAFE8DD163}"/>
              </a:ext>
            </a:extLst>
          </p:cNvPr>
          <p:cNvPicPr>
            <a:picLocks noChangeAspect="1"/>
          </p:cNvPicPr>
          <p:nvPr/>
        </p:nvPicPr>
        <p:blipFill>
          <a:blip r:embed="rId2"/>
          <a:stretch>
            <a:fillRect/>
          </a:stretch>
        </p:blipFill>
        <p:spPr>
          <a:xfrm>
            <a:off x="3170208" y="3048000"/>
            <a:ext cx="1973292" cy="21431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B58EEC-E48C-4D54-8483-C7D501BDDF56}"/>
              </a:ext>
            </a:extLst>
          </p:cNvPr>
          <p:cNvSpPr>
            <a:spLocks noGrp="1"/>
          </p:cNvSpPr>
          <p:nvPr>
            <p:ph idx="1"/>
          </p:nvPr>
        </p:nvSpPr>
        <p:spPr/>
        <p:txBody>
          <a:bodyPr/>
          <a:lstStyle/>
          <a:p>
            <a:pPr marL="0" indent="0" algn="just">
              <a:buNone/>
            </a:pPr>
            <a:r>
              <a:rPr lang="en-US" dirty="0"/>
              <a:t>Badges are inline block elements that usually appear near another element. It contains a number or other characters. It is used as a notification that there are additional items associated with an element.</a:t>
            </a:r>
          </a:p>
        </p:txBody>
      </p:sp>
      <p:sp>
        <p:nvSpPr>
          <p:cNvPr id="3" name="Title 2">
            <a:extLst>
              <a:ext uri="{FF2B5EF4-FFF2-40B4-BE49-F238E27FC236}">
                <a16:creationId xmlns:a16="http://schemas.microsoft.com/office/drawing/2014/main" id="{F67C318F-49D0-44D3-A4A7-8968D8870B4E}"/>
              </a:ext>
            </a:extLst>
          </p:cNvPr>
          <p:cNvSpPr>
            <a:spLocks noGrp="1"/>
          </p:cNvSpPr>
          <p:nvPr>
            <p:ph type="ctrTitle"/>
          </p:nvPr>
        </p:nvSpPr>
        <p:spPr/>
        <p:txBody>
          <a:bodyPr>
            <a:normAutofit fontScale="90000"/>
          </a:bodyPr>
          <a:lstStyle/>
          <a:p>
            <a:br>
              <a:rPr lang="en-US" dirty="0"/>
            </a:br>
            <a:r>
              <a:rPr lang="en-US" dirty="0"/>
              <a:t>&lt;ion-badge&gt;</a:t>
            </a:r>
            <a:br>
              <a:rPr lang="en-US" dirty="0"/>
            </a:br>
            <a:endParaRPr lang="en-US" dirty="0"/>
          </a:p>
        </p:txBody>
      </p:sp>
      <p:pic>
        <p:nvPicPr>
          <p:cNvPr id="4" name="Picture 3">
            <a:extLst>
              <a:ext uri="{FF2B5EF4-FFF2-40B4-BE49-F238E27FC236}">
                <a16:creationId xmlns:a16="http://schemas.microsoft.com/office/drawing/2014/main" id="{5E28148B-10F5-4125-A6E3-4917D3CDE3A9}"/>
              </a:ext>
            </a:extLst>
          </p:cNvPr>
          <p:cNvPicPr>
            <a:picLocks noChangeAspect="1"/>
          </p:cNvPicPr>
          <p:nvPr/>
        </p:nvPicPr>
        <p:blipFill>
          <a:blip r:embed="rId2"/>
          <a:stretch>
            <a:fillRect/>
          </a:stretch>
        </p:blipFill>
        <p:spPr>
          <a:xfrm>
            <a:off x="3962400" y="4267200"/>
            <a:ext cx="3276600" cy="1400175"/>
          </a:xfrm>
          <a:prstGeom prst="rect">
            <a:avLst/>
          </a:prstGeom>
        </p:spPr>
      </p:pic>
    </p:spTree>
    <p:extLst>
      <p:ext uri="{BB962C8B-B14F-4D97-AF65-F5344CB8AC3E}">
        <p14:creationId xmlns:p14="http://schemas.microsoft.com/office/powerpoint/2010/main" val="45273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7C136-5F3A-469D-92FE-EAA699F94133}"/>
              </a:ext>
            </a:extLst>
          </p:cNvPr>
          <p:cNvSpPr>
            <a:spLocks noGrp="1"/>
          </p:cNvSpPr>
          <p:nvPr>
            <p:ph idx="1"/>
          </p:nvPr>
        </p:nvSpPr>
        <p:spPr/>
        <p:txBody>
          <a:bodyPr/>
          <a:lstStyle/>
          <a:p>
            <a:r>
              <a:rPr lang="en-US" b="1" dirty="0"/>
              <a:t>ion-range</a:t>
            </a:r>
          </a:p>
          <a:p>
            <a:r>
              <a:rPr lang="en-US" dirty="0"/>
              <a:t>The Range slider lets users select from a range of values by moving the slider knob. By default one knob controls the value of the range.</a:t>
            </a:r>
          </a:p>
          <a:p>
            <a:pPr marL="0" indent="0">
              <a:buNone/>
            </a:pPr>
            <a:endParaRPr lang="en-US" dirty="0"/>
          </a:p>
        </p:txBody>
      </p:sp>
      <p:sp>
        <p:nvSpPr>
          <p:cNvPr id="3" name="Title 2">
            <a:extLst>
              <a:ext uri="{FF2B5EF4-FFF2-40B4-BE49-F238E27FC236}">
                <a16:creationId xmlns:a16="http://schemas.microsoft.com/office/drawing/2014/main" id="{3E900F1B-B7DD-4A16-8DB0-9A5A5BC2FC3C}"/>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600C91A8-87A5-4235-AFB0-75C179EDC5DE}"/>
              </a:ext>
            </a:extLst>
          </p:cNvPr>
          <p:cNvPicPr>
            <a:picLocks noChangeAspect="1"/>
          </p:cNvPicPr>
          <p:nvPr/>
        </p:nvPicPr>
        <p:blipFill>
          <a:blip r:embed="rId2"/>
          <a:stretch>
            <a:fillRect/>
          </a:stretch>
        </p:blipFill>
        <p:spPr>
          <a:xfrm>
            <a:off x="2438400" y="4343400"/>
            <a:ext cx="4857750" cy="523875"/>
          </a:xfrm>
          <a:prstGeom prst="rect">
            <a:avLst/>
          </a:prstGeom>
        </p:spPr>
      </p:pic>
    </p:spTree>
    <p:extLst>
      <p:ext uri="{BB962C8B-B14F-4D97-AF65-F5344CB8AC3E}">
        <p14:creationId xmlns:p14="http://schemas.microsoft.com/office/powerpoint/2010/main" val="268160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3604B1-BD25-4C93-8A25-7D3E1AD29CD5}"/>
              </a:ext>
            </a:extLst>
          </p:cNvPr>
          <p:cNvSpPr>
            <a:spLocks noGrp="1"/>
          </p:cNvSpPr>
          <p:nvPr>
            <p:ph idx="1"/>
          </p:nvPr>
        </p:nvSpPr>
        <p:spPr/>
        <p:txBody>
          <a:bodyPr/>
          <a:lstStyle/>
          <a:p>
            <a:pPr marL="0" indent="0">
              <a:buNone/>
            </a:pPr>
            <a:r>
              <a:rPr lang="en-US" dirty="0"/>
              <a:t>ion-datetime</a:t>
            </a:r>
          </a:p>
          <a:p>
            <a:pPr marL="0" indent="0">
              <a:buNone/>
            </a:pPr>
            <a:r>
              <a:rPr lang="en-US" dirty="0"/>
              <a:t>Datetimes present a calendar control. User can select date and time using this component. </a:t>
            </a:r>
          </a:p>
        </p:txBody>
      </p:sp>
      <p:sp>
        <p:nvSpPr>
          <p:cNvPr id="3" name="Title 2">
            <a:extLst>
              <a:ext uri="{FF2B5EF4-FFF2-40B4-BE49-F238E27FC236}">
                <a16:creationId xmlns:a16="http://schemas.microsoft.com/office/drawing/2014/main" id="{57F11CD9-E887-4349-8401-7F2BA1321028}"/>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788827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436534-5A33-4573-87F3-16115BF4A96B}"/>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3777C5BF-694B-4B39-8C04-C8FB753771EF}"/>
              </a:ext>
            </a:extLst>
          </p:cNvPr>
          <p:cNvPicPr>
            <a:picLocks noChangeAspect="1"/>
          </p:cNvPicPr>
          <p:nvPr/>
        </p:nvPicPr>
        <p:blipFill>
          <a:blip r:embed="rId2"/>
          <a:stretch>
            <a:fillRect/>
          </a:stretch>
        </p:blipFill>
        <p:spPr>
          <a:xfrm>
            <a:off x="2543175" y="1176337"/>
            <a:ext cx="4057650" cy="4505325"/>
          </a:xfrm>
          <a:prstGeom prst="rect">
            <a:avLst/>
          </a:prstGeom>
        </p:spPr>
      </p:pic>
    </p:spTree>
    <p:extLst>
      <p:ext uri="{BB962C8B-B14F-4D97-AF65-F5344CB8AC3E}">
        <p14:creationId xmlns:p14="http://schemas.microsoft.com/office/powerpoint/2010/main" val="107304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902EC-B9A9-47EA-A439-8AAA4272540B}"/>
              </a:ext>
            </a:extLst>
          </p:cNvPr>
          <p:cNvSpPr>
            <a:spLocks noGrp="1"/>
          </p:cNvSpPr>
          <p:nvPr>
            <p:ph type="ctrTitle"/>
          </p:nvPr>
        </p:nvSpPr>
        <p:spPr/>
        <p:txBody>
          <a:bodyPr/>
          <a:lstStyle/>
          <a:p>
            <a:endParaRPr lang="en-US"/>
          </a:p>
        </p:txBody>
      </p:sp>
      <p:sp>
        <p:nvSpPr>
          <p:cNvPr id="6" name="Content Placeholder 5">
            <a:extLst>
              <a:ext uri="{FF2B5EF4-FFF2-40B4-BE49-F238E27FC236}">
                <a16:creationId xmlns:a16="http://schemas.microsoft.com/office/drawing/2014/main" id="{B6F81322-9D89-4A93-A94C-D502CD6B241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9DC1D938-B9E7-4A32-94C0-8BFEFB9842B3}"/>
              </a:ext>
            </a:extLst>
          </p:cNvPr>
          <p:cNvPicPr>
            <a:picLocks noChangeAspect="1"/>
          </p:cNvPicPr>
          <p:nvPr/>
        </p:nvPicPr>
        <p:blipFill>
          <a:blip r:embed="rId2"/>
          <a:stretch>
            <a:fillRect/>
          </a:stretch>
        </p:blipFill>
        <p:spPr>
          <a:xfrm>
            <a:off x="2952750" y="838200"/>
            <a:ext cx="3238500" cy="5181600"/>
          </a:xfrm>
          <a:prstGeom prst="rect">
            <a:avLst/>
          </a:prstGeom>
        </p:spPr>
      </p:pic>
    </p:spTree>
    <p:extLst>
      <p:ext uri="{BB962C8B-B14F-4D97-AF65-F5344CB8AC3E}">
        <p14:creationId xmlns:p14="http://schemas.microsoft.com/office/powerpoint/2010/main" val="164703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656B8-A21B-491D-A125-235D23F880BA}"/>
              </a:ext>
            </a:extLst>
          </p:cNvPr>
          <p:cNvSpPr>
            <a:spLocks noGrp="1"/>
          </p:cNvSpPr>
          <p:nvPr>
            <p:ph idx="1"/>
          </p:nvPr>
        </p:nvSpPr>
        <p:spPr/>
        <p:txBody>
          <a:bodyPr/>
          <a:lstStyle/>
          <a:p>
            <a:r>
              <a:rPr lang="en-US" dirty="0"/>
              <a:t>Ion-button:</a:t>
            </a:r>
          </a:p>
          <a:p>
            <a:pPr marL="0" indent="0">
              <a:buNone/>
            </a:pPr>
            <a:r>
              <a:rPr lang="en-US" dirty="0"/>
              <a:t>Using this component we can create button make clickable to perform some action or task.</a:t>
            </a:r>
          </a:p>
        </p:txBody>
      </p:sp>
      <p:sp>
        <p:nvSpPr>
          <p:cNvPr id="3" name="Title 2">
            <a:extLst>
              <a:ext uri="{FF2B5EF4-FFF2-40B4-BE49-F238E27FC236}">
                <a16:creationId xmlns:a16="http://schemas.microsoft.com/office/drawing/2014/main" id="{1D7C1D8E-D8B0-4715-B476-F5B17813CB75}"/>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129972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05AFB9-2235-4886-8E5F-BB2C9AB4EDBA}"/>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9DDE8CF8-7548-42C3-A8F7-103B690FE9A8}"/>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14311C91-4005-47CA-B40D-EB5E45EB31A1}"/>
              </a:ext>
            </a:extLst>
          </p:cNvPr>
          <p:cNvPicPr>
            <a:picLocks noChangeAspect="1"/>
          </p:cNvPicPr>
          <p:nvPr/>
        </p:nvPicPr>
        <p:blipFill>
          <a:blip r:embed="rId2"/>
          <a:stretch>
            <a:fillRect/>
          </a:stretch>
        </p:blipFill>
        <p:spPr>
          <a:xfrm>
            <a:off x="3100387" y="1581150"/>
            <a:ext cx="2943225" cy="3695700"/>
          </a:xfrm>
          <a:prstGeom prst="rect">
            <a:avLst/>
          </a:prstGeom>
        </p:spPr>
      </p:pic>
    </p:spTree>
    <p:extLst>
      <p:ext uri="{BB962C8B-B14F-4D97-AF65-F5344CB8AC3E}">
        <p14:creationId xmlns:p14="http://schemas.microsoft.com/office/powerpoint/2010/main" val="187102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ACC820-81C7-4DBE-99DA-C782529750CE}"/>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B75E182C-CA6F-4EA6-8DB6-9B63BC6A4F25}"/>
              </a:ext>
            </a:extLst>
          </p:cNvPr>
          <p:cNvSpPr>
            <a:spLocks noGrp="1"/>
          </p:cNvSpPr>
          <p:nvPr>
            <p:ph type="ctrTitle"/>
          </p:nvPr>
        </p:nvSpPr>
        <p:spPr/>
        <p:txBody>
          <a:bodyPr>
            <a:normAutofit fontScale="90000"/>
          </a:bodyPr>
          <a:lstStyle/>
          <a:p>
            <a:br>
              <a:rPr lang="en-US" b="1" dirty="0"/>
            </a:br>
            <a:br>
              <a:rPr lang="en-US" b="1" dirty="0"/>
            </a:br>
            <a:r>
              <a:rPr lang="en-US" b="1" dirty="0"/>
              <a:t>ion-radio</a:t>
            </a:r>
            <a:br>
              <a:rPr lang="en-US" b="1" dirty="0"/>
            </a:br>
            <a:endParaRPr lang="en-US" dirty="0"/>
          </a:p>
        </p:txBody>
      </p:sp>
      <p:pic>
        <p:nvPicPr>
          <p:cNvPr id="4" name="Picture 3">
            <a:extLst>
              <a:ext uri="{FF2B5EF4-FFF2-40B4-BE49-F238E27FC236}">
                <a16:creationId xmlns:a16="http://schemas.microsoft.com/office/drawing/2014/main" id="{5D1DE42B-B43D-4BA0-A4F3-5702A606FE69}"/>
              </a:ext>
            </a:extLst>
          </p:cNvPr>
          <p:cNvPicPr>
            <a:picLocks noChangeAspect="1"/>
          </p:cNvPicPr>
          <p:nvPr/>
        </p:nvPicPr>
        <p:blipFill>
          <a:blip r:embed="rId2"/>
          <a:stretch>
            <a:fillRect/>
          </a:stretch>
        </p:blipFill>
        <p:spPr>
          <a:xfrm>
            <a:off x="3314700" y="2300287"/>
            <a:ext cx="2514600" cy="2257425"/>
          </a:xfrm>
          <a:prstGeom prst="rect">
            <a:avLst/>
          </a:prstGeom>
        </p:spPr>
      </p:pic>
    </p:spTree>
    <p:extLst>
      <p:ext uri="{BB962C8B-B14F-4D97-AF65-F5344CB8AC3E}">
        <p14:creationId xmlns:p14="http://schemas.microsoft.com/office/powerpoint/2010/main" val="200075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85A9E5-1326-4964-AF57-003B28EACC03}"/>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EA7D244-6ED9-41AA-B73D-C301E788FF99}"/>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ACEF28BB-094F-4C50-A2A7-1581DA071618}"/>
              </a:ext>
            </a:extLst>
          </p:cNvPr>
          <p:cNvPicPr>
            <a:picLocks noChangeAspect="1"/>
          </p:cNvPicPr>
          <p:nvPr/>
        </p:nvPicPr>
        <p:blipFill>
          <a:blip r:embed="rId2"/>
          <a:stretch>
            <a:fillRect/>
          </a:stretch>
        </p:blipFill>
        <p:spPr>
          <a:xfrm>
            <a:off x="2157412" y="1804987"/>
            <a:ext cx="4829175" cy="3248025"/>
          </a:xfrm>
          <a:prstGeom prst="rect">
            <a:avLst/>
          </a:prstGeom>
        </p:spPr>
      </p:pic>
    </p:spTree>
    <p:extLst>
      <p:ext uri="{BB962C8B-B14F-4D97-AF65-F5344CB8AC3E}">
        <p14:creationId xmlns:p14="http://schemas.microsoft.com/office/powerpoint/2010/main" val="139834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EBD2F3-98F6-420A-93CF-773150776109}"/>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FB01D79-9072-4EC0-9FA5-2C4CCEA1ACB6}"/>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A1E12DFC-1CDD-4186-9048-D7C2E321C51C}"/>
              </a:ext>
            </a:extLst>
          </p:cNvPr>
          <p:cNvPicPr>
            <a:picLocks noChangeAspect="1"/>
          </p:cNvPicPr>
          <p:nvPr/>
        </p:nvPicPr>
        <p:blipFill>
          <a:blip r:embed="rId2"/>
          <a:stretch>
            <a:fillRect/>
          </a:stretch>
        </p:blipFill>
        <p:spPr>
          <a:xfrm>
            <a:off x="2157412" y="2486025"/>
            <a:ext cx="4829175" cy="1885950"/>
          </a:xfrm>
          <a:prstGeom prst="rect">
            <a:avLst/>
          </a:prstGeom>
        </p:spPr>
      </p:pic>
    </p:spTree>
    <p:extLst>
      <p:ext uri="{BB962C8B-B14F-4D97-AF65-F5344CB8AC3E}">
        <p14:creationId xmlns:p14="http://schemas.microsoft.com/office/powerpoint/2010/main" val="161911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18D-DEC0-4342-8AF3-5BF06BCBF90E}"/>
              </a:ext>
            </a:extLst>
          </p:cNvPr>
          <p:cNvSpPr>
            <a:spLocks noGrp="1"/>
          </p:cNvSpPr>
          <p:nvPr>
            <p:ph type="title"/>
          </p:nvPr>
        </p:nvSpPr>
        <p:spPr>
          <a:xfrm>
            <a:off x="457200" y="274638"/>
            <a:ext cx="8229600" cy="1143000"/>
          </a:xfrm>
        </p:spPr>
        <p:txBody>
          <a:bodyPr>
            <a:normAutofit/>
          </a:bodyPr>
          <a:lstStyle/>
          <a:p>
            <a:r>
              <a:rPr lang="en-US" sz="3200" b="1" i="1" dirty="0">
                <a:solidFill>
                  <a:schemeClr val="accent1">
                    <a:lumMod val="40000"/>
                    <a:lumOff val="60000"/>
                  </a:schemeClr>
                </a:solidFill>
              </a:rPr>
              <a:t>Topics Covered</a:t>
            </a:r>
          </a:p>
        </p:txBody>
      </p:sp>
      <p:sp>
        <p:nvSpPr>
          <p:cNvPr id="3" name="Content Placeholder 2">
            <a:extLst>
              <a:ext uri="{FF2B5EF4-FFF2-40B4-BE49-F238E27FC236}">
                <a16:creationId xmlns:a16="http://schemas.microsoft.com/office/drawing/2014/main" id="{D6311157-ABFF-413E-B31E-1C3DFE889E8E}"/>
              </a:ext>
            </a:extLst>
          </p:cNvPr>
          <p:cNvSpPr>
            <a:spLocks noGrp="1"/>
          </p:cNvSpPr>
          <p:nvPr>
            <p:ph idx="1"/>
          </p:nvPr>
        </p:nvSpPr>
        <p:spPr>
          <a:xfrm>
            <a:off x="457200" y="1417638"/>
            <a:ext cx="8229600" cy="4068763"/>
          </a:xfrm>
        </p:spPr>
        <p:txBody>
          <a:bodyPr>
            <a:normAutofit/>
          </a:bodyPr>
          <a:lstStyle/>
          <a:p>
            <a:pPr marL="0" indent="0">
              <a:buNone/>
            </a:pPr>
            <a:r>
              <a:rPr lang="en-US" dirty="0"/>
              <a:t>Ionic UI components:</a:t>
            </a:r>
          </a:p>
          <a:p>
            <a:pPr marL="0" indent="0">
              <a:buNone/>
            </a:pPr>
            <a:r>
              <a:rPr lang="en-US" dirty="0"/>
              <a:t>action sheet, alert, badge, button, card, input, checkbox, radio, range, select, date and time pickers, images, list, menu</a:t>
            </a:r>
            <a:endParaRPr lang="en-US" b="1" i="1" dirty="0"/>
          </a:p>
        </p:txBody>
      </p:sp>
    </p:spTree>
    <p:extLst>
      <p:ext uri="{BB962C8B-B14F-4D97-AF65-F5344CB8AC3E}">
        <p14:creationId xmlns:p14="http://schemas.microsoft.com/office/powerpoint/2010/main" val="257907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CA483-100F-4909-A1CF-B723C0E44DF0}"/>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D2EC7B8-E1AA-47BE-BFD5-5E9AA08ED33A}"/>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B391AB27-D052-41D5-A31F-82496C67E080}"/>
              </a:ext>
            </a:extLst>
          </p:cNvPr>
          <p:cNvPicPr>
            <a:picLocks noChangeAspect="1"/>
          </p:cNvPicPr>
          <p:nvPr/>
        </p:nvPicPr>
        <p:blipFill>
          <a:blip r:embed="rId2"/>
          <a:stretch>
            <a:fillRect/>
          </a:stretch>
        </p:blipFill>
        <p:spPr>
          <a:xfrm>
            <a:off x="2681287" y="933450"/>
            <a:ext cx="3781425" cy="4991100"/>
          </a:xfrm>
          <a:prstGeom prst="rect">
            <a:avLst/>
          </a:prstGeom>
        </p:spPr>
      </p:pic>
    </p:spTree>
    <p:extLst>
      <p:ext uri="{BB962C8B-B14F-4D97-AF65-F5344CB8AC3E}">
        <p14:creationId xmlns:p14="http://schemas.microsoft.com/office/powerpoint/2010/main" val="180758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5CA724-22CD-4270-AEC9-FD201DA975AD}"/>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BB10DD81-D014-4691-A6E9-64A7AED35B92}"/>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AE4532A0-8455-4DE6-B140-7520F300EC8D}"/>
              </a:ext>
            </a:extLst>
          </p:cNvPr>
          <p:cNvPicPr>
            <a:picLocks noChangeAspect="1"/>
          </p:cNvPicPr>
          <p:nvPr/>
        </p:nvPicPr>
        <p:blipFill>
          <a:blip r:embed="rId2"/>
          <a:stretch>
            <a:fillRect/>
          </a:stretch>
        </p:blipFill>
        <p:spPr>
          <a:xfrm>
            <a:off x="3324225" y="2409825"/>
            <a:ext cx="2495550" cy="2038350"/>
          </a:xfrm>
          <a:prstGeom prst="rect">
            <a:avLst/>
          </a:prstGeom>
        </p:spPr>
      </p:pic>
    </p:spTree>
    <p:extLst>
      <p:ext uri="{BB962C8B-B14F-4D97-AF65-F5344CB8AC3E}">
        <p14:creationId xmlns:p14="http://schemas.microsoft.com/office/powerpoint/2010/main" val="39596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805A67-7556-4481-BE65-56ACBB537838}"/>
              </a:ext>
            </a:extLst>
          </p:cNvPr>
          <p:cNvPicPr>
            <a:picLocks noGrp="1" noChangeAspect="1"/>
          </p:cNvPicPr>
          <p:nvPr>
            <p:ph idx="1"/>
          </p:nvPr>
        </p:nvPicPr>
        <p:blipFill>
          <a:blip r:embed="rId2"/>
          <a:stretch>
            <a:fillRect/>
          </a:stretch>
        </p:blipFill>
        <p:spPr>
          <a:xfrm>
            <a:off x="3076150" y="1600200"/>
            <a:ext cx="2991699" cy="3505200"/>
          </a:xfrm>
          <a:prstGeom prst="rect">
            <a:avLst/>
          </a:prstGeom>
        </p:spPr>
      </p:pic>
      <p:sp>
        <p:nvSpPr>
          <p:cNvPr id="3" name="Title 2">
            <a:extLst>
              <a:ext uri="{FF2B5EF4-FFF2-40B4-BE49-F238E27FC236}">
                <a16:creationId xmlns:a16="http://schemas.microsoft.com/office/drawing/2014/main" id="{0D3BC2BA-9CE5-4854-AA59-ED1D5D09F21C}"/>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96864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4E5133-D1E5-4A68-98AE-CBE175AA3E52}"/>
              </a:ext>
            </a:extLst>
          </p:cNvPr>
          <p:cNvSpPr>
            <a:spLocks noGrp="1"/>
          </p:cNvSpPr>
          <p:nvPr>
            <p:ph idx="1"/>
          </p:nvPr>
        </p:nvSpPr>
        <p:spPr/>
        <p:txBody>
          <a:bodyPr/>
          <a:lstStyle/>
          <a:p>
            <a:r>
              <a:rPr lang="en-US" b="1" dirty="0"/>
              <a:t>ion-</a:t>
            </a:r>
            <a:r>
              <a:rPr lang="en-US" b="1" dirty="0" err="1"/>
              <a:t>img</a:t>
            </a:r>
            <a:endParaRPr lang="en-US" b="1" dirty="0"/>
          </a:p>
          <a:p>
            <a:r>
              <a:rPr lang="en-US" dirty="0"/>
              <a:t>Used to display image in ionic page.</a:t>
            </a:r>
          </a:p>
          <a:p>
            <a:pPr marL="0" indent="0">
              <a:buNone/>
            </a:pPr>
            <a:endParaRPr lang="en-US" dirty="0"/>
          </a:p>
        </p:txBody>
      </p:sp>
      <p:sp>
        <p:nvSpPr>
          <p:cNvPr id="3" name="Title 2">
            <a:extLst>
              <a:ext uri="{FF2B5EF4-FFF2-40B4-BE49-F238E27FC236}">
                <a16:creationId xmlns:a16="http://schemas.microsoft.com/office/drawing/2014/main" id="{431A7CAC-F74C-4660-8A9D-573D7365613D}"/>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77743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CAA8C9-D00A-4EBE-B49A-D425BA56F1FC}"/>
              </a:ext>
            </a:extLst>
          </p:cNvPr>
          <p:cNvPicPr>
            <a:picLocks noGrp="1" noChangeAspect="1"/>
          </p:cNvPicPr>
          <p:nvPr>
            <p:ph idx="1"/>
          </p:nvPr>
        </p:nvPicPr>
        <p:blipFill>
          <a:blip r:embed="rId2"/>
          <a:stretch>
            <a:fillRect/>
          </a:stretch>
        </p:blipFill>
        <p:spPr>
          <a:xfrm>
            <a:off x="1365216" y="1600200"/>
            <a:ext cx="6413568" cy="3505200"/>
          </a:xfrm>
          <a:prstGeom prst="rect">
            <a:avLst/>
          </a:prstGeom>
        </p:spPr>
      </p:pic>
      <p:sp>
        <p:nvSpPr>
          <p:cNvPr id="3" name="Title 2">
            <a:extLst>
              <a:ext uri="{FF2B5EF4-FFF2-40B4-BE49-F238E27FC236}">
                <a16:creationId xmlns:a16="http://schemas.microsoft.com/office/drawing/2014/main" id="{B20C40A6-7DAD-44DA-A32E-43C38D7C8CC0}"/>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922811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17FD8-64BF-4636-B800-70E78C99B1F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FBA8FC0-E8A5-48B9-814E-83DB8952A5B1}"/>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6D3D933E-0047-4E90-B26B-3C0AC6D4832C}"/>
              </a:ext>
            </a:extLst>
          </p:cNvPr>
          <p:cNvPicPr>
            <a:picLocks noChangeAspect="1"/>
          </p:cNvPicPr>
          <p:nvPr/>
        </p:nvPicPr>
        <p:blipFill>
          <a:blip r:embed="rId2"/>
          <a:stretch>
            <a:fillRect/>
          </a:stretch>
        </p:blipFill>
        <p:spPr>
          <a:xfrm>
            <a:off x="1547812" y="2176462"/>
            <a:ext cx="6048375" cy="2505075"/>
          </a:xfrm>
          <a:prstGeom prst="rect">
            <a:avLst/>
          </a:prstGeom>
        </p:spPr>
      </p:pic>
    </p:spTree>
    <p:extLst>
      <p:ext uri="{BB962C8B-B14F-4D97-AF65-F5344CB8AC3E}">
        <p14:creationId xmlns:p14="http://schemas.microsoft.com/office/powerpoint/2010/main" val="17011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B788F8-9C7F-4AF7-A69A-A14BDC57AD4C}"/>
              </a:ext>
            </a:extLst>
          </p:cNvPr>
          <p:cNvSpPr>
            <a:spLocks noGrp="1"/>
          </p:cNvSpPr>
          <p:nvPr>
            <p:ph idx="1"/>
          </p:nvPr>
        </p:nvSpPr>
        <p:spPr/>
        <p:txBody>
          <a:bodyPr/>
          <a:lstStyle/>
          <a:p>
            <a:r>
              <a:rPr lang="en-US" b="1" dirty="0"/>
              <a:t>ion-list</a:t>
            </a:r>
          </a:p>
          <a:p>
            <a:r>
              <a:rPr lang="en-US" dirty="0"/>
              <a:t>Lists are made up of multiple rows of items which can contain text, buttons, toggles, icons, thumbnails, and much more. Lists generally contain items with similar data content, such as images and text.</a:t>
            </a:r>
          </a:p>
          <a:p>
            <a:pPr marL="0" indent="0">
              <a:buNone/>
            </a:pPr>
            <a:endParaRPr lang="en-US" dirty="0"/>
          </a:p>
        </p:txBody>
      </p:sp>
      <p:sp>
        <p:nvSpPr>
          <p:cNvPr id="3" name="Title 2">
            <a:extLst>
              <a:ext uri="{FF2B5EF4-FFF2-40B4-BE49-F238E27FC236}">
                <a16:creationId xmlns:a16="http://schemas.microsoft.com/office/drawing/2014/main" id="{270F27CC-0E85-477E-ACC2-941268677891}"/>
              </a:ext>
            </a:extLst>
          </p:cNvPr>
          <p:cNvSpPr>
            <a:spLocks noGrp="1"/>
          </p:cNvSpPr>
          <p:nvPr>
            <p:ph type="ctrTitle"/>
          </p:nvPr>
        </p:nvSpPr>
        <p:spPr/>
        <p:txBody>
          <a:bodyPr/>
          <a:lstStyle/>
          <a:p>
            <a:r>
              <a:rPr lang="en-US" dirty="0"/>
              <a:t>list</a:t>
            </a:r>
          </a:p>
        </p:txBody>
      </p:sp>
    </p:spTree>
    <p:extLst>
      <p:ext uri="{BB962C8B-B14F-4D97-AF65-F5344CB8AC3E}">
        <p14:creationId xmlns:p14="http://schemas.microsoft.com/office/powerpoint/2010/main" val="3802310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E84E32-4968-46CA-8477-15DAF87103B4}"/>
              </a:ext>
            </a:extLst>
          </p:cNvPr>
          <p:cNvSpPr>
            <a:spLocks noGrp="1"/>
          </p:cNvSpPr>
          <p:nvPr>
            <p:ph idx="1"/>
          </p:nvPr>
        </p:nvSpPr>
        <p:spPr/>
        <p:txBody>
          <a:bodyPr>
            <a:normAutofit fontScale="77500" lnSpcReduction="20000"/>
          </a:bodyPr>
          <a:lstStyle/>
          <a:p>
            <a:pPr marL="0" indent="0" algn="just">
              <a:buNone/>
            </a:pPr>
            <a:r>
              <a:rPr lang="en-US" b="1" dirty="0"/>
              <a:t>ion-menu</a:t>
            </a:r>
          </a:p>
          <a:p>
            <a:pPr marL="0" indent="0" algn="just">
              <a:buNone/>
            </a:pPr>
            <a:r>
              <a:rPr lang="en-US" dirty="0"/>
              <a:t>The Menu component is a navigation drawer that slides in from the side of the current view. By default, it slides in from the left, but the side can be overridden. The menu will be displayed differently based on the mode, however the display type can be changed to any of the available menu types. The menu element should be a sibling to the root content element. There can be any number of menus attached to the content. These can be controlled from the templates, or programmatically using the </a:t>
            </a:r>
            <a:r>
              <a:rPr lang="en-US" dirty="0" err="1"/>
              <a:t>MenuController</a:t>
            </a:r>
            <a:r>
              <a:rPr lang="en-US" dirty="0"/>
              <a:t>.</a:t>
            </a:r>
          </a:p>
          <a:p>
            <a:endParaRPr lang="en-US" dirty="0"/>
          </a:p>
        </p:txBody>
      </p:sp>
      <p:sp>
        <p:nvSpPr>
          <p:cNvPr id="3" name="Title 2">
            <a:extLst>
              <a:ext uri="{FF2B5EF4-FFF2-40B4-BE49-F238E27FC236}">
                <a16:creationId xmlns:a16="http://schemas.microsoft.com/office/drawing/2014/main" id="{379B9F41-BC95-4270-9E80-4A0E039E087B}"/>
              </a:ext>
            </a:extLst>
          </p:cNvPr>
          <p:cNvSpPr>
            <a:spLocks noGrp="1"/>
          </p:cNvSpPr>
          <p:nvPr>
            <p:ph type="ctrTitle"/>
          </p:nvPr>
        </p:nvSpPr>
        <p:spPr/>
        <p:txBody>
          <a:bodyPr/>
          <a:lstStyle/>
          <a:p>
            <a:r>
              <a:rPr lang="en-US" dirty="0"/>
              <a:t>menu</a:t>
            </a:r>
          </a:p>
        </p:txBody>
      </p:sp>
    </p:spTree>
    <p:extLst>
      <p:ext uri="{BB962C8B-B14F-4D97-AF65-F5344CB8AC3E}">
        <p14:creationId xmlns:p14="http://schemas.microsoft.com/office/powerpoint/2010/main" val="3459780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B4241C-4663-42C3-9817-E27E57721415}"/>
              </a:ext>
            </a:extLst>
          </p:cNvPr>
          <p:cNvSpPr>
            <a:spLocks noGrp="1"/>
          </p:cNvSpPr>
          <p:nvPr>
            <p:ph type="title"/>
          </p:nvPr>
        </p:nvSpPr>
        <p:spPr/>
        <p:txBody>
          <a:bodyPr/>
          <a:lstStyle/>
          <a:p>
            <a:r>
              <a:rPr lang="en-US" sz="3600" i="1" dirty="0"/>
              <a:t>Any query?</a:t>
            </a:r>
          </a:p>
        </p:txBody>
      </p:sp>
    </p:spTree>
    <p:extLst>
      <p:ext uri="{BB962C8B-B14F-4D97-AF65-F5344CB8AC3E}">
        <p14:creationId xmlns:p14="http://schemas.microsoft.com/office/powerpoint/2010/main" val="17537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14EEC5-A0FF-46CD-B175-55ED38E1C701}"/>
              </a:ext>
            </a:extLst>
          </p:cNvPr>
          <p:cNvSpPr>
            <a:spLocks noGrp="1"/>
          </p:cNvSpPr>
          <p:nvPr>
            <p:ph idx="1"/>
          </p:nvPr>
        </p:nvSpPr>
        <p:spPr/>
        <p:txBody>
          <a:bodyPr>
            <a:normAutofit fontScale="85000" lnSpcReduction="10000"/>
          </a:bodyPr>
          <a:lstStyle/>
          <a:p>
            <a:pPr marL="0" indent="0">
              <a:buNone/>
            </a:pPr>
            <a:r>
              <a:rPr lang="en-US" dirty="0"/>
              <a:t>An </a:t>
            </a:r>
            <a:r>
              <a:rPr lang="en-US" b="1" dirty="0"/>
              <a:t>Action Sheet</a:t>
            </a:r>
            <a:r>
              <a:rPr lang="en-US" dirty="0"/>
              <a:t> is a dialog which allows us to choose to </a:t>
            </a:r>
            <a:r>
              <a:rPr lang="en-US" b="1" dirty="0"/>
              <a:t>confirm</a:t>
            </a:r>
            <a:r>
              <a:rPr lang="en-US" dirty="0"/>
              <a:t> or </a:t>
            </a:r>
            <a:r>
              <a:rPr lang="en-US" b="1" dirty="0"/>
              <a:t>cancel</a:t>
            </a:r>
            <a:r>
              <a:rPr lang="en-US" dirty="0"/>
              <a:t> an action from a set of options.  </a:t>
            </a:r>
          </a:p>
          <a:p>
            <a:pPr marL="0" indent="0">
              <a:buNone/>
            </a:pPr>
            <a:r>
              <a:rPr lang="en-US" dirty="0"/>
              <a:t>Steps: import {</a:t>
            </a:r>
            <a:r>
              <a:rPr lang="en-US" dirty="0" err="1"/>
              <a:t>ActionSheetController</a:t>
            </a:r>
            <a:r>
              <a:rPr lang="en-US" dirty="0"/>
              <a:t> } from '@ionic/angular’; </a:t>
            </a:r>
          </a:p>
          <a:p>
            <a:pPr marL="0" indent="0">
              <a:buNone/>
            </a:pPr>
            <a:r>
              <a:rPr lang="en-US" dirty="0"/>
              <a:t>Step2: constructor(  </a:t>
            </a:r>
          </a:p>
          <a:p>
            <a:pPr marL="0" indent="0">
              <a:buNone/>
            </a:pPr>
            <a:r>
              <a:rPr lang="en-US" dirty="0"/>
              <a:t>    public </a:t>
            </a:r>
            <a:r>
              <a:rPr lang="en-US" dirty="0" err="1"/>
              <a:t>actionsheetCtrl</a:t>
            </a:r>
            <a:r>
              <a:rPr lang="en-US" dirty="0"/>
              <a:t>: </a:t>
            </a:r>
            <a:r>
              <a:rPr lang="en-US" dirty="0" err="1"/>
              <a:t>ActionSheetController</a:t>
            </a:r>
            <a:r>
              <a:rPr lang="en-US" dirty="0"/>
              <a:t>  </a:t>
            </a:r>
          </a:p>
          <a:p>
            <a:pPr marL="0" indent="0">
              <a:buNone/>
            </a:pPr>
            <a:r>
              <a:rPr lang="en-US" dirty="0"/>
              <a:t>  ) { } </a:t>
            </a:r>
          </a:p>
        </p:txBody>
      </p:sp>
      <p:sp>
        <p:nvSpPr>
          <p:cNvPr id="3" name="Title 2">
            <a:extLst>
              <a:ext uri="{FF2B5EF4-FFF2-40B4-BE49-F238E27FC236}">
                <a16:creationId xmlns:a16="http://schemas.microsoft.com/office/drawing/2014/main" id="{7D446668-B89B-466C-9217-D9F3B8ABD16D}"/>
              </a:ext>
            </a:extLst>
          </p:cNvPr>
          <p:cNvSpPr>
            <a:spLocks noGrp="1"/>
          </p:cNvSpPr>
          <p:nvPr>
            <p:ph type="ctrTitle"/>
          </p:nvPr>
        </p:nvSpPr>
        <p:spPr/>
        <p:txBody>
          <a:bodyPr/>
          <a:lstStyle/>
          <a:p>
            <a:r>
              <a:rPr lang="en-US" b="1" dirty="0"/>
              <a:t>Action Sheet</a:t>
            </a:r>
            <a:endParaRPr lang="en-US" dirty="0"/>
          </a:p>
        </p:txBody>
      </p:sp>
    </p:spTree>
    <p:extLst>
      <p:ext uri="{BB962C8B-B14F-4D97-AF65-F5344CB8AC3E}">
        <p14:creationId xmlns:p14="http://schemas.microsoft.com/office/powerpoint/2010/main" val="35636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F583A3-759D-937B-32CF-FB2ACD425ED7}"/>
              </a:ext>
            </a:extLst>
          </p:cNvPr>
          <p:cNvSpPr>
            <a:spLocks noGrp="1"/>
          </p:cNvSpPr>
          <p:nvPr>
            <p:ph idx="1"/>
          </p:nvPr>
        </p:nvSpPr>
        <p:spPr/>
        <p:txBody>
          <a:bodyPr>
            <a:normAutofit fontScale="55000" lnSpcReduction="20000"/>
          </a:bodyPr>
          <a:lstStyle/>
          <a:p>
            <a:pPr marL="0" indent="0">
              <a:buNone/>
            </a:pPr>
            <a:r>
              <a:rPr lang="en-US" dirty="0"/>
              <a:t>Steps:</a:t>
            </a:r>
          </a:p>
          <a:p>
            <a:pPr marL="0" indent="0">
              <a:buNone/>
            </a:pPr>
            <a:r>
              <a:rPr lang="en-US" dirty="0"/>
              <a:t>Step1: Create one new page and create one button in design part and call one function on button click.</a:t>
            </a:r>
          </a:p>
          <a:p>
            <a:pPr marL="0" indent="0">
              <a:buNone/>
            </a:pPr>
            <a:r>
              <a:rPr lang="en-US" dirty="0"/>
              <a:t>&lt;ion-button color="primary" (click)="</a:t>
            </a:r>
            <a:r>
              <a:rPr lang="en-US" dirty="0" err="1"/>
              <a:t>clickMe</a:t>
            </a:r>
            <a:r>
              <a:rPr lang="en-US" dirty="0"/>
              <a:t>()"&gt;Click Me!!&lt;/ion-button&gt;</a:t>
            </a:r>
          </a:p>
          <a:p>
            <a:pPr marL="0" indent="0">
              <a:buNone/>
            </a:pPr>
            <a:endParaRPr lang="en-US" dirty="0"/>
          </a:p>
          <a:p>
            <a:pPr marL="0" indent="0">
              <a:buNone/>
            </a:pPr>
            <a:r>
              <a:rPr lang="en-US" dirty="0"/>
              <a:t>Step2: Open </a:t>
            </a:r>
            <a:r>
              <a:rPr lang="en-US" dirty="0" err="1"/>
              <a:t>ts</a:t>
            </a:r>
            <a:r>
              <a:rPr lang="en-US" dirty="0"/>
              <a:t> file and call module </a:t>
            </a:r>
            <a:r>
              <a:rPr lang="en-US" dirty="0" err="1"/>
              <a:t>ActionSheetController</a:t>
            </a:r>
            <a:endParaRPr lang="en-US" dirty="0"/>
          </a:p>
          <a:p>
            <a:pPr marL="0" indent="0">
              <a:buNone/>
            </a:pPr>
            <a:r>
              <a:rPr lang="en-US" dirty="0"/>
              <a:t>import {</a:t>
            </a:r>
            <a:r>
              <a:rPr lang="en-US" dirty="0" err="1"/>
              <a:t>ActionSheetController</a:t>
            </a:r>
            <a:r>
              <a:rPr lang="en-US" dirty="0"/>
              <a:t> } from '@ionic/angular’;</a:t>
            </a:r>
          </a:p>
          <a:p>
            <a:pPr marL="0" indent="0">
              <a:buNone/>
            </a:pPr>
            <a:r>
              <a:rPr lang="en-US" dirty="0"/>
              <a:t>Step3:create instance for module </a:t>
            </a:r>
            <a:r>
              <a:rPr lang="en-US" dirty="0" err="1"/>
              <a:t>ActionSheetController</a:t>
            </a:r>
            <a:r>
              <a:rPr lang="en-US" dirty="0"/>
              <a:t>  </a:t>
            </a:r>
          </a:p>
          <a:p>
            <a:pPr marL="0" indent="0">
              <a:buNone/>
            </a:pPr>
            <a:endParaRPr lang="en-US" dirty="0"/>
          </a:p>
          <a:p>
            <a:pPr marL="0" indent="0">
              <a:buNone/>
            </a:pPr>
            <a:r>
              <a:rPr lang="en-US" dirty="0"/>
              <a:t> constructor(  </a:t>
            </a:r>
          </a:p>
          <a:p>
            <a:pPr marL="0" indent="0">
              <a:buNone/>
            </a:pPr>
            <a:r>
              <a:rPr lang="en-US" dirty="0"/>
              <a:t>    public </a:t>
            </a:r>
            <a:r>
              <a:rPr lang="en-US" dirty="0" err="1"/>
              <a:t>actionsheetCtrl</a:t>
            </a:r>
            <a:r>
              <a:rPr lang="en-US" dirty="0"/>
              <a:t>: </a:t>
            </a:r>
            <a:r>
              <a:rPr lang="en-US" dirty="0" err="1"/>
              <a:t>ActionSheetController</a:t>
            </a:r>
            <a:r>
              <a:rPr lang="en-US" dirty="0"/>
              <a:t>  </a:t>
            </a:r>
          </a:p>
          <a:p>
            <a:pPr marL="0" indent="0">
              <a:buNone/>
            </a:pPr>
            <a:r>
              <a:rPr lang="en-US" dirty="0"/>
              <a:t>  ) { }</a:t>
            </a:r>
          </a:p>
          <a:p>
            <a:endParaRPr lang="en-US" dirty="0"/>
          </a:p>
        </p:txBody>
      </p:sp>
      <p:sp>
        <p:nvSpPr>
          <p:cNvPr id="3" name="Title 2">
            <a:extLst>
              <a:ext uri="{FF2B5EF4-FFF2-40B4-BE49-F238E27FC236}">
                <a16:creationId xmlns:a16="http://schemas.microsoft.com/office/drawing/2014/main" id="{B75EBAA7-279E-A065-C1D9-2572A780CA94}"/>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51295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3D24B0-E779-FDA1-BC5C-5E22EA80B0D7}"/>
              </a:ext>
            </a:extLst>
          </p:cNvPr>
          <p:cNvSpPr>
            <a:spLocks noGrp="1"/>
          </p:cNvSpPr>
          <p:nvPr>
            <p:ph idx="1"/>
          </p:nvPr>
        </p:nvSpPr>
        <p:spPr/>
        <p:txBody>
          <a:bodyPr>
            <a:normAutofit fontScale="55000" lnSpcReduction="20000"/>
          </a:bodyPr>
          <a:lstStyle/>
          <a:p>
            <a:pPr marL="0" indent="0">
              <a:buNone/>
            </a:pPr>
            <a:r>
              <a:rPr lang="en-US" dirty="0"/>
              <a:t>Step4:Define function which is called on button click </a:t>
            </a:r>
          </a:p>
          <a:p>
            <a:pPr marL="0" indent="0">
              <a:buNone/>
            </a:pPr>
            <a:r>
              <a:rPr lang="en-US" dirty="0"/>
              <a:t>Design Part:</a:t>
            </a:r>
          </a:p>
          <a:p>
            <a:pPr marL="0" indent="0">
              <a:buNone/>
            </a:pPr>
            <a:r>
              <a:rPr lang="en-US" dirty="0"/>
              <a:t>&lt;ion-header &gt;</a:t>
            </a:r>
          </a:p>
          <a:p>
            <a:pPr marL="0" indent="0">
              <a:buNone/>
            </a:pPr>
            <a:r>
              <a:rPr lang="en-US" dirty="0"/>
              <a:t>  &lt;ion-toolbar&gt;</a:t>
            </a:r>
          </a:p>
          <a:p>
            <a:pPr marL="0" indent="0">
              <a:buNone/>
            </a:pPr>
            <a:r>
              <a:rPr lang="en-US" dirty="0"/>
              <a:t>    &lt;ion-title&gt;</a:t>
            </a:r>
            <a:r>
              <a:rPr lang="en-US" dirty="0" err="1"/>
              <a:t>Dialogbox</a:t>
            </a:r>
            <a:r>
              <a:rPr lang="en-US" dirty="0"/>
              <a:t> Example&lt;/ion-title&gt;</a:t>
            </a:r>
          </a:p>
          <a:p>
            <a:pPr marL="0" indent="0">
              <a:buNone/>
            </a:pPr>
            <a:r>
              <a:rPr lang="en-US" dirty="0"/>
              <a:t>  &lt;/ion-toolbar&gt;</a:t>
            </a:r>
          </a:p>
          <a:p>
            <a:pPr marL="0" indent="0">
              <a:buNone/>
            </a:pPr>
            <a:r>
              <a:rPr lang="en-US" dirty="0"/>
              <a:t>&lt;/ion-header&gt;</a:t>
            </a:r>
          </a:p>
          <a:p>
            <a:pPr marL="0" indent="0">
              <a:buNone/>
            </a:pPr>
            <a:r>
              <a:rPr lang="en-US" dirty="0"/>
              <a:t>&lt;ion-content&gt;</a:t>
            </a:r>
          </a:p>
          <a:p>
            <a:pPr marL="0" indent="0">
              <a:buNone/>
            </a:pPr>
            <a:r>
              <a:rPr lang="en-US" dirty="0"/>
              <a:t> &lt;ion-item&gt;</a:t>
            </a:r>
          </a:p>
          <a:p>
            <a:pPr marL="0" indent="0">
              <a:buNone/>
            </a:pPr>
            <a:r>
              <a:rPr lang="en-US" dirty="0"/>
              <a:t>  &lt;ion-button color="primary" (click)="</a:t>
            </a:r>
            <a:r>
              <a:rPr lang="en-US" dirty="0" err="1"/>
              <a:t>clickMe</a:t>
            </a:r>
            <a:r>
              <a:rPr lang="en-US" dirty="0"/>
              <a:t>()"&gt;Click Me!!&lt;/ion-button&gt;</a:t>
            </a:r>
          </a:p>
          <a:p>
            <a:pPr marL="0" indent="0">
              <a:buNone/>
            </a:pPr>
            <a:r>
              <a:rPr lang="en-US" dirty="0"/>
              <a:t> &lt;/ion-item&gt;</a:t>
            </a:r>
          </a:p>
          <a:p>
            <a:pPr marL="0" indent="0">
              <a:buNone/>
            </a:pPr>
            <a:r>
              <a:rPr lang="en-US" dirty="0"/>
              <a:t>&lt;/ion-content&gt;</a:t>
            </a:r>
          </a:p>
        </p:txBody>
      </p:sp>
      <p:sp>
        <p:nvSpPr>
          <p:cNvPr id="3" name="Title 2">
            <a:extLst>
              <a:ext uri="{FF2B5EF4-FFF2-40B4-BE49-F238E27FC236}">
                <a16:creationId xmlns:a16="http://schemas.microsoft.com/office/drawing/2014/main" id="{B1A4CBB0-518A-70E1-9037-87A6EF1F6BCC}"/>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442805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7C2C5B-927B-A25A-1A6A-DDE4E833BE80}"/>
              </a:ext>
            </a:extLst>
          </p:cNvPr>
          <p:cNvSpPr>
            <a:spLocks noGrp="1"/>
          </p:cNvSpPr>
          <p:nvPr>
            <p:ph idx="1"/>
          </p:nvPr>
        </p:nvSpPr>
        <p:spPr>
          <a:xfrm>
            <a:off x="457200" y="228600"/>
            <a:ext cx="8229600" cy="4876801"/>
          </a:xfrm>
        </p:spPr>
        <p:txBody>
          <a:bodyPr>
            <a:noAutofit/>
          </a:bodyPr>
          <a:lstStyle/>
          <a:p>
            <a:pPr marL="0" indent="0">
              <a:buNone/>
            </a:pPr>
            <a:r>
              <a:rPr lang="en-US" sz="1400" dirty="0"/>
              <a:t> Code of </a:t>
            </a:r>
            <a:r>
              <a:rPr lang="en-US" sz="1400" dirty="0" err="1"/>
              <a:t>ts</a:t>
            </a:r>
            <a:r>
              <a:rPr lang="en-US" sz="1400" dirty="0"/>
              <a:t> file:</a:t>
            </a:r>
          </a:p>
          <a:p>
            <a:pPr marL="0" indent="0">
              <a:buNone/>
            </a:pPr>
            <a:r>
              <a:rPr lang="en-US" sz="1400" dirty="0"/>
              <a:t> async </a:t>
            </a:r>
            <a:r>
              <a:rPr lang="en-US" sz="1400" dirty="0" err="1"/>
              <a:t>clickMe</a:t>
            </a:r>
            <a:r>
              <a:rPr lang="en-US" sz="1400" dirty="0"/>
              <a:t>()</a:t>
            </a:r>
          </a:p>
          <a:p>
            <a:pPr marL="0" indent="0">
              <a:buNone/>
            </a:pPr>
            <a:r>
              <a:rPr lang="en-US" sz="1400" dirty="0"/>
              <a:t>  {</a:t>
            </a:r>
          </a:p>
          <a:p>
            <a:pPr marL="0" indent="0">
              <a:buNone/>
            </a:pPr>
            <a:r>
              <a:rPr lang="en-US" sz="1400" dirty="0"/>
              <a:t>    const </a:t>
            </a:r>
            <a:r>
              <a:rPr lang="en-US" sz="1400" dirty="0" err="1"/>
              <a:t>actionSheet</a:t>
            </a:r>
            <a:r>
              <a:rPr lang="en-US" sz="1400" dirty="0"/>
              <a:t> = await </a:t>
            </a:r>
            <a:r>
              <a:rPr lang="en-US" sz="1400" dirty="0" err="1"/>
              <a:t>this.actionsheetCtrl.create</a:t>
            </a:r>
            <a:r>
              <a:rPr lang="en-US" sz="1400" dirty="0"/>
              <a:t>({</a:t>
            </a:r>
          </a:p>
          <a:p>
            <a:pPr marL="0" indent="0">
              <a:buNone/>
            </a:pPr>
            <a:r>
              <a:rPr lang="en-US" sz="1400" dirty="0"/>
              <a:t>      header: 'Action Sheet',</a:t>
            </a:r>
          </a:p>
          <a:p>
            <a:pPr marL="0" indent="0">
              <a:buNone/>
            </a:pPr>
            <a:r>
              <a:rPr lang="en-US" sz="1400" dirty="0"/>
              <a:t>      buttons: [</a:t>
            </a:r>
          </a:p>
          <a:p>
            <a:pPr marL="0" indent="0">
              <a:buNone/>
            </a:pPr>
            <a:r>
              <a:rPr lang="en-US" sz="1400" dirty="0"/>
              <a:t>        {</a:t>
            </a:r>
          </a:p>
          <a:p>
            <a:pPr marL="0" indent="0">
              <a:buNone/>
            </a:pPr>
            <a:r>
              <a:rPr lang="en-US" sz="1400" dirty="0"/>
              <a:t>          text: 'Ok',</a:t>
            </a:r>
          </a:p>
          <a:p>
            <a:pPr marL="0" indent="0">
              <a:buNone/>
            </a:pPr>
            <a:r>
              <a:rPr lang="en-US" sz="1400" dirty="0"/>
              <a:t>          role: 'ok',</a:t>
            </a:r>
          </a:p>
          <a:p>
            <a:pPr marL="0" indent="0">
              <a:buNone/>
            </a:pPr>
            <a:r>
              <a:rPr lang="en-US" sz="1400" dirty="0"/>
              <a:t>          handler: () =&gt; {</a:t>
            </a:r>
          </a:p>
          <a:p>
            <a:pPr marL="0" indent="0">
              <a:buNone/>
            </a:pPr>
            <a:r>
              <a:rPr lang="en-US" sz="1400" dirty="0"/>
              <a:t>            console.log('Ok clicked');</a:t>
            </a:r>
          </a:p>
          <a:p>
            <a:pPr marL="0" indent="0">
              <a:buNone/>
            </a:pPr>
            <a:r>
              <a:rPr lang="en-US" sz="1400" dirty="0"/>
              <a:t>          }</a:t>
            </a:r>
          </a:p>
          <a:p>
            <a:pPr marL="0" indent="0">
              <a:buNone/>
            </a:pPr>
            <a:r>
              <a:rPr lang="en-US" sz="1400" dirty="0"/>
              <a:t>        },{</a:t>
            </a:r>
          </a:p>
          <a:p>
            <a:pPr marL="0" indent="0">
              <a:buNone/>
            </a:pPr>
            <a:r>
              <a:rPr lang="en-US" sz="1400" dirty="0"/>
              <a:t>          text: 'Cancel',</a:t>
            </a:r>
          </a:p>
          <a:p>
            <a:pPr marL="0" indent="0">
              <a:buNone/>
            </a:pPr>
            <a:r>
              <a:rPr lang="en-US" sz="1400" dirty="0"/>
              <a:t>          role: 'cancel',</a:t>
            </a:r>
          </a:p>
          <a:p>
            <a:pPr marL="0" indent="0">
              <a:buNone/>
            </a:pPr>
            <a:r>
              <a:rPr lang="en-US" sz="1400" dirty="0"/>
              <a:t>          handler: () =&gt; {</a:t>
            </a:r>
          </a:p>
          <a:p>
            <a:pPr marL="0" indent="0">
              <a:buNone/>
            </a:pPr>
            <a:r>
              <a:rPr lang="en-US" sz="1400" dirty="0"/>
              <a:t>            console.log('Cancel clicked');</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await </a:t>
            </a:r>
            <a:r>
              <a:rPr lang="en-US" sz="1400" dirty="0" err="1"/>
              <a:t>actionSheet.present</a:t>
            </a:r>
            <a:r>
              <a:rPr lang="en-US" sz="1400" dirty="0"/>
              <a:t>();</a:t>
            </a:r>
          </a:p>
          <a:p>
            <a:pPr marL="0" indent="0">
              <a:buNone/>
            </a:pPr>
            <a:r>
              <a:rPr lang="en-US" sz="1400" dirty="0"/>
              <a:t>  }</a:t>
            </a:r>
          </a:p>
        </p:txBody>
      </p:sp>
    </p:spTree>
    <p:extLst>
      <p:ext uri="{BB962C8B-B14F-4D97-AF65-F5344CB8AC3E}">
        <p14:creationId xmlns:p14="http://schemas.microsoft.com/office/powerpoint/2010/main" val="309326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490952-1308-46B6-A973-6D0F5CA8F0F4}"/>
              </a:ext>
            </a:extLst>
          </p:cNvPr>
          <p:cNvPicPr>
            <a:picLocks noGrp="1" noChangeAspect="1"/>
          </p:cNvPicPr>
          <p:nvPr>
            <p:ph idx="1"/>
          </p:nvPr>
        </p:nvPicPr>
        <p:blipFill>
          <a:blip r:embed="rId2"/>
          <a:stretch>
            <a:fillRect/>
          </a:stretch>
        </p:blipFill>
        <p:spPr>
          <a:xfrm>
            <a:off x="3125410" y="1600200"/>
            <a:ext cx="2893180" cy="3505200"/>
          </a:xfrm>
          <a:prstGeom prst="rect">
            <a:avLst/>
          </a:prstGeom>
        </p:spPr>
      </p:pic>
      <p:sp>
        <p:nvSpPr>
          <p:cNvPr id="3" name="Title 2">
            <a:extLst>
              <a:ext uri="{FF2B5EF4-FFF2-40B4-BE49-F238E27FC236}">
                <a16:creationId xmlns:a16="http://schemas.microsoft.com/office/drawing/2014/main" id="{C029C305-F8AB-4736-9CFF-5BEAE31831C5}"/>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9489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B945FE-8656-4E21-9FAA-0FD80E071498}"/>
              </a:ext>
            </a:extLst>
          </p:cNvPr>
          <p:cNvSpPr>
            <a:spLocks noGrp="1"/>
          </p:cNvSpPr>
          <p:nvPr>
            <p:ph idx="1"/>
          </p:nvPr>
        </p:nvSpPr>
        <p:spPr/>
        <p:txBody>
          <a:bodyPr/>
          <a:lstStyle/>
          <a:p>
            <a:pPr marL="0" indent="0" algn="just">
              <a:buNone/>
            </a:pPr>
            <a:r>
              <a:rPr lang="en-US" dirty="0"/>
              <a:t>An Alert is a dialog which is used to display any message or information with ok button. An alert appears on top of the app's content. </a:t>
            </a:r>
          </a:p>
        </p:txBody>
      </p:sp>
      <p:sp>
        <p:nvSpPr>
          <p:cNvPr id="3" name="Title 2">
            <a:extLst>
              <a:ext uri="{FF2B5EF4-FFF2-40B4-BE49-F238E27FC236}">
                <a16:creationId xmlns:a16="http://schemas.microsoft.com/office/drawing/2014/main" id="{957AAC61-0D49-4CFD-AE5F-CA7982D473F7}"/>
              </a:ext>
            </a:extLst>
          </p:cNvPr>
          <p:cNvSpPr>
            <a:spLocks noGrp="1"/>
          </p:cNvSpPr>
          <p:nvPr>
            <p:ph type="ctrTitle"/>
          </p:nvPr>
        </p:nvSpPr>
        <p:spPr/>
        <p:txBody>
          <a:bodyPr/>
          <a:lstStyle/>
          <a:p>
            <a:r>
              <a:rPr lang="en-US" dirty="0"/>
              <a:t>Alert dialog</a:t>
            </a:r>
          </a:p>
        </p:txBody>
      </p:sp>
    </p:spTree>
    <p:extLst>
      <p:ext uri="{BB962C8B-B14F-4D97-AF65-F5344CB8AC3E}">
        <p14:creationId xmlns:p14="http://schemas.microsoft.com/office/powerpoint/2010/main" val="2621994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0F70F-E318-49C0-A8B4-99464A58092F}"/>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F88F912-7DE4-47B1-8222-E217630E2AC3}"/>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D6E98854-5287-4BDC-944C-EDDB250B4D9C}"/>
              </a:ext>
            </a:extLst>
          </p:cNvPr>
          <p:cNvPicPr>
            <a:picLocks noChangeAspect="1"/>
          </p:cNvPicPr>
          <p:nvPr/>
        </p:nvPicPr>
        <p:blipFill>
          <a:blip r:embed="rId2"/>
          <a:stretch>
            <a:fillRect/>
          </a:stretch>
        </p:blipFill>
        <p:spPr>
          <a:xfrm>
            <a:off x="3043237" y="1676400"/>
            <a:ext cx="3057525" cy="3505200"/>
          </a:xfrm>
          <a:prstGeom prst="rect">
            <a:avLst/>
          </a:prstGeom>
        </p:spPr>
      </p:pic>
    </p:spTree>
    <p:extLst>
      <p:ext uri="{BB962C8B-B14F-4D97-AF65-F5344CB8AC3E}">
        <p14:creationId xmlns:p14="http://schemas.microsoft.com/office/powerpoint/2010/main" val="2400001938"/>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6749</TotalTime>
  <Words>638</Words>
  <Application>Microsoft Office PowerPoint</Application>
  <PresentationFormat>On-screen Show (4:3)</PresentationFormat>
  <Paragraphs>76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Arial Rounded MT Bold</vt:lpstr>
      <vt:lpstr>Calibri</vt:lpstr>
      <vt:lpstr>Courier New</vt:lpstr>
      <vt:lpstr>Lpu theme final with copyright(S)</vt:lpstr>
      <vt:lpstr> CAP489 MOBILE APP DEVELOPMENT FRAMEWORKS </vt:lpstr>
      <vt:lpstr>Topics Covered</vt:lpstr>
      <vt:lpstr>Action Sheet</vt:lpstr>
      <vt:lpstr>PowerPoint Presentation</vt:lpstr>
      <vt:lpstr>PowerPoint Presentation</vt:lpstr>
      <vt:lpstr>PowerPoint Presentation</vt:lpstr>
      <vt:lpstr>PowerPoint Presentation</vt:lpstr>
      <vt:lpstr>Alert dialog</vt:lpstr>
      <vt:lpstr>PowerPoint Presentation</vt:lpstr>
      <vt:lpstr> &lt;ion-badge&gt; </vt:lpstr>
      <vt:lpstr>PowerPoint Presentation</vt:lpstr>
      <vt:lpstr>PowerPoint Presentation</vt:lpstr>
      <vt:lpstr>PowerPoint Presentation</vt:lpstr>
      <vt:lpstr>PowerPoint Presentation</vt:lpstr>
      <vt:lpstr>PowerPoint Presentation</vt:lpstr>
      <vt:lpstr>PowerPoint Presentation</vt:lpstr>
      <vt:lpstr>  ion-radio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vt:lpstr>
      <vt:lpstr>menu</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376</cp:revision>
  <dcterms:created xsi:type="dcterms:W3CDTF">2014-05-25T11:13:57Z</dcterms:created>
  <dcterms:modified xsi:type="dcterms:W3CDTF">2024-04-30T09:04:29Z</dcterms:modified>
</cp:coreProperties>
</file>