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2"/>
  </p:notesMasterIdLst>
  <p:handoutMasterIdLst>
    <p:handoutMasterId r:id="rId23"/>
  </p:handoutMasterIdLst>
  <p:sldIdLst>
    <p:sldId id="269" r:id="rId2"/>
    <p:sldId id="394" r:id="rId3"/>
    <p:sldId id="505" r:id="rId4"/>
    <p:sldId id="506" r:id="rId5"/>
    <p:sldId id="507" r:id="rId6"/>
    <p:sldId id="508" r:id="rId7"/>
    <p:sldId id="509" r:id="rId8"/>
    <p:sldId id="510" r:id="rId9"/>
    <p:sldId id="511" r:id="rId10"/>
    <p:sldId id="512" r:id="rId11"/>
    <p:sldId id="513" r:id="rId12"/>
    <p:sldId id="414" r:id="rId13"/>
    <p:sldId id="415" r:id="rId14"/>
    <p:sldId id="416" r:id="rId15"/>
    <p:sldId id="417" r:id="rId16"/>
    <p:sldId id="501" r:id="rId17"/>
    <p:sldId id="502" r:id="rId18"/>
    <p:sldId id="503" r:id="rId19"/>
    <p:sldId id="504" r:id="rId20"/>
    <p:sldId id="4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870" y="919163"/>
            <a:ext cx="7772400" cy="1470025"/>
          </a:xfrm>
        </p:spPr>
        <p:txBody>
          <a:bodyPr/>
          <a:lstStyle>
            <a:lvl1pPr>
              <a:defRPr sz="4400">
                <a:solidFill>
                  <a:srgbClr val="FF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631304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19951" y="25146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876800" y="5108238"/>
            <a:ext cx="425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i="1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1800" b="0" i="1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4AB4D0-B7BB-4566-A4A6-5C6AAE45C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314" y="457200"/>
            <a:ext cx="8229600" cy="914401"/>
          </a:xfrm>
        </p:spPr>
        <p:txBody>
          <a:bodyPr/>
          <a:lstStyle>
            <a:lvl1pPr>
              <a:defRPr sz="4400" i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1135F-FDC3-46A1-A52E-93E39F0EC6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023" y="493957"/>
            <a:ext cx="8207828" cy="8776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52400" y="685800"/>
            <a:ext cx="6248400" cy="50292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2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0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7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2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EF75B-DA97-4E72-8342-10BE88B44E1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5943600"/>
            <a:ext cx="6553200" cy="874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3276600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sz="4000" i="1" dirty="0">
                <a:solidFill>
                  <a:schemeClr val="tx1"/>
                </a:solidFill>
                <a:latin typeface="+mn-lt"/>
              </a:rPr>
              <a:t>CAP489</a:t>
            </a:r>
            <a:br>
              <a:rPr lang="en-US" sz="4000" i="1" dirty="0">
                <a:solidFill>
                  <a:schemeClr val="tx1"/>
                </a:solidFill>
                <a:latin typeface="+mn-lt"/>
              </a:rPr>
            </a:br>
            <a:r>
              <a:rPr lang="en-US" sz="4000" i="1" dirty="0">
                <a:solidFill>
                  <a:schemeClr val="tx1"/>
                </a:solidFill>
                <a:latin typeface="+mn-lt"/>
              </a:rPr>
              <a:t>MOBILE APP DEVELOPMENT FRAMEWORKS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27747-6626-45C9-BDDD-09BAFE8D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208" y="3048000"/>
            <a:ext cx="1973292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FEBCB0-237D-4D9A-A737-B30B47A17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The rest parameter is used to pass </a:t>
            </a:r>
            <a:r>
              <a:rPr lang="en-US" sz="2400" b="1" dirty="0"/>
              <a:t>zero or more</a:t>
            </a:r>
            <a:r>
              <a:rPr lang="en-US" sz="2400" dirty="0"/>
              <a:t> values to a function. We can declare it by prefixing the </a:t>
            </a:r>
            <a:r>
              <a:rPr lang="en-US" sz="2400" b="1" dirty="0"/>
              <a:t>three "dot"</a:t>
            </a:r>
            <a:r>
              <a:rPr lang="en-US" sz="2400" dirty="0"/>
              <a:t> characters ('...') before the parameter. </a:t>
            </a:r>
          </a:p>
          <a:p>
            <a:pPr marL="0" indent="0">
              <a:buNone/>
            </a:pPr>
            <a:r>
              <a:rPr lang="en-US" sz="2600" dirty="0"/>
              <a:t>The rest parameter is useful, where we have an undetermined number of parameters. </a:t>
            </a:r>
          </a:p>
          <a:p>
            <a:pPr marL="0" indent="0">
              <a:buNone/>
            </a:pPr>
            <a:r>
              <a:rPr lang="en-US" sz="2800" b="1" dirty="0"/>
              <a:t>Rules to follow in rest parameter:</a:t>
            </a:r>
            <a:endParaRPr lang="en-US" sz="2800" dirty="0"/>
          </a:p>
          <a:p>
            <a:r>
              <a:rPr lang="en-US" sz="2800" dirty="0"/>
              <a:t>Only one rest parameter is allowed in a function.</a:t>
            </a:r>
          </a:p>
          <a:p>
            <a:r>
              <a:rPr lang="en-US" sz="2800" dirty="0"/>
              <a:t>It must be an array type.</a:t>
            </a:r>
          </a:p>
          <a:p>
            <a:r>
              <a:rPr lang="en-US" sz="2800" dirty="0"/>
              <a:t>It must be the last parameter in a parameter list.</a:t>
            </a:r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6D1E6D-110F-41E2-822B-572D808C4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parameter</a:t>
            </a:r>
          </a:p>
        </p:txBody>
      </p:sp>
    </p:spTree>
    <p:extLst>
      <p:ext uri="{BB962C8B-B14F-4D97-AF65-F5344CB8AC3E}">
        <p14:creationId xmlns:p14="http://schemas.microsoft.com/office/powerpoint/2010/main" val="381099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BDB3B5-1BBB-41B7-B185-69CB5A820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26DEC-E9E7-43C3-8A91-B4AE6BB2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383324"/>
            <a:ext cx="7402286" cy="3281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525D3C-ECEC-44E6-88A4-FB5891BAC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800600"/>
            <a:ext cx="6553200" cy="20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8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6089-4158-4C39-BEA2-3230258F23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AFC2-6CC6-4E31-86B5-D1EDDDF32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48768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is a collection of similar types of objects.</a:t>
            </a:r>
          </a:p>
          <a:p>
            <a:pPr marL="0" indent="0">
              <a:buNone/>
            </a:pPr>
            <a:r>
              <a:rPr lang="en-US" dirty="0"/>
              <a:t>For example: Fruits is class of mango, apple , orange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8A3C9-95E4-4022-987D-0F06EC62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962400"/>
            <a:ext cx="3375319" cy="1914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075F39-5729-4859-8101-BC9BAEAC83AE}"/>
              </a:ext>
            </a:extLst>
          </p:cNvPr>
          <p:cNvCxnSpPr/>
          <p:nvPr/>
        </p:nvCxnSpPr>
        <p:spPr>
          <a:xfrm flipV="1">
            <a:off x="5638800" y="2514600"/>
            <a:ext cx="152400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230329-A799-4FBA-A006-90C684D02882}"/>
              </a:ext>
            </a:extLst>
          </p:cNvPr>
          <p:cNvSpPr txBox="1"/>
          <p:nvPr/>
        </p:nvSpPr>
        <p:spPr>
          <a:xfrm>
            <a:off x="7160302" y="1868269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Fruits</a:t>
            </a:r>
          </a:p>
        </p:txBody>
      </p:sp>
    </p:spTree>
    <p:extLst>
      <p:ext uri="{BB962C8B-B14F-4D97-AF65-F5344CB8AC3E}">
        <p14:creationId xmlns:p14="http://schemas.microsoft.com/office/powerpoint/2010/main" val="265033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owd, cartoon characters, illustration png | PNGEgg">
            <a:extLst>
              <a:ext uri="{FF2B5EF4-FFF2-40B4-BE49-F238E27FC236}">
                <a16:creationId xmlns:a16="http://schemas.microsoft.com/office/drawing/2014/main" id="{61D60A65-8E19-4AB9-AF58-96C030A1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938213"/>
            <a:ext cx="85725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F0D367-1BF0-4B8E-BBA2-0660ED3B0DE5}"/>
              </a:ext>
            </a:extLst>
          </p:cNvPr>
          <p:cNvSpPr txBox="1"/>
          <p:nvPr/>
        </p:nvSpPr>
        <p:spPr>
          <a:xfrm>
            <a:off x="457200" y="381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Why class is important? </a:t>
            </a:r>
          </a:p>
        </p:txBody>
      </p:sp>
    </p:spTree>
    <p:extLst>
      <p:ext uri="{BB962C8B-B14F-4D97-AF65-F5344CB8AC3E}">
        <p14:creationId xmlns:p14="http://schemas.microsoft.com/office/powerpoint/2010/main" val="129107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ypes Of Mobile Phone Accessories – Hardware Depot Online">
            <a:extLst>
              <a:ext uri="{FF2B5EF4-FFF2-40B4-BE49-F238E27FC236}">
                <a16:creationId xmlns:a16="http://schemas.microsoft.com/office/drawing/2014/main" id="{A2004637-C60E-40D2-B498-6ADF7A8A9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67606"/>
            <a:ext cx="7391400" cy="492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4192-5492-445E-84B0-4DE4420E8A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91D7B-8046-401F-9B51-016458042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 is a collection of data members and member functions.</a:t>
            </a:r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class Employee{</a:t>
            </a:r>
          </a:p>
          <a:p>
            <a:pPr marL="0" indent="0">
              <a:buNone/>
            </a:pPr>
            <a:r>
              <a:rPr lang="en-US" dirty="0"/>
              <a:t>//data members</a:t>
            </a:r>
          </a:p>
          <a:p>
            <a:pPr marL="0" indent="0">
              <a:buNone/>
            </a:pPr>
            <a:r>
              <a:rPr lang="en-US" dirty="0"/>
              <a:t>// member functions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A47F4B7-B064-417F-9B55-6A63EF8A6A2A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2372942"/>
          <a:ext cx="3352800" cy="311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784741851"/>
                    </a:ext>
                  </a:extLst>
                </a:gridCol>
              </a:tblGrid>
              <a:tr h="9714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Employee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115773"/>
                  </a:ext>
                </a:extLst>
              </a:tr>
              <a:tr h="1070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employeeId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employeeName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290613"/>
                  </a:ext>
                </a:extLst>
              </a:tr>
              <a:tr h="10709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getDetails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setDetails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99310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717AD4-7745-4A30-9162-CDBD3FBA50EC}"/>
              </a:ext>
            </a:extLst>
          </p:cNvPr>
          <p:cNvCxnSpPr/>
          <p:nvPr/>
        </p:nvCxnSpPr>
        <p:spPr>
          <a:xfrm flipH="1">
            <a:off x="2819400" y="3050498"/>
            <a:ext cx="27432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281038-261A-41AA-B75C-B2F6717B403A}"/>
              </a:ext>
            </a:extLst>
          </p:cNvPr>
          <p:cNvCxnSpPr/>
          <p:nvPr/>
        </p:nvCxnSpPr>
        <p:spPr>
          <a:xfrm flipH="1">
            <a:off x="3352800" y="3810000"/>
            <a:ext cx="1981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0BFB5E-BED3-411E-ABA1-E278630DC639}"/>
              </a:ext>
            </a:extLst>
          </p:cNvPr>
          <p:cNvCxnSpPr/>
          <p:nvPr/>
        </p:nvCxnSpPr>
        <p:spPr>
          <a:xfrm flipH="1" flipV="1">
            <a:off x="4114800" y="4800600"/>
            <a:ext cx="1219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48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192FE-CC28-4E25-B1FD-A47E2B9D0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class &lt;</a:t>
            </a:r>
            <a:r>
              <a:rPr lang="en-US" dirty="0" err="1"/>
              <a:t>class_name</a:t>
            </a:r>
            <a:r>
              <a:rPr lang="en-US" dirty="0"/>
              <a:t>&gt;{    </a:t>
            </a:r>
          </a:p>
          <a:p>
            <a:pPr marL="0" indent="0">
              <a:buNone/>
            </a:pPr>
            <a:r>
              <a:rPr lang="en-US" dirty="0"/>
              <a:t>    field;    </a:t>
            </a:r>
          </a:p>
          <a:p>
            <a:pPr marL="0" indent="0">
              <a:buNone/>
            </a:pPr>
            <a:r>
              <a:rPr lang="en-US" dirty="0"/>
              <a:t>    method;  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38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9EEF51-866A-4E14-817C-F9FCCC45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Creating an object of class</a:t>
            </a:r>
          </a:p>
          <a:p>
            <a:pPr marL="0" indent="0">
              <a:buNone/>
            </a:pPr>
            <a:r>
              <a:rPr lang="en-US" b="1" dirty="0"/>
              <a:t>Syntax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let </a:t>
            </a:r>
            <a:r>
              <a:rPr lang="en-US" dirty="0" err="1"/>
              <a:t>object_name</a:t>
            </a:r>
            <a:r>
              <a:rPr lang="en-US" dirty="0"/>
              <a:t> = new </a:t>
            </a:r>
            <a:r>
              <a:rPr lang="en-US" dirty="0" err="1"/>
              <a:t>class_name</a:t>
            </a:r>
            <a:r>
              <a:rPr lang="en-US" dirty="0"/>
              <a:t>(parameter)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1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E08FC9-5F2E-4D7E-AF45-5847C4A1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//creating method or function   </a:t>
            </a:r>
          </a:p>
          <a:p>
            <a:pPr marL="0" indent="0">
              <a:buNone/>
            </a:pPr>
            <a:r>
              <a:rPr lang="en-US" dirty="0"/>
              <a:t>    display():void {   </a:t>
            </a:r>
          </a:p>
          <a:p>
            <a:pPr marL="0" indent="0">
              <a:buNone/>
            </a:pPr>
            <a:r>
              <a:rPr lang="en-US" dirty="0"/>
              <a:t>        console.log("Student ID is: "+this.id)   </a:t>
            </a:r>
          </a:p>
          <a:p>
            <a:pPr marL="0" indent="0">
              <a:buNone/>
            </a:pPr>
            <a:r>
              <a:rPr lang="en-US" dirty="0"/>
              <a:t>        console.log("Student ID is: "+this.name)  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093377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7FD642-94A3-43F8-B5C6-250E94B3F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191001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A constructor is used to </a:t>
            </a:r>
            <a:r>
              <a:rPr lang="en-US" b="1" dirty="0"/>
              <a:t>initialize</a:t>
            </a:r>
            <a:r>
              <a:rPr lang="en-US" dirty="0"/>
              <a:t> an object. In TypeScript, the constructor method is always defined with the name "</a:t>
            </a:r>
            <a:r>
              <a:rPr lang="en-US" b="1" dirty="0"/>
              <a:t>constructor</a:t>
            </a:r>
            <a:r>
              <a:rPr lang="en-US" dirty="0"/>
              <a:t>." In the constructor, we can access the member of a class by using </a:t>
            </a:r>
            <a:r>
              <a:rPr lang="en-US" b="1" dirty="0"/>
              <a:t>this</a:t>
            </a:r>
            <a:r>
              <a:rPr lang="en-US" dirty="0"/>
              <a:t> keyword.</a:t>
            </a:r>
          </a:p>
          <a:p>
            <a:pPr marL="0" indent="0">
              <a:buNone/>
            </a:pPr>
            <a:r>
              <a:rPr lang="en-US" dirty="0"/>
              <a:t>//defining constructor   </a:t>
            </a:r>
          </a:p>
          <a:p>
            <a:pPr marL="0" indent="0">
              <a:buNone/>
            </a:pPr>
            <a:r>
              <a:rPr lang="en-US" dirty="0"/>
              <a:t>constructor(id: number, </a:t>
            </a:r>
            <a:r>
              <a:rPr lang="en-US" dirty="0" err="1"/>
              <a:t>name:string</a:t>
            </a:r>
            <a:r>
              <a:rPr lang="en-US" dirty="0"/>
              <a:t>) {   </a:t>
            </a:r>
          </a:p>
          <a:p>
            <a:pPr marL="0" indent="0">
              <a:buNone/>
            </a:pPr>
            <a:r>
              <a:rPr lang="en-US" dirty="0"/>
              <a:t>    this.id = id;  </a:t>
            </a:r>
          </a:p>
          <a:p>
            <a:pPr marL="0" indent="0">
              <a:buNone/>
            </a:pPr>
            <a:r>
              <a:rPr lang="en-US" dirty="0"/>
              <a:t>    this.name = name;  </a:t>
            </a:r>
          </a:p>
          <a:p>
            <a:pPr marL="0" indent="0">
              <a:buNone/>
            </a:pPr>
            <a:r>
              <a:rPr lang="en-US" dirty="0"/>
              <a:t>}    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2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218D-DEC0-4342-8AF3-5BF06BCB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1157-ABFF-413E-B31E-1C3DFE88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06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Introduction to TypeScript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functions, classes,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579073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B4241C-4663-42C3-9817-E27E5772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17537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89F509-CDEB-47C2-99B8-71AC9A051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Collection of statements to perform any task 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function </a:t>
            </a:r>
            <a:r>
              <a:rPr lang="en-US" dirty="0" err="1"/>
              <a:t>functionName</a:t>
            </a:r>
            <a:r>
              <a:rPr lang="en-US" dirty="0"/>
              <a:t>( parameters )</a:t>
            </a:r>
          </a:p>
          <a:p>
            <a:pPr marL="0" indent="0">
              <a:buNone/>
            </a:pPr>
            <a:r>
              <a:rPr lang="en-US" dirty="0"/>
              <a:t>{    </a:t>
            </a:r>
          </a:p>
          <a:p>
            <a:pPr marL="0" indent="0">
              <a:buNone/>
            </a:pPr>
            <a:r>
              <a:rPr lang="en-US" dirty="0"/>
              <a:t>         //block of statements </a:t>
            </a:r>
          </a:p>
          <a:p>
            <a:pPr marL="0" indent="0">
              <a:buNone/>
            </a:pPr>
            <a:r>
              <a:rPr lang="en-US" dirty="0"/>
              <a:t>}  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F75668-E4F6-4AF4-A5B9-14E6D5D0C7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61448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2E6962-5101-44A1-A012-67FC7776F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//Function Definition  </a:t>
            </a:r>
          </a:p>
          <a:p>
            <a:pPr marL="0" indent="0">
              <a:buNone/>
            </a:pPr>
            <a:r>
              <a:rPr lang="en-US" sz="2800" dirty="0"/>
              <a:t>function getResult() {  </a:t>
            </a:r>
          </a:p>
          <a:p>
            <a:pPr marL="0" indent="0">
              <a:buNone/>
            </a:pPr>
            <a:r>
              <a:rPr lang="en-US" sz="2800" dirty="0"/>
              <a:t>    console.log("Hello </a:t>
            </a:r>
            <a:r>
              <a:rPr lang="en-US" sz="2800" dirty="0" err="1"/>
              <a:t>kumar</a:t>
            </a:r>
            <a:r>
              <a:rPr lang="en-US" sz="2800" dirty="0"/>
              <a:t>");  </a:t>
            </a:r>
          </a:p>
          <a:p>
            <a:pPr marL="0" indent="0">
              <a:buNone/>
            </a:pPr>
            <a:r>
              <a:rPr lang="en-US" sz="2800" dirty="0"/>
              <a:t>}  </a:t>
            </a:r>
          </a:p>
          <a:p>
            <a:pPr marL="0" indent="0">
              <a:buNone/>
            </a:pPr>
            <a:r>
              <a:rPr lang="en-US" sz="2800" dirty="0"/>
              <a:t>//Function Call  </a:t>
            </a:r>
          </a:p>
          <a:p>
            <a:pPr marL="0" indent="0">
              <a:buNone/>
            </a:pPr>
            <a:r>
              <a:rPr lang="en-US" sz="2800" dirty="0"/>
              <a:t>getResult() ;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47D09A-F228-4D9C-B124-5870EEC44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4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64CB84-D8C5-46B7-8431-DC6BF8322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can be used to indicate a function doesn't return any value </a:t>
            </a:r>
          </a:p>
          <a:p>
            <a:pPr marL="0" indent="0">
              <a:buNone/>
            </a:pPr>
            <a:r>
              <a:rPr lang="en-US" dirty="0"/>
              <a:t>function getResult() : void </a:t>
            </a:r>
          </a:p>
          <a:p>
            <a:pPr marL="0" indent="0"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console.log('Hello </a:t>
            </a:r>
            <a:r>
              <a:rPr lang="en-US" dirty="0" err="1"/>
              <a:t>kumar</a:t>
            </a:r>
            <a:r>
              <a:rPr lang="en-US" dirty="0"/>
              <a:t>');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CB414D-EB9D-46E8-AAC0-40D7F89CA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Void Return Type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4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1D1762-EC31-4924-81A5-25E8C6603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multiply(a: number, b: number) </a:t>
            </a:r>
          </a:p>
          <a:p>
            <a:pPr marL="0" indent="0">
              <a:buNone/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 return a * b;</a:t>
            </a:r>
            <a:br>
              <a:rPr lang="en-US" dirty="0"/>
            </a:br>
            <a:r>
              <a:rPr lang="en-US" dirty="0"/>
              <a:t>}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82B231-F1F5-4850-8F69-60E66D4EE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with parameters </a:t>
            </a:r>
          </a:p>
        </p:txBody>
      </p:sp>
    </p:spTree>
    <p:extLst>
      <p:ext uri="{BB962C8B-B14F-4D97-AF65-F5344CB8AC3E}">
        <p14:creationId xmlns:p14="http://schemas.microsoft.com/office/powerpoint/2010/main" val="426515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CB56D4-E255-43C7-A739-FD1B9AE52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define optional parameters in function, so if parameter is not required then no need to use.</a:t>
            </a:r>
          </a:p>
          <a:p>
            <a:pPr marL="0" indent="0">
              <a:buNone/>
            </a:pPr>
            <a:r>
              <a:rPr lang="en-US" dirty="0"/>
              <a:t>Only we have to put ? With parameter to make parameter as optional.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D0BC91-F616-4E83-8A90-CB130A994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Optional Parameters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9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3D7F99-566C-4EFC-BA01-B3AF4D370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10302-C305-4E63-89E5-414896F86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7772400" cy="3124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750C71-2B8A-4612-92ED-42B8AC5D1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513384"/>
            <a:ext cx="4698609" cy="166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0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FEBBAD-F128-44D3-8942-A53A36B88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option to set default values to the function parameters.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D1B3F1-AB7A-4015-89C0-81559EB85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Default Parameter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00131-05E4-4278-BB35-9B333CEE1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14649"/>
            <a:ext cx="8667750" cy="234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26F3E9-10BB-4F30-96FE-E80A774DE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5238750"/>
            <a:ext cx="4114800" cy="144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76520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6463</TotalTime>
  <Words>348</Words>
  <Application>Microsoft Office PowerPoint</Application>
  <PresentationFormat>On-screen Show (4:3)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Arial Rounded MT Bold</vt:lpstr>
      <vt:lpstr>Calibri</vt:lpstr>
      <vt:lpstr>Courier New</vt:lpstr>
      <vt:lpstr>Wingdings</vt:lpstr>
      <vt:lpstr>Lpu theme final with copyright(S)</vt:lpstr>
      <vt:lpstr> CAP489 MOBILE APP DEVELOPMENT FRAMEWORKS </vt:lpstr>
      <vt:lpstr>Topics Covered</vt:lpstr>
      <vt:lpstr>functions</vt:lpstr>
      <vt:lpstr>PowerPoint Presentation</vt:lpstr>
      <vt:lpstr> Void Return Type </vt:lpstr>
      <vt:lpstr>Function with parameters </vt:lpstr>
      <vt:lpstr> Optional Parameters </vt:lpstr>
      <vt:lpstr>Example:</vt:lpstr>
      <vt:lpstr> Default Parameter </vt:lpstr>
      <vt:lpstr>Rest parameter</vt:lpstr>
      <vt:lpstr>Example</vt:lpstr>
      <vt:lpstr>Class</vt:lpstr>
      <vt:lpstr>PowerPoint Presentation</vt:lpstr>
      <vt:lpstr>PowerPoint Presentation</vt:lpstr>
      <vt:lpstr>Class </vt:lpstr>
      <vt:lpstr>PowerPoint Presentation</vt:lpstr>
      <vt:lpstr>PowerPoint Presentation</vt:lpstr>
      <vt:lpstr>PowerPoint Presentation</vt:lpstr>
      <vt:lpstr>PowerPoint Presentation</vt:lpstr>
      <vt:lpstr>Any query?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366</cp:revision>
  <dcterms:created xsi:type="dcterms:W3CDTF">2014-05-25T11:13:57Z</dcterms:created>
  <dcterms:modified xsi:type="dcterms:W3CDTF">2023-01-23T20:40:05Z</dcterms:modified>
</cp:coreProperties>
</file>