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41"/>
  </p:notesMasterIdLst>
  <p:handoutMasterIdLst>
    <p:handoutMasterId r:id="rId42"/>
  </p:handoutMasterIdLst>
  <p:sldIdLst>
    <p:sldId id="269" r:id="rId2"/>
    <p:sldId id="394" r:id="rId3"/>
    <p:sldId id="381" r:id="rId4"/>
    <p:sldId id="492" r:id="rId5"/>
    <p:sldId id="494" r:id="rId6"/>
    <p:sldId id="354" r:id="rId7"/>
    <p:sldId id="501" r:id="rId8"/>
    <p:sldId id="506" r:id="rId9"/>
    <p:sldId id="496" r:id="rId10"/>
    <p:sldId id="400" r:id="rId11"/>
    <p:sldId id="497" r:id="rId12"/>
    <p:sldId id="498" r:id="rId13"/>
    <p:sldId id="499" r:id="rId14"/>
    <p:sldId id="503" r:id="rId15"/>
    <p:sldId id="500" r:id="rId16"/>
    <p:sldId id="502" r:id="rId17"/>
    <p:sldId id="363" r:id="rId18"/>
    <p:sldId id="365" r:id="rId19"/>
    <p:sldId id="366" r:id="rId20"/>
    <p:sldId id="367" r:id="rId21"/>
    <p:sldId id="368" r:id="rId22"/>
    <p:sldId id="369" r:id="rId23"/>
    <p:sldId id="371" r:id="rId24"/>
    <p:sldId id="372" r:id="rId25"/>
    <p:sldId id="373" r:id="rId26"/>
    <p:sldId id="397" r:id="rId27"/>
    <p:sldId id="375" r:id="rId28"/>
    <p:sldId id="504" r:id="rId29"/>
    <p:sldId id="505" r:id="rId30"/>
    <p:sldId id="507" r:id="rId31"/>
    <p:sldId id="509" r:id="rId32"/>
    <p:sldId id="508" r:id="rId33"/>
    <p:sldId id="510" r:id="rId34"/>
    <p:sldId id="511" r:id="rId35"/>
    <p:sldId id="512" r:id="rId36"/>
    <p:sldId id="513" r:id="rId37"/>
    <p:sldId id="514" r:id="rId38"/>
    <p:sldId id="515" r:id="rId39"/>
    <p:sldId id="493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9870" y="919163"/>
            <a:ext cx="7772400" cy="1470025"/>
          </a:xfrm>
        </p:spPr>
        <p:txBody>
          <a:bodyPr/>
          <a:lstStyle>
            <a:lvl1pPr>
              <a:defRPr sz="4400">
                <a:solidFill>
                  <a:srgbClr val="FF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631304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719951" y="25146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876800" y="5108238"/>
            <a:ext cx="42512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i="1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1800" b="0" i="1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568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9242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0210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3664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3028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2588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728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4AB4D0-B7BB-4566-A4A6-5C6AAE45C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314" y="457200"/>
            <a:ext cx="8229600" cy="914401"/>
          </a:xfrm>
        </p:spPr>
        <p:txBody>
          <a:bodyPr/>
          <a:lstStyle>
            <a:lvl1pPr>
              <a:defRPr sz="4400" i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31135F-FDC3-46A1-A52E-93E39F0EC6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5023" y="493957"/>
            <a:ext cx="8207828" cy="8776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52400" y="685800"/>
            <a:ext cx="6248400" cy="50292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7951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024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414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092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45720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4EF75B-DA97-4E72-8342-10BE88B44E11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5943600"/>
            <a:ext cx="6553200" cy="8745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3276600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sz="4000" i="1" dirty="0">
                <a:solidFill>
                  <a:schemeClr val="tx1"/>
                </a:solidFill>
                <a:latin typeface="+mn-lt"/>
              </a:rPr>
              <a:t>CAP489</a:t>
            </a:r>
            <a:br>
              <a:rPr lang="en-US" sz="4000" i="1" dirty="0">
                <a:solidFill>
                  <a:schemeClr val="tx1"/>
                </a:solidFill>
                <a:latin typeface="+mn-lt"/>
              </a:rPr>
            </a:br>
            <a:r>
              <a:rPr lang="en-US" sz="4000" i="1" dirty="0">
                <a:solidFill>
                  <a:schemeClr val="tx1"/>
                </a:solidFill>
                <a:latin typeface="+mn-lt"/>
              </a:rPr>
              <a:t>MOBILE APP DEVELOPMENT FRAMEWORKS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127747-6626-45C9-BDDD-09BAFE8DD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208" y="3048000"/>
            <a:ext cx="1973292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8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64F61B6-B739-4C67-8EBE-5DEAE2E08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8" y="1524000"/>
            <a:ext cx="8215183" cy="41215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DC7181-EDD3-4CB8-A678-39A25B729039}"/>
              </a:ext>
            </a:extLst>
          </p:cNvPr>
          <p:cNvSpPr txBox="1"/>
          <p:nvPr/>
        </p:nvSpPr>
        <p:spPr>
          <a:xfrm>
            <a:off x="464408" y="609600"/>
            <a:ext cx="2901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chemeClr val="bg2">
                    <a:lumMod val="50000"/>
                  </a:schemeClr>
                </a:solidFill>
              </a:rPr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748472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1F89A0-7CAA-4858-B5BA-055389F56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Arithmetic Operators</a:t>
            </a:r>
          </a:p>
          <a:p>
            <a:r>
              <a:rPr lang="en-US" dirty="0"/>
              <a:t>Comparison Operators</a:t>
            </a:r>
          </a:p>
          <a:p>
            <a:r>
              <a:rPr lang="en-US" dirty="0"/>
              <a:t>Bitwise Operators</a:t>
            </a:r>
          </a:p>
          <a:p>
            <a:r>
              <a:rPr lang="en-US" dirty="0"/>
              <a:t>Logical Operators</a:t>
            </a:r>
          </a:p>
          <a:p>
            <a:r>
              <a:rPr lang="en-US" dirty="0"/>
              <a:t>Assignment Operators</a:t>
            </a:r>
          </a:p>
          <a:p>
            <a:r>
              <a:rPr lang="en-US" dirty="0"/>
              <a:t>Conditional Operator</a:t>
            </a:r>
          </a:p>
          <a:p>
            <a:r>
              <a:rPr lang="en-US" dirty="0"/>
              <a:t>String Operator</a:t>
            </a:r>
          </a:p>
          <a:p>
            <a:r>
              <a:rPr lang="en-US" dirty="0"/>
              <a:t>typeof Operator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B18826-BF5E-433A-B50A-4CBD0B21D2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dirty="0"/>
              <a:t>TypeScript operators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347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DBC7A9-E39E-4B6A-96E8-7F842CBE6B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Arithmetic Operators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E00BAE-FC1A-4462-BCBF-8E9E679CA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" y="1412906"/>
            <a:ext cx="8229600" cy="430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67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E66131-A450-4238-BBFA-4E59D8B341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Comparison Operators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7FF069-07E6-4C04-AC45-42F0139DA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23" y="1405158"/>
            <a:ext cx="8147130" cy="438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88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540F5C-8B41-45BE-B502-A0FCD0185E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A8D646-0E2C-4569-AAF4-0786AE297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" y="1562334"/>
            <a:ext cx="8229600" cy="4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47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0D686A-B565-4C65-9F6B-44A74123F2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C4CFBF-FB71-4631-A562-713A0A1C8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81" y="1600200"/>
            <a:ext cx="839992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96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4FBEB5-1AB5-425C-AE85-76EEAF5102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573094-42A4-4BD0-8E0C-C5C40FCA6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92" y="1626162"/>
            <a:ext cx="8229600" cy="401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00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13642-D6E0-424C-8C23-B8B07A0A9BA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>
                <a:solidFill>
                  <a:srgbClr val="000000"/>
                </a:solidFill>
              </a:rPr>
            </a:br>
            <a:r>
              <a:rPr lang="en-US" sz="4400" b="0" i="0" u="none" strike="noStrike" kern="1200" dirty="0">
                <a:solidFill>
                  <a:srgbClr val="000000"/>
                </a:solidFill>
                <a:effectLst/>
              </a:rPr>
              <a:t>AND Operator (&amp;)</a:t>
            </a:r>
            <a:br>
              <a:rPr lang="en-US" sz="4400" b="0" i="0" u="none" strike="noStrike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7F3F0-ACDC-462B-A054-6B3ED5BFB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both side bit is on result will be </a:t>
            </a:r>
            <a:r>
              <a:rPr lang="en-US" dirty="0">
                <a:solidFill>
                  <a:srgbClr val="FF0000"/>
                </a:solidFill>
              </a:rPr>
              <a:t>On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973447-5AFC-457C-92D8-C95E169A3A4A}"/>
              </a:ext>
            </a:extLst>
          </p:cNvPr>
          <p:cNvGraphicFramePr>
            <a:graphicFrameLocks noGrp="1"/>
          </p:cNvGraphicFramePr>
          <p:nvPr/>
        </p:nvGraphicFramePr>
        <p:xfrm>
          <a:off x="819150" y="2605881"/>
          <a:ext cx="7505700" cy="2514600"/>
        </p:xfrm>
        <a:graphic>
          <a:graphicData uri="http://schemas.openxmlformats.org/drawingml/2006/table">
            <a:tbl>
              <a:tblPr/>
              <a:tblGrid>
                <a:gridCol w="2501900">
                  <a:extLst>
                    <a:ext uri="{9D8B030D-6E8A-4147-A177-3AD203B41FA5}">
                      <a16:colId xmlns:a16="http://schemas.microsoft.com/office/drawing/2014/main" val="895922537"/>
                    </a:ext>
                  </a:extLst>
                </a:gridCol>
                <a:gridCol w="2501900">
                  <a:extLst>
                    <a:ext uri="{9D8B030D-6E8A-4147-A177-3AD203B41FA5}">
                      <a16:colId xmlns:a16="http://schemas.microsoft.com/office/drawing/2014/main" val="380210374"/>
                    </a:ext>
                  </a:extLst>
                </a:gridCol>
                <a:gridCol w="2501900">
                  <a:extLst>
                    <a:ext uri="{9D8B030D-6E8A-4147-A177-3AD203B41FA5}">
                      <a16:colId xmlns:a16="http://schemas.microsoft.com/office/drawing/2014/main" val="7979727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a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b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a &amp; b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594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36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960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48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037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284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A065C-E291-475C-AB30-B9C86047D99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Steps to solve:-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CC2C9-6CB9-4AF7-B9F1-920AD129F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 = 12 (find binary form:1100 )</a:t>
            </a:r>
          </a:p>
          <a:p>
            <a:r>
              <a:rPr lang="pt-BR" b="1" dirty="0"/>
              <a:t>b = 25 (find binary form:11001)</a:t>
            </a:r>
          </a:p>
          <a:p>
            <a:pPr marL="0" indent="0">
              <a:buNone/>
            </a:pPr>
            <a:r>
              <a:rPr lang="pt-BR" b="1" dirty="0"/>
              <a:t>How to find Binary:</a:t>
            </a:r>
          </a:p>
          <a:p>
            <a:pPr marL="0" indent="0">
              <a:buNone/>
            </a:pPr>
            <a:r>
              <a:rPr lang="pt-BR" b="1" dirty="0"/>
              <a:t>                                   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FC7BAA-9BA9-493A-95C5-6DFADCF831B2}"/>
              </a:ext>
            </a:extLst>
          </p:cNvPr>
          <p:cNvSpPr/>
          <p:nvPr/>
        </p:nvSpPr>
        <p:spPr>
          <a:xfrm>
            <a:off x="1066802" y="3429000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64           32                16               8              4              2              1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8D0D49-6989-40A7-8818-3F17A3499AC8}"/>
              </a:ext>
            </a:extLst>
          </p:cNvPr>
          <p:cNvCxnSpPr/>
          <p:nvPr/>
        </p:nvCxnSpPr>
        <p:spPr>
          <a:xfrm>
            <a:off x="64008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DE6F1F-367F-414C-9BB8-23A0028A698E}"/>
              </a:ext>
            </a:extLst>
          </p:cNvPr>
          <p:cNvCxnSpPr/>
          <p:nvPr/>
        </p:nvCxnSpPr>
        <p:spPr>
          <a:xfrm>
            <a:off x="55626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E70672-EB31-46B9-B51A-EF0985D4A7A5}"/>
              </a:ext>
            </a:extLst>
          </p:cNvPr>
          <p:cNvCxnSpPr/>
          <p:nvPr/>
        </p:nvCxnSpPr>
        <p:spPr>
          <a:xfrm>
            <a:off x="47244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EE96C3-BBE2-4159-B458-09ADE46956D7}"/>
              </a:ext>
            </a:extLst>
          </p:cNvPr>
          <p:cNvCxnSpPr/>
          <p:nvPr/>
        </p:nvCxnSpPr>
        <p:spPr>
          <a:xfrm>
            <a:off x="39624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527B08-76E9-4404-990A-E940E18130B0}"/>
              </a:ext>
            </a:extLst>
          </p:cNvPr>
          <p:cNvCxnSpPr/>
          <p:nvPr/>
        </p:nvCxnSpPr>
        <p:spPr>
          <a:xfrm>
            <a:off x="3048000" y="346023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8219FD-0803-47AC-A0A2-C6467B71D923}"/>
              </a:ext>
            </a:extLst>
          </p:cNvPr>
          <p:cNvCxnSpPr/>
          <p:nvPr/>
        </p:nvCxnSpPr>
        <p:spPr>
          <a:xfrm>
            <a:off x="20574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36C2DF9-882E-4157-9020-5E30FDA5696B}"/>
              </a:ext>
            </a:extLst>
          </p:cNvPr>
          <p:cNvSpPr/>
          <p:nvPr/>
        </p:nvSpPr>
        <p:spPr>
          <a:xfrm>
            <a:off x="1074297" y="4328592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0              1              1               0             0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43F5EE-A6F1-4C6D-92FF-E104A4B3C87E}"/>
              </a:ext>
            </a:extLst>
          </p:cNvPr>
          <p:cNvCxnSpPr/>
          <p:nvPr/>
        </p:nvCxnSpPr>
        <p:spPr>
          <a:xfrm>
            <a:off x="64082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B89618-9207-4C3E-9F87-C1ADE9965DAB}"/>
              </a:ext>
            </a:extLst>
          </p:cNvPr>
          <p:cNvCxnSpPr/>
          <p:nvPr/>
        </p:nvCxnSpPr>
        <p:spPr>
          <a:xfrm>
            <a:off x="55700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5D425A-0AA9-4778-B86B-6D4A4F645EBA}"/>
              </a:ext>
            </a:extLst>
          </p:cNvPr>
          <p:cNvCxnSpPr/>
          <p:nvPr/>
        </p:nvCxnSpPr>
        <p:spPr>
          <a:xfrm>
            <a:off x="47318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FAA467-AF06-40C4-88C4-EB196A50A48C}"/>
              </a:ext>
            </a:extLst>
          </p:cNvPr>
          <p:cNvCxnSpPr/>
          <p:nvPr/>
        </p:nvCxnSpPr>
        <p:spPr>
          <a:xfrm>
            <a:off x="39698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3E64BE-D566-45BC-8000-6B0ECCCB948B}"/>
              </a:ext>
            </a:extLst>
          </p:cNvPr>
          <p:cNvCxnSpPr/>
          <p:nvPr/>
        </p:nvCxnSpPr>
        <p:spPr>
          <a:xfrm>
            <a:off x="3055495" y="435982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137C5-F35B-48D8-8B3A-7E375F02B076}"/>
              </a:ext>
            </a:extLst>
          </p:cNvPr>
          <p:cNvCxnSpPr/>
          <p:nvPr/>
        </p:nvCxnSpPr>
        <p:spPr>
          <a:xfrm>
            <a:off x="20648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B43EE-BC7F-48AA-9594-71D11AD33BE2}"/>
              </a:ext>
            </a:extLst>
          </p:cNvPr>
          <p:cNvSpPr/>
          <p:nvPr/>
        </p:nvSpPr>
        <p:spPr>
          <a:xfrm>
            <a:off x="1066802" y="5282784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1                1              0             0                1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80B35F-E92F-4F75-A1A2-E122CE4D61B9}"/>
              </a:ext>
            </a:extLst>
          </p:cNvPr>
          <p:cNvCxnSpPr/>
          <p:nvPr/>
        </p:nvCxnSpPr>
        <p:spPr>
          <a:xfrm>
            <a:off x="64008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C6AB40-E006-4F8B-BF65-E8857027133A}"/>
              </a:ext>
            </a:extLst>
          </p:cNvPr>
          <p:cNvCxnSpPr/>
          <p:nvPr/>
        </p:nvCxnSpPr>
        <p:spPr>
          <a:xfrm>
            <a:off x="55626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779DED-9CFD-46E7-9FD2-890FFDDEFFB5}"/>
              </a:ext>
            </a:extLst>
          </p:cNvPr>
          <p:cNvCxnSpPr/>
          <p:nvPr/>
        </p:nvCxnSpPr>
        <p:spPr>
          <a:xfrm>
            <a:off x="47244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BF7501-7B39-4262-B219-9E0EAD6A01F7}"/>
              </a:ext>
            </a:extLst>
          </p:cNvPr>
          <p:cNvCxnSpPr/>
          <p:nvPr/>
        </p:nvCxnSpPr>
        <p:spPr>
          <a:xfrm>
            <a:off x="39624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077A998-ACC5-4B96-A7AE-9028470C063B}"/>
              </a:ext>
            </a:extLst>
          </p:cNvPr>
          <p:cNvCxnSpPr/>
          <p:nvPr/>
        </p:nvCxnSpPr>
        <p:spPr>
          <a:xfrm>
            <a:off x="3048000" y="531401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09CC73-F80E-43A6-A2B0-2DDEF3860D49}"/>
              </a:ext>
            </a:extLst>
          </p:cNvPr>
          <p:cNvCxnSpPr/>
          <p:nvPr/>
        </p:nvCxnSpPr>
        <p:spPr>
          <a:xfrm>
            <a:off x="20574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B57F40-2D41-4957-9396-E0E81011358A}"/>
              </a:ext>
            </a:extLst>
          </p:cNvPr>
          <p:cNvSpPr txBox="1"/>
          <p:nvPr/>
        </p:nvSpPr>
        <p:spPr>
          <a:xfrm>
            <a:off x="7543800" y="4572000"/>
            <a:ext cx="4187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25</a:t>
            </a:r>
          </a:p>
          <a:p>
            <a:endParaRPr lang="en-US" dirty="0"/>
          </a:p>
          <a:p>
            <a:r>
              <a:rPr lang="en-US" dirty="0"/>
              <a:t>8</a:t>
            </a:r>
          </a:p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9AE10B-403C-4B24-86EB-8C7DB34B76EF}"/>
              </a:ext>
            </a:extLst>
          </p:cNvPr>
          <p:cNvSpPr/>
          <p:nvPr/>
        </p:nvSpPr>
        <p:spPr>
          <a:xfrm>
            <a:off x="1041818" y="6047283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                1            0             0                0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E110D9-617F-47FC-816F-F18D4EB9CC20}"/>
              </a:ext>
            </a:extLst>
          </p:cNvPr>
          <p:cNvCxnSpPr/>
          <p:nvPr/>
        </p:nvCxnSpPr>
        <p:spPr>
          <a:xfrm>
            <a:off x="63758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D236A3-8A27-4E7D-93E3-8A909652DCB4}"/>
              </a:ext>
            </a:extLst>
          </p:cNvPr>
          <p:cNvCxnSpPr/>
          <p:nvPr/>
        </p:nvCxnSpPr>
        <p:spPr>
          <a:xfrm>
            <a:off x="55376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E58F7E-28B0-4C56-9720-4799F417CDC9}"/>
              </a:ext>
            </a:extLst>
          </p:cNvPr>
          <p:cNvCxnSpPr/>
          <p:nvPr/>
        </p:nvCxnSpPr>
        <p:spPr>
          <a:xfrm>
            <a:off x="46994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F59FED-6FFE-4EFC-BE47-48F79827B455}"/>
              </a:ext>
            </a:extLst>
          </p:cNvPr>
          <p:cNvCxnSpPr/>
          <p:nvPr/>
        </p:nvCxnSpPr>
        <p:spPr>
          <a:xfrm>
            <a:off x="39374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D580092-517F-47BF-83AC-7D79931ABBAA}"/>
              </a:ext>
            </a:extLst>
          </p:cNvPr>
          <p:cNvCxnSpPr/>
          <p:nvPr/>
        </p:nvCxnSpPr>
        <p:spPr>
          <a:xfrm>
            <a:off x="3023016" y="607851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7A8E91-B035-4DEA-B9AC-614C55AC1B2B}"/>
              </a:ext>
            </a:extLst>
          </p:cNvPr>
          <p:cNvCxnSpPr/>
          <p:nvPr/>
        </p:nvCxnSpPr>
        <p:spPr>
          <a:xfrm>
            <a:off x="20324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217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6DB5-C6FC-453F-A659-17A601AF7E9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24CB0-3951-42FC-930E-3C61D606B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&amp; b= </a:t>
            </a:r>
          </a:p>
          <a:p>
            <a:pPr marL="0" indent="0">
              <a:buNone/>
            </a:pPr>
            <a:r>
              <a:rPr lang="en-US" dirty="0"/>
              <a:t>01100  (12)</a:t>
            </a:r>
          </a:p>
          <a:p>
            <a:pPr marL="0" indent="0">
              <a:buNone/>
            </a:pPr>
            <a:r>
              <a:rPr lang="en-US" dirty="0"/>
              <a:t>11001   (25)</a:t>
            </a:r>
          </a:p>
          <a:p>
            <a:pPr marL="0" indent="0">
              <a:buNone/>
            </a:pPr>
            <a:r>
              <a:rPr lang="en-US" dirty="0"/>
              <a:t>01000   (8) Ans.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51F63F-20DC-4A6A-99F0-4CD98EDD3CE6}"/>
              </a:ext>
            </a:extLst>
          </p:cNvPr>
          <p:cNvCxnSpPr/>
          <p:nvPr/>
        </p:nvCxnSpPr>
        <p:spPr>
          <a:xfrm>
            <a:off x="457200" y="34290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757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4218D-DEC0-4342-8AF3-5BF06BCBF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11157-ABFF-413E-B31E-1C3DFE889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068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Introduction to TypeScript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variables,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variable types,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control flow statements</a:t>
            </a:r>
          </a:p>
        </p:txBody>
      </p:sp>
    </p:spTree>
    <p:extLst>
      <p:ext uri="{BB962C8B-B14F-4D97-AF65-F5344CB8AC3E}">
        <p14:creationId xmlns:p14="http://schemas.microsoft.com/office/powerpoint/2010/main" val="2579073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13642-D6E0-424C-8C23-B8B07A0A9BA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OR</a:t>
            </a:r>
            <a:r>
              <a:rPr lang="en-US" sz="4400" b="0" i="0" u="none" strike="noStrike" kern="1200" dirty="0">
                <a:solidFill>
                  <a:srgbClr val="000000"/>
                </a:solidFill>
                <a:effectLst/>
              </a:rPr>
              <a:t> Operator (|)</a:t>
            </a:r>
            <a:br>
              <a:rPr lang="en-US" sz="4400" b="0" i="0" u="none" strike="noStrike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7F3F0-ACDC-462B-A054-6B3ED5BFB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any side bit is on result will be </a:t>
            </a:r>
            <a:r>
              <a:rPr lang="en-US" dirty="0">
                <a:solidFill>
                  <a:srgbClr val="FF0000"/>
                </a:solidFill>
              </a:rPr>
              <a:t>On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973447-5AFC-457C-92D8-C95E169A3A4A}"/>
              </a:ext>
            </a:extLst>
          </p:cNvPr>
          <p:cNvGraphicFramePr>
            <a:graphicFrameLocks noGrp="1"/>
          </p:cNvGraphicFramePr>
          <p:nvPr/>
        </p:nvGraphicFramePr>
        <p:xfrm>
          <a:off x="819150" y="2605881"/>
          <a:ext cx="7505700" cy="2514600"/>
        </p:xfrm>
        <a:graphic>
          <a:graphicData uri="http://schemas.openxmlformats.org/drawingml/2006/table">
            <a:tbl>
              <a:tblPr/>
              <a:tblGrid>
                <a:gridCol w="2501900">
                  <a:extLst>
                    <a:ext uri="{9D8B030D-6E8A-4147-A177-3AD203B41FA5}">
                      <a16:colId xmlns:a16="http://schemas.microsoft.com/office/drawing/2014/main" val="895922537"/>
                    </a:ext>
                  </a:extLst>
                </a:gridCol>
                <a:gridCol w="2501900">
                  <a:extLst>
                    <a:ext uri="{9D8B030D-6E8A-4147-A177-3AD203B41FA5}">
                      <a16:colId xmlns:a16="http://schemas.microsoft.com/office/drawing/2014/main" val="380210374"/>
                    </a:ext>
                  </a:extLst>
                </a:gridCol>
                <a:gridCol w="2501900">
                  <a:extLst>
                    <a:ext uri="{9D8B030D-6E8A-4147-A177-3AD203B41FA5}">
                      <a16:colId xmlns:a16="http://schemas.microsoft.com/office/drawing/2014/main" val="7979727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a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b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</a:rPr>
                        <a:t>a | b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594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36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960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48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037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409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A065C-E291-475C-AB30-B9C86047D99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Steps to solve:-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CC2C9-6CB9-4AF7-B9F1-920AD129F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 = 12 (find binary form:1100 )</a:t>
            </a:r>
          </a:p>
          <a:p>
            <a:r>
              <a:rPr lang="pt-BR" b="1" dirty="0"/>
              <a:t>b = 25 (find binary form:11001)</a:t>
            </a:r>
          </a:p>
          <a:p>
            <a:pPr marL="0" indent="0">
              <a:buNone/>
            </a:pPr>
            <a:r>
              <a:rPr lang="pt-BR" b="1" dirty="0"/>
              <a:t>How to find Binary:</a:t>
            </a:r>
          </a:p>
          <a:p>
            <a:pPr marL="0" indent="0">
              <a:buNone/>
            </a:pPr>
            <a:r>
              <a:rPr lang="pt-BR" b="1" dirty="0"/>
              <a:t>                                   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FC7BAA-9BA9-493A-95C5-6DFADCF831B2}"/>
              </a:ext>
            </a:extLst>
          </p:cNvPr>
          <p:cNvSpPr/>
          <p:nvPr/>
        </p:nvSpPr>
        <p:spPr>
          <a:xfrm>
            <a:off x="1066802" y="3429000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64           32                16               8              4              2              1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8D0D49-6989-40A7-8818-3F17A3499AC8}"/>
              </a:ext>
            </a:extLst>
          </p:cNvPr>
          <p:cNvCxnSpPr/>
          <p:nvPr/>
        </p:nvCxnSpPr>
        <p:spPr>
          <a:xfrm>
            <a:off x="64008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DE6F1F-367F-414C-9BB8-23A0028A698E}"/>
              </a:ext>
            </a:extLst>
          </p:cNvPr>
          <p:cNvCxnSpPr/>
          <p:nvPr/>
        </p:nvCxnSpPr>
        <p:spPr>
          <a:xfrm>
            <a:off x="55626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E70672-EB31-46B9-B51A-EF0985D4A7A5}"/>
              </a:ext>
            </a:extLst>
          </p:cNvPr>
          <p:cNvCxnSpPr/>
          <p:nvPr/>
        </p:nvCxnSpPr>
        <p:spPr>
          <a:xfrm>
            <a:off x="47244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EE96C3-BBE2-4159-B458-09ADE46956D7}"/>
              </a:ext>
            </a:extLst>
          </p:cNvPr>
          <p:cNvCxnSpPr/>
          <p:nvPr/>
        </p:nvCxnSpPr>
        <p:spPr>
          <a:xfrm>
            <a:off x="39624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527B08-76E9-4404-990A-E940E18130B0}"/>
              </a:ext>
            </a:extLst>
          </p:cNvPr>
          <p:cNvCxnSpPr/>
          <p:nvPr/>
        </p:nvCxnSpPr>
        <p:spPr>
          <a:xfrm>
            <a:off x="3048000" y="346023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8219FD-0803-47AC-A0A2-C6467B71D923}"/>
              </a:ext>
            </a:extLst>
          </p:cNvPr>
          <p:cNvCxnSpPr/>
          <p:nvPr/>
        </p:nvCxnSpPr>
        <p:spPr>
          <a:xfrm>
            <a:off x="20574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36C2DF9-882E-4157-9020-5E30FDA5696B}"/>
              </a:ext>
            </a:extLst>
          </p:cNvPr>
          <p:cNvSpPr/>
          <p:nvPr/>
        </p:nvSpPr>
        <p:spPr>
          <a:xfrm>
            <a:off x="1074297" y="4328592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0              1              1               0             0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43F5EE-A6F1-4C6D-92FF-E104A4B3C87E}"/>
              </a:ext>
            </a:extLst>
          </p:cNvPr>
          <p:cNvCxnSpPr/>
          <p:nvPr/>
        </p:nvCxnSpPr>
        <p:spPr>
          <a:xfrm>
            <a:off x="64082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B89618-9207-4C3E-9F87-C1ADE9965DAB}"/>
              </a:ext>
            </a:extLst>
          </p:cNvPr>
          <p:cNvCxnSpPr/>
          <p:nvPr/>
        </p:nvCxnSpPr>
        <p:spPr>
          <a:xfrm>
            <a:off x="55700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5D425A-0AA9-4778-B86B-6D4A4F645EBA}"/>
              </a:ext>
            </a:extLst>
          </p:cNvPr>
          <p:cNvCxnSpPr/>
          <p:nvPr/>
        </p:nvCxnSpPr>
        <p:spPr>
          <a:xfrm>
            <a:off x="47318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FAA467-AF06-40C4-88C4-EB196A50A48C}"/>
              </a:ext>
            </a:extLst>
          </p:cNvPr>
          <p:cNvCxnSpPr/>
          <p:nvPr/>
        </p:nvCxnSpPr>
        <p:spPr>
          <a:xfrm>
            <a:off x="39698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3E64BE-D566-45BC-8000-6B0ECCCB948B}"/>
              </a:ext>
            </a:extLst>
          </p:cNvPr>
          <p:cNvCxnSpPr/>
          <p:nvPr/>
        </p:nvCxnSpPr>
        <p:spPr>
          <a:xfrm>
            <a:off x="3055495" y="435982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137C5-F35B-48D8-8B3A-7E375F02B076}"/>
              </a:ext>
            </a:extLst>
          </p:cNvPr>
          <p:cNvCxnSpPr/>
          <p:nvPr/>
        </p:nvCxnSpPr>
        <p:spPr>
          <a:xfrm>
            <a:off x="20648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B43EE-BC7F-48AA-9594-71D11AD33BE2}"/>
              </a:ext>
            </a:extLst>
          </p:cNvPr>
          <p:cNvSpPr/>
          <p:nvPr/>
        </p:nvSpPr>
        <p:spPr>
          <a:xfrm>
            <a:off x="1066802" y="5282784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1                1              0             0                1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80B35F-E92F-4F75-A1A2-E122CE4D61B9}"/>
              </a:ext>
            </a:extLst>
          </p:cNvPr>
          <p:cNvCxnSpPr/>
          <p:nvPr/>
        </p:nvCxnSpPr>
        <p:spPr>
          <a:xfrm>
            <a:off x="64008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C6AB40-E006-4F8B-BF65-E8857027133A}"/>
              </a:ext>
            </a:extLst>
          </p:cNvPr>
          <p:cNvCxnSpPr/>
          <p:nvPr/>
        </p:nvCxnSpPr>
        <p:spPr>
          <a:xfrm>
            <a:off x="55626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779DED-9CFD-46E7-9FD2-890FFDDEFFB5}"/>
              </a:ext>
            </a:extLst>
          </p:cNvPr>
          <p:cNvCxnSpPr/>
          <p:nvPr/>
        </p:nvCxnSpPr>
        <p:spPr>
          <a:xfrm>
            <a:off x="47244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BF7501-7B39-4262-B219-9E0EAD6A01F7}"/>
              </a:ext>
            </a:extLst>
          </p:cNvPr>
          <p:cNvCxnSpPr/>
          <p:nvPr/>
        </p:nvCxnSpPr>
        <p:spPr>
          <a:xfrm>
            <a:off x="39624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077A998-ACC5-4B96-A7AE-9028470C063B}"/>
              </a:ext>
            </a:extLst>
          </p:cNvPr>
          <p:cNvCxnSpPr/>
          <p:nvPr/>
        </p:nvCxnSpPr>
        <p:spPr>
          <a:xfrm>
            <a:off x="3048000" y="531401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09CC73-F80E-43A6-A2B0-2DDEF3860D49}"/>
              </a:ext>
            </a:extLst>
          </p:cNvPr>
          <p:cNvCxnSpPr/>
          <p:nvPr/>
        </p:nvCxnSpPr>
        <p:spPr>
          <a:xfrm>
            <a:off x="20574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B57F40-2D41-4957-9396-E0E81011358A}"/>
              </a:ext>
            </a:extLst>
          </p:cNvPr>
          <p:cNvSpPr txBox="1"/>
          <p:nvPr/>
        </p:nvSpPr>
        <p:spPr>
          <a:xfrm>
            <a:off x="7543800" y="4572000"/>
            <a:ext cx="4187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25</a:t>
            </a:r>
          </a:p>
          <a:p>
            <a:endParaRPr lang="en-US" dirty="0"/>
          </a:p>
          <a:p>
            <a:r>
              <a:rPr lang="en-US" dirty="0"/>
              <a:t>29</a:t>
            </a:r>
          </a:p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9AE10B-403C-4B24-86EB-8C7DB34B76EF}"/>
              </a:ext>
            </a:extLst>
          </p:cNvPr>
          <p:cNvSpPr/>
          <p:nvPr/>
        </p:nvSpPr>
        <p:spPr>
          <a:xfrm>
            <a:off x="1041818" y="6047283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1               1              1            0                1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E110D9-617F-47FC-816F-F18D4EB9CC20}"/>
              </a:ext>
            </a:extLst>
          </p:cNvPr>
          <p:cNvCxnSpPr/>
          <p:nvPr/>
        </p:nvCxnSpPr>
        <p:spPr>
          <a:xfrm>
            <a:off x="63758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D236A3-8A27-4E7D-93E3-8A909652DCB4}"/>
              </a:ext>
            </a:extLst>
          </p:cNvPr>
          <p:cNvCxnSpPr/>
          <p:nvPr/>
        </p:nvCxnSpPr>
        <p:spPr>
          <a:xfrm>
            <a:off x="55376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E58F7E-28B0-4C56-9720-4799F417CDC9}"/>
              </a:ext>
            </a:extLst>
          </p:cNvPr>
          <p:cNvCxnSpPr/>
          <p:nvPr/>
        </p:nvCxnSpPr>
        <p:spPr>
          <a:xfrm>
            <a:off x="46994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F59FED-6FFE-4EFC-BE47-48F79827B455}"/>
              </a:ext>
            </a:extLst>
          </p:cNvPr>
          <p:cNvCxnSpPr/>
          <p:nvPr/>
        </p:nvCxnSpPr>
        <p:spPr>
          <a:xfrm>
            <a:off x="39374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D580092-517F-47BF-83AC-7D79931ABBAA}"/>
              </a:ext>
            </a:extLst>
          </p:cNvPr>
          <p:cNvCxnSpPr/>
          <p:nvPr/>
        </p:nvCxnSpPr>
        <p:spPr>
          <a:xfrm>
            <a:off x="3023016" y="607851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7A8E91-B035-4DEA-B9AC-614C55AC1B2B}"/>
              </a:ext>
            </a:extLst>
          </p:cNvPr>
          <p:cNvCxnSpPr/>
          <p:nvPr/>
        </p:nvCxnSpPr>
        <p:spPr>
          <a:xfrm>
            <a:off x="20324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546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6DB5-C6FC-453F-A659-17A601AF7E9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24CB0-3951-42FC-930E-3C61D606B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| b= </a:t>
            </a:r>
          </a:p>
          <a:p>
            <a:pPr marL="0" indent="0">
              <a:buNone/>
            </a:pPr>
            <a:r>
              <a:rPr lang="en-US" dirty="0"/>
              <a:t>01100  (12)</a:t>
            </a:r>
          </a:p>
          <a:p>
            <a:pPr marL="0" indent="0">
              <a:buNone/>
            </a:pPr>
            <a:r>
              <a:rPr lang="en-US" dirty="0"/>
              <a:t>11001   (25)</a:t>
            </a:r>
          </a:p>
          <a:p>
            <a:pPr marL="0" indent="0">
              <a:buNone/>
            </a:pPr>
            <a:r>
              <a:rPr lang="en-US" dirty="0"/>
              <a:t>11101   (29) Ans.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51F63F-20DC-4A6A-99F0-4CD98EDD3CE6}"/>
              </a:ext>
            </a:extLst>
          </p:cNvPr>
          <p:cNvCxnSpPr/>
          <p:nvPr/>
        </p:nvCxnSpPr>
        <p:spPr>
          <a:xfrm>
            <a:off x="457200" y="34290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089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13642-D6E0-424C-8C23-B8B07A0A9BA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XOR</a:t>
            </a:r>
            <a:r>
              <a:rPr lang="en-US" sz="4400" b="0" i="0" u="none" strike="noStrike" kern="1200" dirty="0">
                <a:solidFill>
                  <a:srgbClr val="000000"/>
                </a:solidFill>
                <a:effectLst/>
              </a:rPr>
              <a:t> Operator (^)</a:t>
            </a:r>
            <a:br>
              <a:rPr lang="en-US" sz="4400" b="0" i="0" u="none" strike="noStrike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7F3F0-ACDC-462B-A054-6B3ED5BFB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both side bit is opposite result will be </a:t>
            </a:r>
            <a:r>
              <a:rPr lang="en-US" dirty="0">
                <a:solidFill>
                  <a:srgbClr val="FF0000"/>
                </a:solidFill>
              </a:rPr>
              <a:t>On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973447-5AFC-457C-92D8-C95E169A3A4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19150" y="2605881"/>
          <a:ext cx="7505700" cy="2514600"/>
        </p:xfrm>
        <a:graphic>
          <a:graphicData uri="http://schemas.openxmlformats.org/drawingml/2006/table">
            <a:tbl>
              <a:tblPr/>
              <a:tblGrid>
                <a:gridCol w="2501900">
                  <a:extLst>
                    <a:ext uri="{9D8B030D-6E8A-4147-A177-3AD203B41FA5}">
                      <a16:colId xmlns:a16="http://schemas.microsoft.com/office/drawing/2014/main" val="895922537"/>
                    </a:ext>
                  </a:extLst>
                </a:gridCol>
                <a:gridCol w="2501900">
                  <a:extLst>
                    <a:ext uri="{9D8B030D-6E8A-4147-A177-3AD203B41FA5}">
                      <a16:colId xmlns:a16="http://schemas.microsoft.com/office/drawing/2014/main" val="380210374"/>
                    </a:ext>
                  </a:extLst>
                </a:gridCol>
                <a:gridCol w="2501900">
                  <a:extLst>
                    <a:ext uri="{9D8B030D-6E8A-4147-A177-3AD203B41FA5}">
                      <a16:colId xmlns:a16="http://schemas.microsoft.com/office/drawing/2014/main" val="7979727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a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b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</a:rPr>
                        <a:t>a ^ b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594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36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960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48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037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449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A065C-E291-475C-AB30-B9C86047D99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Steps to solve:-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CC2C9-6CB9-4AF7-B9F1-920AD129F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 = 12 (find binary form:1100 )</a:t>
            </a:r>
          </a:p>
          <a:p>
            <a:r>
              <a:rPr lang="pt-BR" b="1" dirty="0"/>
              <a:t>b = 25 (find binary form:11001)</a:t>
            </a:r>
          </a:p>
          <a:p>
            <a:pPr marL="0" indent="0">
              <a:buNone/>
            </a:pPr>
            <a:r>
              <a:rPr lang="pt-BR" b="1" dirty="0"/>
              <a:t>How to find Binary:</a:t>
            </a:r>
          </a:p>
          <a:p>
            <a:pPr marL="0" indent="0">
              <a:buNone/>
            </a:pPr>
            <a:r>
              <a:rPr lang="pt-BR" b="1" dirty="0"/>
              <a:t>                                   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FC7BAA-9BA9-493A-95C5-6DFADCF831B2}"/>
              </a:ext>
            </a:extLst>
          </p:cNvPr>
          <p:cNvSpPr/>
          <p:nvPr/>
        </p:nvSpPr>
        <p:spPr>
          <a:xfrm>
            <a:off x="1066802" y="3429000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64           32                16               8              4              2              1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8D0D49-6989-40A7-8818-3F17A3499AC8}"/>
              </a:ext>
            </a:extLst>
          </p:cNvPr>
          <p:cNvCxnSpPr/>
          <p:nvPr/>
        </p:nvCxnSpPr>
        <p:spPr>
          <a:xfrm>
            <a:off x="64008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DE6F1F-367F-414C-9BB8-23A0028A698E}"/>
              </a:ext>
            </a:extLst>
          </p:cNvPr>
          <p:cNvCxnSpPr/>
          <p:nvPr/>
        </p:nvCxnSpPr>
        <p:spPr>
          <a:xfrm>
            <a:off x="55626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E70672-EB31-46B9-B51A-EF0985D4A7A5}"/>
              </a:ext>
            </a:extLst>
          </p:cNvPr>
          <p:cNvCxnSpPr/>
          <p:nvPr/>
        </p:nvCxnSpPr>
        <p:spPr>
          <a:xfrm>
            <a:off x="47244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EE96C3-BBE2-4159-B458-09ADE46956D7}"/>
              </a:ext>
            </a:extLst>
          </p:cNvPr>
          <p:cNvCxnSpPr/>
          <p:nvPr/>
        </p:nvCxnSpPr>
        <p:spPr>
          <a:xfrm>
            <a:off x="39624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527B08-76E9-4404-990A-E940E18130B0}"/>
              </a:ext>
            </a:extLst>
          </p:cNvPr>
          <p:cNvCxnSpPr/>
          <p:nvPr/>
        </p:nvCxnSpPr>
        <p:spPr>
          <a:xfrm>
            <a:off x="3048000" y="346023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8219FD-0803-47AC-A0A2-C6467B71D923}"/>
              </a:ext>
            </a:extLst>
          </p:cNvPr>
          <p:cNvCxnSpPr/>
          <p:nvPr/>
        </p:nvCxnSpPr>
        <p:spPr>
          <a:xfrm>
            <a:off x="2057400" y="34290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36C2DF9-882E-4157-9020-5E30FDA5696B}"/>
              </a:ext>
            </a:extLst>
          </p:cNvPr>
          <p:cNvSpPr/>
          <p:nvPr/>
        </p:nvSpPr>
        <p:spPr>
          <a:xfrm>
            <a:off x="1074297" y="4328592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0              1              1               0             0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43F5EE-A6F1-4C6D-92FF-E104A4B3C87E}"/>
              </a:ext>
            </a:extLst>
          </p:cNvPr>
          <p:cNvCxnSpPr/>
          <p:nvPr/>
        </p:nvCxnSpPr>
        <p:spPr>
          <a:xfrm>
            <a:off x="64082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B89618-9207-4C3E-9F87-C1ADE9965DAB}"/>
              </a:ext>
            </a:extLst>
          </p:cNvPr>
          <p:cNvCxnSpPr/>
          <p:nvPr/>
        </p:nvCxnSpPr>
        <p:spPr>
          <a:xfrm>
            <a:off x="55700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5D425A-0AA9-4778-B86B-6D4A4F645EBA}"/>
              </a:ext>
            </a:extLst>
          </p:cNvPr>
          <p:cNvCxnSpPr/>
          <p:nvPr/>
        </p:nvCxnSpPr>
        <p:spPr>
          <a:xfrm>
            <a:off x="47318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FAA467-AF06-40C4-88C4-EB196A50A48C}"/>
              </a:ext>
            </a:extLst>
          </p:cNvPr>
          <p:cNvCxnSpPr/>
          <p:nvPr/>
        </p:nvCxnSpPr>
        <p:spPr>
          <a:xfrm>
            <a:off x="39698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3E64BE-D566-45BC-8000-6B0ECCCB948B}"/>
              </a:ext>
            </a:extLst>
          </p:cNvPr>
          <p:cNvCxnSpPr/>
          <p:nvPr/>
        </p:nvCxnSpPr>
        <p:spPr>
          <a:xfrm>
            <a:off x="3055495" y="435982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137C5-F35B-48D8-8B3A-7E375F02B076}"/>
              </a:ext>
            </a:extLst>
          </p:cNvPr>
          <p:cNvCxnSpPr/>
          <p:nvPr/>
        </p:nvCxnSpPr>
        <p:spPr>
          <a:xfrm>
            <a:off x="2064895" y="4328592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B43EE-BC7F-48AA-9594-71D11AD33BE2}"/>
              </a:ext>
            </a:extLst>
          </p:cNvPr>
          <p:cNvSpPr/>
          <p:nvPr/>
        </p:nvSpPr>
        <p:spPr>
          <a:xfrm>
            <a:off x="1066802" y="5282784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1                1              0             0                1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80B35F-E92F-4F75-A1A2-E122CE4D61B9}"/>
              </a:ext>
            </a:extLst>
          </p:cNvPr>
          <p:cNvCxnSpPr/>
          <p:nvPr/>
        </p:nvCxnSpPr>
        <p:spPr>
          <a:xfrm>
            <a:off x="64008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C6AB40-E006-4F8B-BF65-E8857027133A}"/>
              </a:ext>
            </a:extLst>
          </p:cNvPr>
          <p:cNvCxnSpPr/>
          <p:nvPr/>
        </p:nvCxnSpPr>
        <p:spPr>
          <a:xfrm>
            <a:off x="55626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779DED-9CFD-46E7-9FD2-890FFDDEFFB5}"/>
              </a:ext>
            </a:extLst>
          </p:cNvPr>
          <p:cNvCxnSpPr/>
          <p:nvPr/>
        </p:nvCxnSpPr>
        <p:spPr>
          <a:xfrm>
            <a:off x="47244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BF7501-7B39-4262-B219-9E0EAD6A01F7}"/>
              </a:ext>
            </a:extLst>
          </p:cNvPr>
          <p:cNvCxnSpPr/>
          <p:nvPr/>
        </p:nvCxnSpPr>
        <p:spPr>
          <a:xfrm>
            <a:off x="39624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077A998-ACC5-4B96-A7AE-9028470C063B}"/>
              </a:ext>
            </a:extLst>
          </p:cNvPr>
          <p:cNvCxnSpPr/>
          <p:nvPr/>
        </p:nvCxnSpPr>
        <p:spPr>
          <a:xfrm>
            <a:off x="3048000" y="531401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09CC73-F80E-43A6-A2B0-2DDEF3860D49}"/>
              </a:ext>
            </a:extLst>
          </p:cNvPr>
          <p:cNvCxnSpPr/>
          <p:nvPr/>
        </p:nvCxnSpPr>
        <p:spPr>
          <a:xfrm>
            <a:off x="2057400" y="5282784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B57F40-2D41-4957-9396-E0E81011358A}"/>
              </a:ext>
            </a:extLst>
          </p:cNvPr>
          <p:cNvSpPr txBox="1"/>
          <p:nvPr/>
        </p:nvSpPr>
        <p:spPr>
          <a:xfrm>
            <a:off x="7543800" y="4572000"/>
            <a:ext cx="4187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25</a:t>
            </a:r>
          </a:p>
          <a:p>
            <a:endParaRPr lang="en-US" dirty="0"/>
          </a:p>
          <a:p>
            <a:r>
              <a:rPr lang="en-US" dirty="0"/>
              <a:t>21</a:t>
            </a:r>
          </a:p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9AE10B-403C-4B24-86EB-8C7DB34B76EF}"/>
              </a:ext>
            </a:extLst>
          </p:cNvPr>
          <p:cNvSpPr/>
          <p:nvPr/>
        </p:nvSpPr>
        <p:spPr>
          <a:xfrm>
            <a:off x="1041818" y="6047283"/>
            <a:ext cx="6248398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1               0              1            0                1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E110D9-617F-47FC-816F-F18D4EB9CC20}"/>
              </a:ext>
            </a:extLst>
          </p:cNvPr>
          <p:cNvCxnSpPr/>
          <p:nvPr/>
        </p:nvCxnSpPr>
        <p:spPr>
          <a:xfrm>
            <a:off x="63758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D236A3-8A27-4E7D-93E3-8A909652DCB4}"/>
              </a:ext>
            </a:extLst>
          </p:cNvPr>
          <p:cNvCxnSpPr/>
          <p:nvPr/>
        </p:nvCxnSpPr>
        <p:spPr>
          <a:xfrm>
            <a:off x="55376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E58F7E-28B0-4C56-9720-4799F417CDC9}"/>
              </a:ext>
            </a:extLst>
          </p:cNvPr>
          <p:cNvCxnSpPr/>
          <p:nvPr/>
        </p:nvCxnSpPr>
        <p:spPr>
          <a:xfrm>
            <a:off x="46994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F59FED-6FFE-4EFC-BE47-48F79827B455}"/>
              </a:ext>
            </a:extLst>
          </p:cNvPr>
          <p:cNvCxnSpPr/>
          <p:nvPr/>
        </p:nvCxnSpPr>
        <p:spPr>
          <a:xfrm>
            <a:off x="39374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D580092-517F-47BF-83AC-7D79931ABBAA}"/>
              </a:ext>
            </a:extLst>
          </p:cNvPr>
          <p:cNvCxnSpPr/>
          <p:nvPr/>
        </p:nvCxnSpPr>
        <p:spPr>
          <a:xfrm>
            <a:off x="3023016" y="607851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7A8E91-B035-4DEA-B9AC-614C55AC1B2B}"/>
              </a:ext>
            </a:extLst>
          </p:cNvPr>
          <p:cNvCxnSpPr/>
          <p:nvPr/>
        </p:nvCxnSpPr>
        <p:spPr>
          <a:xfrm>
            <a:off x="2032416" y="604728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611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6DB5-C6FC-453F-A659-17A601AF7E9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24CB0-3951-42FC-930E-3C61D606B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^ b= </a:t>
            </a:r>
          </a:p>
          <a:p>
            <a:pPr marL="0" indent="0">
              <a:buNone/>
            </a:pPr>
            <a:r>
              <a:rPr lang="en-US" dirty="0"/>
              <a:t>01100  (12)</a:t>
            </a:r>
          </a:p>
          <a:p>
            <a:pPr marL="0" indent="0">
              <a:buNone/>
            </a:pPr>
            <a:r>
              <a:rPr lang="en-US" dirty="0"/>
              <a:t>11001   (25)</a:t>
            </a:r>
          </a:p>
          <a:p>
            <a:pPr marL="0" indent="0">
              <a:buNone/>
            </a:pPr>
            <a:r>
              <a:rPr lang="en-US" dirty="0"/>
              <a:t>10101   (21) Ans.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51F63F-20DC-4A6A-99F0-4CD98EDD3CE6}"/>
              </a:ext>
            </a:extLst>
          </p:cNvPr>
          <p:cNvCxnSpPr/>
          <p:nvPr/>
        </p:nvCxnSpPr>
        <p:spPr>
          <a:xfrm>
            <a:off x="457200" y="34290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58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9452-A888-40A0-8EFC-63F5FBFD81F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br>
              <a:rPr lang="en-US" sz="4400" b="0" i="0" u="none" strike="noStrike" kern="1200" dirty="0">
                <a:solidFill>
                  <a:srgbClr val="000000"/>
                </a:solidFill>
                <a:effectLst/>
              </a:rPr>
            </a:br>
            <a:r>
              <a:rPr lang="en-US" sz="4400" b="0" i="0" u="none" strike="noStrike" kern="1200" dirty="0">
                <a:solidFill>
                  <a:srgbClr val="000000"/>
                </a:solidFill>
                <a:effectLst/>
              </a:rPr>
              <a:t>Left Shift Operator(&lt;&lt;)</a:t>
            </a:r>
            <a:br>
              <a:rPr lang="en-US" sz="4400" b="0" i="0" u="none" strike="noStrike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CA2BD-BF8A-4EA5-8863-6F146388A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a=10 (1010)</a:t>
            </a:r>
          </a:p>
          <a:p>
            <a:pPr marL="0" indent="0">
              <a:buNone/>
            </a:pPr>
            <a:r>
              <a:rPr lang="en-US" dirty="0"/>
              <a:t>a&lt;&lt;1</a:t>
            </a:r>
          </a:p>
          <a:p>
            <a:pPr marL="0" indent="0">
              <a:buNone/>
            </a:pPr>
            <a:r>
              <a:rPr lang="en-US" dirty="0"/>
              <a:t>1010.0</a:t>
            </a:r>
          </a:p>
          <a:p>
            <a:pPr marL="0" indent="0">
              <a:buNone/>
            </a:pPr>
            <a:r>
              <a:rPr lang="en-US" dirty="0"/>
              <a:t>10100(20) Ans.</a:t>
            </a:r>
          </a:p>
          <a:p>
            <a:pPr marL="0" indent="0">
              <a:buNone/>
            </a:pPr>
            <a:r>
              <a:rPr lang="en-US" dirty="0"/>
              <a:t>a&lt;&lt;2</a:t>
            </a:r>
          </a:p>
          <a:p>
            <a:pPr marL="0" indent="0">
              <a:buNone/>
            </a:pPr>
            <a:r>
              <a:rPr lang="en-US" dirty="0"/>
              <a:t>1010.00</a:t>
            </a:r>
          </a:p>
          <a:p>
            <a:pPr marL="0" indent="0">
              <a:buNone/>
            </a:pPr>
            <a:r>
              <a:rPr lang="en-US" dirty="0"/>
              <a:t>101000(40) Ans.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68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9452-A888-40A0-8EFC-63F5FBFD81F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br>
              <a:rPr lang="en-US" sz="4400" b="0" i="0" u="none" strike="noStrike" kern="1200" dirty="0">
                <a:solidFill>
                  <a:srgbClr val="000000"/>
                </a:solidFill>
                <a:effectLst/>
              </a:rPr>
            </a:br>
            <a:r>
              <a:rPr lang="en-US" sz="4400" b="0" i="0" u="none" strike="noStrike" kern="1200" dirty="0">
                <a:solidFill>
                  <a:srgbClr val="000000"/>
                </a:solidFill>
                <a:effectLst/>
              </a:rPr>
              <a:t>Right Shift Operator(&gt;&gt;)</a:t>
            </a:r>
            <a:br>
              <a:rPr lang="en-US" sz="4400" b="0" i="0" u="none" strike="noStrike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CA2BD-BF8A-4EA5-8863-6F146388A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a=10 (1010)</a:t>
            </a:r>
          </a:p>
          <a:p>
            <a:pPr marL="0" indent="0">
              <a:buNone/>
            </a:pPr>
            <a:r>
              <a:rPr lang="en-US" dirty="0"/>
              <a:t>a&gt;&gt;1</a:t>
            </a:r>
          </a:p>
          <a:p>
            <a:pPr marL="0" indent="0">
              <a:buNone/>
            </a:pPr>
            <a:r>
              <a:rPr lang="en-US" dirty="0"/>
              <a:t>101</a:t>
            </a:r>
            <a:r>
              <a:rPr lang="en-US" dirty="0">
                <a:solidFill>
                  <a:srgbClr val="FF0000"/>
                </a:solidFill>
              </a:rPr>
              <a:t>0.</a:t>
            </a:r>
          </a:p>
          <a:p>
            <a:pPr marL="0" indent="0">
              <a:buNone/>
            </a:pPr>
            <a:r>
              <a:rPr lang="en-US" dirty="0"/>
              <a:t>101(5) Ans.</a:t>
            </a:r>
          </a:p>
          <a:p>
            <a:pPr marL="0" indent="0">
              <a:buNone/>
            </a:pPr>
            <a:r>
              <a:rPr lang="en-US" dirty="0"/>
              <a:t>a&gt;&gt;2</a:t>
            </a:r>
          </a:p>
          <a:p>
            <a:pPr marL="0" indent="0">
              <a:buNone/>
            </a:pPr>
            <a:r>
              <a:rPr lang="en-US" dirty="0"/>
              <a:t>10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10(2) Ans.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063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4AE9CD-4F11-4400-83CB-C33D69F3E7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Conditional operators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AA99F6-986F-4881-897A-23DA47F85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82" y="1447800"/>
            <a:ext cx="8052917" cy="117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958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BB59CB-C027-489E-9AF9-D18853E073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typeof operators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EA3F5C-1579-4994-98BD-8A6A3B86D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28800"/>
            <a:ext cx="8229601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3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A733-CC84-431F-8FC4-90952165B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426" y="457201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i="1" dirty="0"/>
              <a:t>variables, variable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EE2C03-CF34-4227-8903-30128754D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1" y="1752598"/>
            <a:ext cx="3200399" cy="38619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F377DE-6998-45AF-AF71-70F54612B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1752599"/>
            <a:ext cx="5562601" cy="386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1459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1DBC7E-D03C-4A02-9FFB-526C9F6CB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 else</a:t>
            </a:r>
          </a:p>
          <a:p>
            <a:r>
              <a:rPr lang="en-US" dirty="0"/>
              <a:t>Switch case</a:t>
            </a:r>
          </a:p>
          <a:p>
            <a:r>
              <a:rPr lang="en-US" dirty="0"/>
              <a:t>For loop</a:t>
            </a:r>
          </a:p>
          <a:p>
            <a:r>
              <a:rPr lang="en-US" dirty="0"/>
              <a:t>While loop</a:t>
            </a:r>
          </a:p>
          <a:p>
            <a:r>
              <a:rPr lang="en-US" dirty="0"/>
              <a:t>Do while 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Continue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E25FEB-4898-4357-AE92-E8BD4C495F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control flow statements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6496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6E0D48-DC1E-45E1-8152-91D31443C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if(condition) {   </a:t>
            </a:r>
          </a:p>
          <a:p>
            <a:pPr marL="0" indent="0">
              <a:buNone/>
            </a:pPr>
            <a:r>
              <a:rPr lang="en-US" dirty="0"/>
              <a:t>// if-statements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else { </a:t>
            </a:r>
          </a:p>
          <a:p>
            <a:pPr marL="0" indent="0">
              <a:buNone/>
            </a:pPr>
            <a:r>
              <a:rPr lang="en-US" dirty="0"/>
              <a:t> // else statements;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312834-2AFB-4FBC-8EF3-38FC2930FC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65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084C25-66C7-4199-99AA-B5CBE97C35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EFBEE9-07E6-400E-874D-66C9505A5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488852"/>
            <a:ext cx="3276600" cy="54547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05623B-3CAA-4C37-8D47-2497D194D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1" y="488852"/>
            <a:ext cx="5410199" cy="4714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8B4B97-8ACB-4364-83F1-8A8853884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951" y="5257800"/>
            <a:ext cx="35433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403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E3D407-F1FA-4E7B-BC80-D84274B46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for(initialization; condition; expression) </a:t>
            </a:r>
          </a:p>
          <a:p>
            <a:pPr marL="0" indent="0">
              <a:buNone/>
            </a:pPr>
            <a:r>
              <a:rPr lang="en-US" dirty="0"/>
              <a:t>{    </a:t>
            </a:r>
          </a:p>
          <a:p>
            <a:pPr marL="0" indent="0">
              <a:buNone/>
            </a:pPr>
            <a:r>
              <a:rPr lang="en-US" dirty="0"/>
              <a:t>// statement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nn-NO" dirty="0"/>
              <a:t>for (let i = 0; i &lt; 10; i++) </a:t>
            </a:r>
          </a:p>
          <a:p>
            <a:pPr marL="0" indent="0">
              <a:buNone/>
            </a:pPr>
            <a:r>
              <a:rPr lang="nn-NO" dirty="0"/>
              <a:t>{   </a:t>
            </a:r>
          </a:p>
          <a:p>
            <a:pPr marL="0" indent="0">
              <a:buNone/>
            </a:pPr>
            <a:r>
              <a:rPr lang="nn-NO" dirty="0"/>
              <a:t> console.log(i);</a:t>
            </a:r>
          </a:p>
          <a:p>
            <a:pPr marL="0" indent="0">
              <a:buNone/>
            </a:pPr>
            <a:r>
              <a:rPr lang="nn-NO" dirty="0"/>
              <a:t>}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F293FF-5E8D-4D9B-BF8D-183CBA3918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187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8D7591-B870-491B-BFDA-DBCAE71E9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 let array = [];</a:t>
            </a:r>
          </a:p>
          <a:p>
            <a:pPr marL="0" indent="0">
              <a:buNone/>
            </a:pPr>
            <a:r>
              <a:rPr lang="en-US" dirty="0"/>
              <a:t>for 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10; </a:t>
            </a:r>
            <a:r>
              <a:rPr lang="en-US" dirty="0" err="1"/>
              <a:t>i</a:t>
            </a:r>
            <a:r>
              <a:rPr lang="en-US" dirty="0"/>
              <a:t>++)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  </a:t>
            </a:r>
          </a:p>
          <a:p>
            <a:pPr marL="0" indent="0">
              <a:buNone/>
            </a:pPr>
            <a:r>
              <a:rPr lang="en-US" dirty="0"/>
              <a:t>    </a:t>
            </a:r>
            <a:r>
              <a:rPr lang="en-US" dirty="0" err="1"/>
              <a:t>array.push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   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array.join</a:t>
            </a:r>
            <a:r>
              <a:rPr lang="en-US" dirty="0"/>
              <a:t>(','));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857CC5-33EB-4775-B8C0-1C04359458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049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CD4683-F319-475E-BD47-8229676DA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while(condition) </a:t>
            </a:r>
          </a:p>
          <a:p>
            <a:pPr marL="0" indent="0">
              <a:buNone/>
            </a:pPr>
            <a:r>
              <a:rPr lang="en-US" dirty="0"/>
              <a:t>{    </a:t>
            </a:r>
          </a:p>
          <a:p>
            <a:pPr marL="0" indent="0">
              <a:buNone/>
            </a:pPr>
            <a:r>
              <a:rPr lang="en-US" dirty="0"/>
              <a:t>// do something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E6BAA0-C3E9-4EE5-8ECB-BDAB8BBCB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6F25A8-31FF-4C1A-89CD-5CACF4282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345" y="457200"/>
            <a:ext cx="3886200" cy="638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48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560650-C213-4948-BC57-AB246F9EF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 {   </a:t>
            </a:r>
          </a:p>
          <a:p>
            <a:pPr marL="0" indent="0">
              <a:buNone/>
            </a:pPr>
            <a:r>
              <a:rPr lang="en-US" dirty="0"/>
              <a:t> // do something</a:t>
            </a:r>
          </a:p>
          <a:p>
            <a:pPr marL="0" indent="0">
              <a:buNone/>
            </a:pPr>
            <a:r>
              <a:rPr lang="en-US" dirty="0"/>
              <a:t>} while(condition);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D2D22E-4E38-4177-82A5-3F15A4B90F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 while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A46642-1BBF-44AE-9E12-8AD08162E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371601"/>
            <a:ext cx="3299764" cy="455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1570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9DEBBD-0869-4603-B405-5D5F7CEFBD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4E7E68-FA2A-413F-893B-5BD37411B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65" y="1535137"/>
            <a:ext cx="4112935" cy="378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997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F3BB71-E92E-464C-B5A9-294A28D0A6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continue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0D2BB-2EA9-4234-99F3-983940D85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26855"/>
            <a:ext cx="3852862" cy="360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163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B4241C-4663-42C3-9817-E27E57721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i="1" dirty="0"/>
              <a:t>Any query?</a:t>
            </a:r>
          </a:p>
        </p:txBody>
      </p:sp>
    </p:spTree>
    <p:extLst>
      <p:ext uri="{BB962C8B-B14F-4D97-AF65-F5344CB8AC3E}">
        <p14:creationId xmlns:p14="http://schemas.microsoft.com/office/powerpoint/2010/main" val="175374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A73D77-8E6A-434F-96C0-6FC76B4AA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/>
              <a:t>A variable is the storage location, which is used to store value/information to be referenced and used by programs. </a:t>
            </a:r>
          </a:p>
          <a:p>
            <a:pPr algn="just"/>
            <a:r>
              <a:rPr lang="en-US" dirty="0"/>
              <a:t>The variable name must be an alphabet or numeric digits.</a:t>
            </a:r>
          </a:p>
          <a:p>
            <a:pPr algn="just"/>
            <a:r>
              <a:rPr lang="en-US" dirty="0"/>
              <a:t>The variable name cannot start with digits.</a:t>
            </a:r>
          </a:p>
          <a:p>
            <a:pPr algn="just"/>
            <a:r>
              <a:rPr lang="en-US" dirty="0"/>
              <a:t>The variable name cannot contain spaces and special character, except the underscore(_) and the dollar($) sign.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1D0BDE-AC1B-4935-BA73-0FF4EE8749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982060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0738C1-ACAB-4755-847C-B62E1A01B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1. Declare type and value in a single statement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var [identifier] : [type-annotation] = value; 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Declare type without value. Then the variable will be set to undefined.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var [identifier] : [type-annotation]; 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Declare its value without type. Then the variable will be set to any.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var [identifier] = value;  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59B07E-D4F4-43B5-AF5A-9514FDAC1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 declaration </a:t>
            </a:r>
          </a:p>
        </p:txBody>
      </p:sp>
    </p:spTree>
    <p:extLst>
      <p:ext uri="{BB962C8B-B14F-4D97-AF65-F5344CB8AC3E}">
        <p14:creationId xmlns:p14="http://schemas.microsoft.com/office/powerpoint/2010/main" val="3889640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0005-A3FC-4007-8494-315741A64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Variable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F4E947-9D27-4CB8-936F-0A4A11815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43075"/>
            <a:ext cx="67437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5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341F50-F661-4F55-BE48-196A7A6CA8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1963B-A07E-4D89-87BB-CB52638A4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" y="1524001"/>
            <a:ext cx="8088085" cy="437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44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24F832-4C5F-41B1-9AD0-2B79804D8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let a:number=12;</a:t>
            </a:r>
          </a:p>
          <a:p>
            <a:pPr marL="0" indent="0">
              <a:buNone/>
            </a:pPr>
            <a:r>
              <a:rPr lang="en-US" dirty="0"/>
              <a:t>let b:number=12.55;</a:t>
            </a:r>
          </a:p>
          <a:p>
            <a:pPr marL="0" indent="0">
              <a:buNone/>
            </a:pPr>
            <a:r>
              <a:rPr lang="en-US" dirty="0"/>
              <a:t>let c:string="kumar";</a:t>
            </a:r>
          </a:p>
          <a:p>
            <a:pPr marL="0" indent="0">
              <a:buNone/>
            </a:pPr>
            <a:r>
              <a:rPr lang="en-US" dirty="0"/>
              <a:t>let d:boolean=true;</a:t>
            </a:r>
          </a:p>
          <a:p>
            <a:pPr marL="0" indent="0">
              <a:buNone/>
            </a:pPr>
            <a:r>
              <a:rPr lang="en-US" dirty="0"/>
              <a:t>console.log(a);</a:t>
            </a:r>
          </a:p>
          <a:p>
            <a:pPr marL="0" indent="0">
              <a:buNone/>
            </a:pPr>
            <a:r>
              <a:rPr lang="en-US" dirty="0"/>
              <a:t>console.log(b);</a:t>
            </a:r>
          </a:p>
          <a:p>
            <a:pPr marL="0" indent="0">
              <a:buNone/>
            </a:pPr>
            <a:r>
              <a:rPr lang="en-US" dirty="0"/>
              <a:t>console.log(c);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867CE5-2D77-4E3B-B1DA-0619EDC84D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646680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8105D2-C937-4FB3-A784-E3A68D3D3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ADA51A-CFB3-4AF3-BAFD-FD5D1922D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43075"/>
            <a:ext cx="67437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5322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6466</TotalTime>
  <Words>622</Words>
  <Application>Microsoft Office PowerPoint</Application>
  <PresentationFormat>On-screen Show (4:3)</PresentationFormat>
  <Paragraphs>221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Arial Black</vt:lpstr>
      <vt:lpstr>Arial Rounded MT Bold</vt:lpstr>
      <vt:lpstr>Calibri</vt:lpstr>
      <vt:lpstr>Courier New</vt:lpstr>
      <vt:lpstr>Wingdings</vt:lpstr>
      <vt:lpstr>Lpu theme final with copyright(S)</vt:lpstr>
      <vt:lpstr> CAP489 MOBILE APP DEVELOPMENT FRAMEWORKS </vt:lpstr>
      <vt:lpstr>Topics Covered</vt:lpstr>
      <vt:lpstr>variables, variable types</vt:lpstr>
      <vt:lpstr>variables</vt:lpstr>
      <vt:lpstr>Variable declaration </vt:lpstr>
      <vt:lpstr>Variable types</vt:lpstr>
      <vt:lpstr>Variable types</vt:lpstr>
      <vt:lpstr>example</vt:lpstr>
      <vt:lpstr>Variable types</vt:lpstr>
      <vt:lpstr>PowerPoint Presentation</vt:lpstr>
      <vt:lpstr> TypeScript operators </vt:lpstr>
      <vt:lpstr> Arithmetic Operators </vt:lpstr>
      <vt:lpstr> Comparison Operators </vt:lpstr>
      <vt:lpstr>Assignment operators</vt:lpstr>
      <vt:lpstr>Logical operators</vt:lpstr>
      <vt:lpstr>Bitwise operators</vt:lpstr>
      <vt:lpstr> AND Operator (&amp;) </vt:lpstr>
      <vt:lpstr>Steps to solve:-</vt:lpstr>
      <vt:lpstr>PowerPoint Presentation</vt:lpstr>
      <vt:lpstr> OR Operator (|) </vt:lpstr>
      <vt:lpstr>Steps to solve:-</vt:lpstr>
      <vt:lpstr>PowerPoint Presentation</vt:lpstr>
      <vt:lpstr> XOR Operator (^) </vt:lpstr>
      <vt:lpstr>Steps to solve:-</vt:lpstr>
      <vt:lpstr>PowerPoint Presentation</vt:lpstr>
      <vt:lpstr> Left Shift Operator(&lt;&lt;) </vt:lpstr>
      <vt:lpstr> Right Shift Operator(&gt;&gt;) </vt:lpstr>
      <vt:lpstr>Conditional operators</vt:lpstr>
      <vt:lpstr>typeof operators </vt:lpstr>
      <vt:lpstr> control flow statements </vt:lpstr>
      <vt:lpstr>PowerPoint Presentation</vt:lpstr>
      <vt:lpstr>PowerPoint Presentation</vt:lpstr>
      <vt:lpstr>PowerPoint Presentation</vt:lpstr>
      <vt:lpstr>PowerPoint Presentation</vt:lpstr>
      <vt:lpstr>while</vt:lpstr>
      <vt:lpstr>Do while</vt:lpstr>
      <vt:lpstr>break</vt:lpstr>
      <vt:lpstr>continue</vt:lpstr>
      <vt:lpstr>Any query?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hp</cp:lastModifiedBy>
  <cp:revision>359</cp:revision>
  <dcterms:created xsi:type="dcterms:W3CDTF">2014-05-25T11:13:57Z</dcterms:created>
  <dcterms:modified xsi:type="dcterms:W3CDTF">2023-01-16T17:52:33Z</dcterms:modified>
</cp:coreProperties>
</file>