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3"/>
  </p:notesMasterIdLst>
  <p:handoutMasterIdLst>
    <p:handoutMasterId r:id="rId14"/>
  </p:handoutMasterIdLst>
  <p:sldIdLst>
    <p:sldId id="269" r:id="rId2"/>
    <p:sldId id="394" r:id="rId3"/>
    <p:sldId id="494" r:id="rId4"/>
    <p:sldId id="358" r:id="rId5"/>
    <p:sldId id="260" r:id="rId6"/>
    <p:sldId id="378" r:id="rId7"/>
    <p:sldId id="386" r:id="rId8"/>
    <p:sldId id="495" r:id="rId9"/>
    <p:sldId id="496" r:id="rId10"/>
    <p:sldId id="497" r:id="rId11"/>
    <p:sldId id="49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9870" y="919163"/>
            <a:ext cx="7772400" cy="1470025"/>
          </a:xfrm>
        </p:spPr>
        <p:txBody>
          <a:bodyPr/>
          <a:lstStyle>
            <a:lvl1pPr>
              <a:defRPr sz="4400">
                <a:solidFill>
                  <a:srgbClr val="FF0000"/>
                </a:solidFill>
              </a:defRPr>
            </a:lvl1pPr>
          </a:lstStyle>
          <a:p>
            <a:endParaRPr lang="en-US" dirty="0"/>
          </a:p>
        </p:txBody>
      </p:sp>
      <p:sp>
        <p:nvSpPr>
          <p:cNvPr id="3" name="Subtitle 2"/>
          <p:cNvSpPr>
            <a:spLocks noGrp="1"/>
          </p:cNvSpPr>
          <p:nvPr>
            <p:ph type="subTitle" idx="1"/>
          </p:nvPr>
        </p:nvSpPr>
        <p:spPr>
          <a:xfrm>
            <a:off x="914400" y="2631304"/>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719951" y="25146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876800" y="5108238"/>
            <a:ext cx="4251270" cy="954107"/>
          </a:xfrm>
          <a:prstGeom prst="rect">
            <a:avLst/>
          </a:prstGeom>
          <a:noFill/>
        </p:spPr>
        <p:txBody>
          <a:bodyPr wrap="square" rtlCol="0">
            <a:spAutoFit/>
          </a:bodyPr>
          <a:lstStyle/>
          <a:p>
            <a:pPr algn="r"/>
            <a:r>
              <a:rPr lang="en-US" sz="1800" b="0" i="1" dirty="0">
                <a:solidFill>
                  <a:srgbClr val="002060"/>
                </a:solidFill>
                <a:latin typeface="Arial Rounded MT Bold" pitchFamily="34" charset="0"/>
              </a:rPr>
              <a:t>Created By: 		</a:t>
            </a:r>
          </a:p>
          <a:p>
            <a:pPr algn="r"/>
            <a:r>
              <a:rPr lang="en-US" sz="1800" b="0" i="1"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074AB4D0-B7BB-4566-A4A6-5C6AAE45C471}"/>
              </a:ext>
            </a:extLst>
          </p:cNvPr>
          <p:cNvSpPr>
            <a:spLocks noGrp="1"/>
          </p:cNvSpPr>
          <p:nvPr>
            <p:ph type="ctrTitle"/>
          </p:nvPr>
        </p:nvSpPr>
        <p:spPr>
          <a:xfrm>
            <a:off x="446314" y="457200"/>
            <a:ext cx="8229600" cy="914401"/>
          </a:xfrm>
        </p:spPr>
        <p:txBody>
          <a:bodyPr/>
          <a:lstStyle>
            <a:lvl1pPr>
              <a:defRPr sz="4400" i="1">
                <a:solidFill>
                  <a:schemeClr val="accent1">
                    <a:lumMod val="40000"/>
                    <a:lumOff val="60000"/>
                  </a:schemeClr>
                </a:solidFill>
              </a:defRPr>
            </a:lvl1pPr>
          </a:lstStyle>
          <a:p>
            <a:endParaRPr lang="en-US" dirty="0"/>
          </a:p>
        </p:txBody>
      </p:sp>
      <p:pic>
        <p:nvPicPr>
          <p:cNvPr id="5" name="Picture 4">
            <a:extLst>
              <a:ext uri="{FF2B5EF4-FFF2-40B4-BE49-F238E27FC236}">
                <a16:creationId xmlns:a16="http://schemas.microsoft.com/office/drawing/2014/main" id="{2C31135F-FDC3-46A1-A52E-93E39F0EC6D9}"/>
              </a:ext>
            </a:extLst>
          </p:cNvPr>
          <p:cNvPicPr>
            <a:picLocks noChangeAspect="1"/>
          </p:cNvPicPr>
          <p:nvPr userDrawn="1"/>
        </p:nvPicPr>
        <p:blipFill>
          <a:blip r:embed="rId2"/>
          <a:stretch>
            <a:fillRect/>
          </a:stretch>
        </p:blipFill>
        <p:spPr>
          <a:xfrm>
            <a:off x="455023" y="493957"/>
            <a:ext cx="8207828" cy="87764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152400" y="685800"/>
            <a:ext cx="6248400" cy="50292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1"/>
            <a:ext cx="8229600" cy="3505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pic>
        <p:nvPicPr>
          <p:cNvPr id="6" name="Picture 5">
            <a:extLst>
              <a:ext uri="{FF2B5EF4-FFF2-40B4-BE49-F238E27FC236}">
                <a16:creationId xmlns:a16="http://schemas.microsoft.com/office/drawing/2014/main" id="{394EF75B-DA97-4E72-8342-10BE88B44E11}"/>
              </a:ext>
            </a:extLst>
          </p:cNvPr>
          <p:cNvPicPr>
            <a:picLocks noChangeAspect="1"/>
          </p:cNvPicPr>
          <p:nvPr userDrawn="1"/>
        </p:nvPicPr>
        <p:blipFill>
          <a:blip r:embed="rId7"/>
          <a:stretch>
            <a:fillRect/>
          </a:stretch>
        </p:blipFill>
        <p:spPr>
          <a:xfrm>
            <a:off x="0" y="5943600"/>
            <a:ext cx="6553200" cy="874512"/>
          </a:xfrm>
          <a:prstGeom prst="rect">
            <a:avLst/>
          </a:prstGeom>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276600"/>
          </a:xfrm>
        </p:spPr>
        <p:txBody>
          <a:bodyPr>
            <a:normAutofit/>
          </a:bodyPr>
          <a:lstStyle/>
          <a:p>
            <a:pPr algn="ctr"/>
            <a:br>
              <a:rPr lang="en-US" dirty="0"/>
            </a:br>
            <a:r>
              <a:rPr lang="en-US" sz="4000" i="1" dirty="0">
                <a:solidFill>
                  <a:schemeClr val="tx1"/>
                </a:solidFill>
                <a:latin typeface="+mn-lt"/>
              </a:rPr>
              <a:t>CAP489</a:t>
            </a:r>
            <a:br>
              <a:rPr lang="en-US" sz="4000" i="1" dirty="0">
                <a:solidFill>
                  <a:schemeClr val="tx1"/>
                </a:solidFill>
                <a:latin typeface="+mn-lt"/>
              </a:rPr>
            </a:br>
            <a:r>
              <a:rPr lang="en-US" sz="4000" i="1" dirty="0">
                <a:solidFill>
                  <a:schemeClr val="tx1"/>
                </a:solidFill>
                <a:latin typeface="+mn-lt"/>
              </a:rPr>
              <a:t>MOBILE APP DEVELOPMENT FRAMEWORKS</a:t>
            </a:r>
            <a:br>
              <a:rPr lang="en-US" dirty="0"/>
            </a:br>
            <a:endParaRPr lang="en-US" dirty="0"/>
          </a:p>
        </p:txBody>
      </p:sp>
      <p:pic>
        <p:nvPicPr>
          <p:cNvPr id="3" name="Picture 2">
            <a:extLst>
              <a:ext uri="{FF2B5EF4-FFF2-40B4-BE49-F238E27FC236}">
                <a16:creationId xmlns:a16="http://schemas.microsoft.com/office/drawing/2014/main" id="{2B127747-6626-45C9-BDDD-09BAFE8DD163}"/>
              </a:ext>
            </a:extLst>
          </p:cNvPr>
          <p:cNvPicPr>
            <a:picLocks noChangeAspect="1"/>
          </p:cNvPicPr>
          <p:nvPr/>
        </p:nvPicPr>
        <p:blipFill>
          <a:blip r:embed="rId2"/>
          <a:stretch>
            <a:fillRect/>
          </a:stretch>
        </p:blipFill>
        <p:spPr>
          <a:xfrm>
            <a:off x="3170208" y="3048000"/>
            <a:ext cx="1973292" cy="21431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B81E5B-9F2F-4333-90CA-3377852CA246}"/>
              </a:ext>
            </a:extLst>
          </p:cNvPr>
          <p:cNvSpPr>
            <a:spLocks noGrp="1"/>
          </p:cNvSpPr>
          <p:nvPr>
            <p:ph idx="1"/>
          </p:nvPr>
        </p:nvSpPr>
        <p:spPr>
          <a:xfrm>
            <a:off x="457200" y="1600200"/>
            <a:ext cx="8229600" cy="4267199"/>
          </a:xfrm>
        </p:spPr>
        <p:txBody>
          <a:bodyPr>
            <a:normAutofit fontScale="70000" lnSpcReduction="20000"/>
          </a:bodyPr>
          <a:lstStyle/>
          <a:p>
            <a:pPr marL="0" indent="0">
              <a:buNone/>
            </a:pPr>
            <a:r>
              <a:rPr lang="en-US" dirty="0"/>
              <a:t>interface IParent1 { </a:t>
            </a:r>
          </a:p>
          <a:p>
            <a:pPr marL="0" indent="0">
              <a:buNone/>
            </a:pPr>
            <a:r>
              <a:rPr lang="en-US" dirty="0"/>
              <a:t>   num11:number </a:t>
            </a:r>
          </a:p>
          <a:p>
            <a:pPr marL="0" indent="0">
              <a:buNone/>
            </a:pPr>
            <a:r>
              <a:rPr lang="en-US" dirty="0"/>
              <a:t>} </a:t>
            </a:r>
          </a:p>
          <a:p>
            <a:pPr marL="0" indent="0">
              <a:buNone/>
            </a:pPr>
            <a:endParaRPr lang="en-US" dirty="0"/>
          </a:p>
          <a:p>
            <a:pPr marL="0" indent="0">
              <a:buNone/>
            </a:pPr>
            <a:r>
              <a:rPr lang="en-US" dirty="0"/>
              <a:t>interface IParent2 { </a:t>
            </a:r>
          </a:p>
          <a:p>
            <a:pPr marL="0" indent="0">
              <a:buNone/>
            </a:pPr>
            <a:r>
              <a:rPr lang="en-US" dirty="0"/>
              <a:t>   num2:number </a:t>
            </a:r>
          </a:p>
          <a:p>
            <a:pPr marL="0" indent="0">
              <a:buNone/>
            </a:pPr>
            <a:r>
              <a:rPr lang="en-US" dirty="0"/>
              <a:t>} </a:t>
            </a:r>
          </a:p>
          <a:p>
            <a:pPr marL="0" indent="0">
              <a:buNone/>
            </a:pPr>
            <a:endParaRPr lang="en-US" dirty="0"/>
          </a:p>
          <a:p>
            <a:pPr marL="0" indent="0">
              <a:buNone/>
            </a:pPr>
            <a:r>
              <a:rPr lang="en-US" dirty="0"/>
              <a:t>interface Child extends IParent1, IParent2 {</a:t>
            </a:r>
          </a:p>
          <a:p>
            <a:pPr marL="0" indent="0">
              <a:buNone/>
            </a:pPr>
            <a:r>
              <a:rPr lang="en-US" dirty="0"/>
              <a:t> } </a:t>
            </a:r>
          </a:p>
          <a:p>
            <a:pPr marL="0" indent="0">
              <a:buNone/>
            </a:pPr>
            <a:r>
              <a:rPr lang="en-US" dirty="0"/>
              <a:t>var </a:t>
            </a:r>
            <a:r>
              <a:rPr lang="en-US" dirty="0" err="1"/>
              <a:t>Iobj:Child</a:t>
            </a:r>
            <a:r>
              <a:rPr lang="en-US" dirty="0"/>
              <a:t> = { num1:12, num2:23} </a:t>
            </a:r>
          </a:p>
          <a:p>
            <a:pPr marL="0" indent="0">
              <a:buNone/>
            </a:pPr>
            <a:r>
              <a:rPr lang="en-US" dirty="0"/>
              <a:t>console.log("value 1: "+this.num1+" value 2: "+this.num2</a:t>
            </a:r>
          </a:p>
        </p:txBody>
      </p:sp>
      <p:sp>
        <p:nvSpPr>
          <p:cNvPr id="3" name="Title 2">
            <a:extLst>
              <a:ext uri="{FF2B5EF4-FFF2-40B4-BE49-F238E27FC236}">
                <a16:creationId xmlns:a16="http://schemas.microsoft.com/office/drawing/2014/main" id="{F0ED3AB8-ABAD-45D3-941F-D5E0363A43A8}"/>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46293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4241C-4663-42C3-9817-E27E57721415}"/>
              </a:ext>
            </a:extLst>
          </p:cNvPr>
          <p:cNvSpPr>
            <a:spLocks noGrp="1"/>
          </p:cNvSpPr>
          <p:nvPr>
            <p:ph type="title"/>
          </p:nvPr>
        </p:nvSpPr>
        <p:spPr/>
        <p:txBody>
          <a:bodyPr/>
          <a:lstStyle/>
          <a:p>
            <a:r>
              <a:rPr lang="en-US" sz="3600" i="1" dirty="0"/>
              <a:t>Any query?</a:t>
            </a:r>
          </a:p>
        </p:txBody>
      </p:sp>
    </p:spTree>
    <p:extLst>
      <p:ext uri="{BB962C8B-B14F-4D97-AF65-F5344CB8AC3E}">
        <p14:creationId xmlns:p14="http://schemas.microsoft.com/office/powerpoint/2010/main" val="17537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18D-DEC0-4342-8AF3-5BF06BCBF90E}"/>
              </a:ext>
            </a:extLst>
          </p:cNvPr>
          <p:cNvSpPr>
            <a:spLocks noGrp="1"/>
          </p:cNvSpPr>
          <p:nvPr>
            <p:ph type="title"/>
          </p:nvPr>
        </p:nvSpPr>
        <p:spPr>
          <a:xfrm>
            <a:off x="457200" y="274638"/>
            <a:ext cx="8229600" cy="1143000"/>
          </a:xfrm>
        </p:spPr>
        <p:txBody>
          <a:bodyPr>
            <a:normAutofit/>
          </a:bodyPr>
          <a:lstStyle/>
          <a:p>
            <a:r>
              <a:rPr lang="en-US" sz="3200" b="1" i="1" dirty="0">
                <a:solidFill>
                  <a:schemeClr val="accent1">
                    <a:lumMod val="40000"/>
                    <a:lumOff val="60000"/>
                  </a:schemeClr>
                </a:solidFill>
              </a:rPr>
              <a:t>Topics Covered</a:t>
            </a:r>
          </a:p>
        </p:txBody>
      </p:sp>
      <p:sp>
        <p:nvSpPr>
          <p:cNvPr id="3" name="Content Placeholder 2">
            <a:extLst>
              <a:ext uri="{FF2B5EF4-FFF2-40B4-BE49-F238E27FC236}">
                <a16:creationId xmlns:a16="http://schemas.microsoft.com/office/drawing/2014/main" id="{D6311157-ABFF-413E-B31E-1C3DFE889E8E}"/>
              </a:ext>
            </a:extLst>
          </p:cNvPr>
          <p:cNvSpPr>
            <a:spLocks noGrp="1"/>
          </p:cNvSpPr>
          <p:nvPr>
            <p:ph idx="1"/>
          </p:nvPr>
        </p:nvSpPr>
        <p:spPr>
          <a:xfrm>
            <a:off x="457200" y="1417638"/>
            <a:ext cx="8229600" cy="4068763"/>
          </a:xfrm>
        </p:spPr>
        <p:txBody>
          <a:bodyPr>
            <a:normAutofit/>
          </a:bodyPr>
          <a:lstStyle/>
          <a:p>
            <a:pPr marL="0" indent="0">
              <a:buNone/>
            </a:pPr>
            <a:r>
              <a:rPr lang="en-US" b="1" i="1" dirty="0"/>
              <a:t>Introduction to TypeScript :</a:t>
            </a:r>
          </a:p>
          <a:p>
            <a:pPr>
              <a:buFont typeface="Wingdings" panose="05000000000000000000" pitchFamily="2" charset="2"/>
              <a:buChar char="ü"/>
            </a:pPr>
            <a:r>
              <a:rPr lang="en-US" sz="2800" dirty="0"/>
              <a:t>Encapsulation</a:t>
            </a:r>
          </a:p>
          <a:p>
            <a:pPr>
              <a:buFont typeface="Wingdings" panose="05000000000000000000" pitchFamily="2" charset="2"/>
              <a:buChar char="ü"/>
            </a:pPr>
            <a:r>
              <a:rPr lang="en-US" sz="2800" dirty="0"/>
              <a:t>Inheritance</a:t>
            </a:r>
          </a:p>
          <a:p>
            <a:pPr marL="0" indent="0">
              <a:buNone/>
            </a:pPr>
            <a:endParaRPr lang="en-US" sz="2800" dirty="0"/>
          </a:p>
        </p:txBody>
      </p:sp>
    </p:spTree>
    <p:extLst>
      <p:ext uri="{BB962C8B-B14F-4D97-AF65-F5344CB8AC3E}">
        <p14:creationId xmlns:p14="http://schemas.microsoft.com/office/powerpoint/2010/main" val="257907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3376D7-4D7C-483B-BA37-DF798E700F73}"/>
              </a:ext>
            </a:extLst>
          </p:cNvPr>
          <p:cNvSpPr>
            <a:spLocks noGrp="1"/>
          </p:cNvSpPr>
          <p:nvPr>
            <p:ph idx="1"/>
          </p:nvPr>
        </p:nvSpPr>
        <p:spPr/>
        <p:txBody>
          <a:bodyPr/>
          <a:lstStyle/>
          <a:p>
            <a:pPr marL="0" indent="0" algn="just">
              <a:buNone/>
            </a:pPr>
            <a:r>
              <a:rPr lang="en-US" dirty="0"/>
              <a:t>We can achieve this to make data members as private and to access these private data members using setter and getter accessor methods which should be public. </a:t>
            </a:r>
          </a:p>
        </p:txBody>
      </p:sp>
      <p:sp>
        <p:nvSpPr>
          <p:cNvPr id="3" name="Title 2">
            <a:extLst>
              <a:ext uri="{FF2B5EF4-FFF2-40B4-BE49-F238E27FC236}">
                <a16:creationId xmlns:a16="http://schemas.microsoft.com/office/drawing/2014/main" id="{0091F071-6F9C-489A-A5D0-C9739F4E8A4D}"/>
              </a:ext>
            </a:extLst>
          </p:cNvPr>
          <p:cNvSpPr>
            <a:spLocks noGrp="1"/>
          </p:cNvSpPr>
          <p:nvPr>
            <p:ph type="ctrTitle"/>
          </p:nvPr>
        </p:nvSpPr>
        <p:spPr/>
        <p:txBody>
          <a:bodyPr>
            <a:normAutofit fontScale="90000"/>
          </a:bodyPr>
          <a:lstStyle/>
          <a:p>
            <a:br>
              <a:rPr lang="en-US" dirty="0"/>
            </a:br>
            <a:r>
              <a:rPr lang="en-US" dirty="0"/>
              <a:t>Encapsulation</a:t>
            </a:r>
            <a:br>
              <a:rPr lang="en-US" dirty="0"/>
            </a:br>
            <a:endParaRPr lang="en-US" dirty="0"/>
          </a:p>
        </p:txBody>
      </p:sp>
    </p:spTree>
    <p:extLst>
      <p:ext uri="{BB962C8B-B14F-4D97-AF65-F5344CB8AC3E}">
        <p14:creationId xmlns:p14="http://schemas.microsoft.com/office/powerpoint/2010/main" val="178298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7">
            <a:extLst>
              <a:ext uri="{FF2B5EF4-FFF2-40B4-BE49-F238E27FC236}">
                <a16:creationId xmlns:a16="http://schemas.microsoft.com/office/drawing/2014/main" id="{061A4B89-31E6-409C-AE2F-EB39DD3E8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45" y="1441450"/>
            <a:ext cx="1705367"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9">
            <a:extLst>
              <a:ext uri="{FF2B5EF4-FFF2-40B4-BE49-F238E27FC236}">
                <a16:creationId xmlns:a16="http://schemas.microsoft.com/office/drawing/2014/main" id="{932B0F84-0602-4CC5-A225-F6090684D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25" y="1373188"/>
            <a:ext cx="150495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11">
            <a:extLst>
              <a:ext uri="{FF2B5EF4-FFF2-40B4-BE49-F238E27FC236}">
                <a16:creationId xmlns:a16="http://schemas.microsoft.com/office/drawing/2014/main" id="{032ADFAD-44ED-4E1C-936F-551BF7AC0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267200"/>
            <a:ext cx="1409700" cy="203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a:extLst>
              <a:ext uri="{FF2B5EF4-FFF2-40B4-BE49-F238E27FC236}">
                <a16:creationId xmlns:a16="http://schemas.microsoft.com/office/drawing/2014/main" id="{F0BBC028-D06E-4612-80C7-A796FAED2519}"/>
              </a:ext>
            </a:extLst>
          </p:cNvPr>
          <p:cNvCxnSpPr>
            <a:cxnSpLocks/>
            <a:stCxn id="55298" idx="2"/>
          </p:cNvCxnSpPr>
          <p:nvPr/>
        </p:nvCxnSpPr>
        <p:spPr>
          <a:xfrm flipH="1">
            <a:off x="1062039" y="3792538"/>
            <a:ext cx="12839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0BE9EF-AF48-4BB8-9679-669A70DCA3B8}"/>
              </a:ext>
            </a:extLst>
          </p:cNvPr>
          <p:cNvCxnSpPr>
            <a:stCxn id="55299" idx="2"/>
          </p:cNvCxnSpPr>
          <p:nvPr/>
        </p:nvCxnSpPr>
        <p:spPr>
          <a:xfrm>
            <a:off x="7023100" y="4186238"/>
            <a:ext cx="9525" cy="615950"/>
          </a:xfrm>
          <a:prstGeom prst="line">
            <a:avLst/>
          </a:prstGeom>
        </p:spPr>
        <p:style>
          <a:lnRef idx="1">
            <a:schemeClr val="accent1"/>
          </a:lnRef>
          <a:fillRef idx="0">
            <a:schemeClr val="accent1"/>
          </a:fillRef>
          <a:effectRef idx="0">
            <a:schemeClr val="accent1"/>
          </a:effectRef>
          <a:fontRef idx="minor">
            <a:schemeClr val="tx1"/>
          </a:fontRef>
        </p:style>
      </p:cxnSp>
      <p:sp>
        <p:nvSpPr>
          <p:cNvPr id="55303" name="TextBox 32">
            <a:extLst>
              <a:ext uri="{FF2B5EF4-FFF2-40B4-BE49-F238E27FC236}">
                <a16:creationId xmlns:a16="http://schemas.microsoft.com/office/drawing/2014/main" id="{011BD397-0E8C-47ED-AF06-B82239A48C08}"/>
              </a:ext>
            </a:extLst>
          </p:cNvPr>
          <p:cNvSpPr txBox="1">
            <a:spLocks noChangeArrowheads="1"/>
          </p:cNvSpPr>
          <p:nvPr/>
        </p:nvSpPr>
        <p:spPr bwMode="auto">
          <a:xfrm>
            <a:off x="1547813" y="144145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father</a:t>
            </a:r>
          </a:p>
        </p:txBody>
      </p:sp>
      <p:sp>
        <p:nvSpPr>
          <p:cNvPr id="55304" name="TextBox 33">
            <a:extLst>
              <a:ext uri="{FF2B5EF4-FFF2-40B4-BE49-F238E27FC236}">
                <a16:creationId xmlns:a16="http://schemas.microsoft.com/office/drawing/2014/main" id="{583CBE8C-45BC-4C3E-9F1E-024213294F29}"/>
              </a:ext>
            </a:extLst>
          </p:cNvPr>
          <p:cNvSpPr txBox="1">
            <a:spLocks noChangeArrowheads="1"/>
          </p:cNvSpPr>
          <p:nvPr/>
        </p:nvSpPr>
        <p:spPr bwMode="auto">
          <a:xfrm>
            <a:off x="7508875" y="1524000"/>
            <a:ext cx="884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mother</a:t>
            </a:r>
          </a:p>
        </p:txBody>
      </p:sp>
      <p:sp>
        <p:nvSpPr>
          <p:cNvPr id="55305" name="TextBox 34">
            <a:extLst>
              <a:ext uri="{FF2B5EF4-FFF2-40B4-BE49-F238E27FC236}">
                <a16:creationId xmlns:a16="http://schemas.microsoft.com/office/drawing/2014/main" id="{2F154251-A6C4-4F18-815F-2DD6F96C5581}"/>
              </a:ext>
            </a:extLst>
          </p:cNvPr>
          <p:cNvSpPr txBox="1">
            <a:spLocks noChangeArrowheads="1"/>
          </p:cNvSpPr>
          <p:nvPr/>
        </p:nvSpPr>
        <p:spPr bwMode="auto">
          <a:xfrm>
            <a:off x="4872038" y="5426075"/>
            <a:ext cx="63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child</a:t>
            </a:r>
          </a:p>
        </p:txBody>
      </p:sp>
      <p:sp>
        <p:nvSpPr>
          <p:cNvPr id="55308" name="TextBox 40">
            <a:extLst>
              <a:ext uri="{FF2B5EF4-FFF2-40B4-BE49-F238E27FC236}">
                <a16:creationId xmlns:a16="http://schemas.microsoft.com/office/drawing/2014/main" id="{58E64292-AD67-481F-8F00-51CE8B9F88D6}"/>
              </a:ext>
            </a:extLst>
          </p:cNvPr>
          <p:cNvSpPr txBox="1">
            <a:spLocks noChangeArrowheads="1"/>
          </p:cNvSpPr>
          <p:nvPr/>
        </p:nvSpPr>
        <p:spPr bwMode="auto">
          <a:xfrm>
            <a:off x="1828800" y="809943"/>
            <a:ext cx="4533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highlight>
                  <a:srgbClr val="FFFF00"/>
                </a:highlight>
                <a:latin typeface="Verdana,Bold"/>
              </a:rPr>
              <a:t>Inheritance: reusability </a:t>
            </a:r>
            <a:endParaRPr lang="en-US" altLang="en-US" sz="1800" dirty="0">
              <a:highlight>
                <a:srgbClr val="FFFF00"/>
              </a:highlight>
              <a:latin typeface="Arial" panose="020B0604020202020204" pitchFamily="34" charset="0"/>
            </a:endParaRPr>
          </a:p>
        </p:txBody>
      </p:sp>
      <p:cxnSp>
        <p:nvCxnSpPr>
          <p:cNvPr id="43" name="Straight Arrow Connector 42">
            <a:extLst>
              <a:ext uri="{FF2B5EF4-FFF2-40B4-BE49-F238E27FC236}">
                <a16:creationId xmlns:a16="http://schemas.microsoft.com/office/drawing/2014/main" id="{6B8714D3-4D3B-4681-B64B-CC52A91B4222}"/>
              </a:ext>
            </a:extLst>
          </p:cNvPr>
          <p:cNvCxnSpPr/>
          <p:nvPr/>
        </p:nvCxnSpPr>
        <p:spPr>
          <a:xfrm>
            <a:off x="1062038" y="4516438"/>
            <a:ext cx="2900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99477F9-5513-4B5B-8386-280542476C33}"/>
              </a:ext>
            </a:extLst>
          </p:cNvPr>
          <p:cNvCxnSpPr/>
          <p:nvPr/>
        </p:nvCxnSpPr>
        <p:spPr>
          <a:xfrm flipH="1">
            <a:off x="4872038" y="4802188"/>
            <a:ext cx="215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6981FA6-215E-40AA-A335-F164415B7FDE}"/>
              </a:ext>
            </a:extLst>
          </p:cNvPr>
          <p:cNvSpPr>
            <a:spLocks noGrp="1"/>
          </p:cNvSpPr>
          <p:nvPr>
            <p:ph type="title"/>
          </p:nvPr>
        </p:nvSpPr>
        <p:spPr/>
        <p:txBody>
          <a:bodyPr/>
          <a:lstStyle/>
          <a:p>
            <a:pPr algn="l" eaLnBrk="1" hangingPunct="1"/>
            <a:r>
              <a:rPr lang="en-US" altLang="en-US" dirty="0"/>
              <a:t>Inheritance </a:t>
            </a:r>
          </a:p>
        </p:txBody>
      </p:sp>
      <p:sp>
        <p:nvSpPr>
          <p:cNvPr id="21507" name="Content Placeholder 2">
            <a:extLst>
              <a:ext uri="{FF2B5EF4-FFF2-40B4-BE49-F238E27FC236}">
                <a16:creationId xmlns:a16="http://schemas.microsoft.com/office/drawing/2014/main" id="{F2FB75FB-1BE3-47AE-AB3B-DE8E1D511ACC}"/>
              </a:ext>
            </a:extLst>
          </p:cNvPr>
          <p:cNvSpPr>
            <a:spLocks noGrp="1"/>
          </p:cNvSpPr>
          <p:nvPr>
            <p:ph idx="1"/>
          </p:nvPr>
        </p:nvSpPr>
        <p:spPr/>
        <p:txBody>
          <a:bodyPr>
            <a:normAutofit/>
          </a:bodyPr>
          <a:lstStyle/>
          <a:p>
            <a:pPr eaLnBrk="1" hangingPunct="1">
              <a:buFont typeface="Wingdings" panose="05000000000000000000" pitchFamily="2" charset="2"/>
              <a:buChar char="ü"/>
            </a:pPr>
            <a:r>
              <a:rPr lang="en-US" altLang="en-US" sz="2800" dirty="0"/>
              <a:t>One class can be derived from other class.</a:t>
            </a:r>
          </a:p>
          <a:p>
            <a:pPr eaLnBrk="1" hangingPunct="1">
              <a:buFont typeface="Wingdings" panose="05000000000000000000" pitchFamily="2" charset="2"/>
              <a:buChar char="ü"/>
            </a:pPr>
            <a:r>
              <a:rPr lang="en-US" altLang="en-US" sz="2800" dirty="0"/>
              <a:t>We can make the relationship between the classes.</a:t>
            </a:r>
          </a:p>
          <a:p>
            <a:pPr eaLnBrk="1" hangingPunct="1">
              <a:buFont typeface="Wingdings" panose="05000000000000000000" pitchFamily="2" charset="2"/>
              <a:buChar char="ü"/>
            </a:pPr>
            <a:r>
              <a:rPr lang="en-US" altLang="en-US" sz="2800" dirty="0"/>
              <a:t>We can re-use the functionality of classes</a:t>
            </a:r>
          </a:p>
          <a:p>
            <a:pPr eaLnBrk="1" hangingPunct="1">
              <a:buFont typeface="Wingdings" panose="05000000000000000000" pitchFamily="2" charset="2"/>
              <a:buChar char="ü"/>
            </a:pPr>
            <a:r>
              <a:rPr lang="en-US" altLang="en-US" sz="2800" dirty="0"/>
              <a:t>We can use different form of inheritance</a:t>
            </a:r>
          </a:p>
          <a:p>
            <a:pPr marL="0" indent="0" eaLnBrk="1" hangingPunct="1">
              <a:buNone/>
            </a:pPr>
            <a:endParaRPr lang="en-US" altLang="en-US" sz="2800" dirty="0"/>
          </a:p>
        </p:txBody>
      </p:sp>
      <p:sp>
        <p:nvSpPr>
          <p:cNvPr id="2" name="Rectangle 1">
            <a:extLst>
              <a:ext uri="{FF2B5EF4-FFF2-40B4-BE49-F238E27FC236}">
                <a16:creationId xmlns:a16="http://schemas.microsoft.com/office/drawing/2014/main" id="{8683DCA9-0DE8-41CD-A5FC-472D1AB6D23B}"/>
              </a:ext>
            </a:extLst>
          </p:cNvPr>
          <p:cNvSpPr/>
          <p:nvPr/>
        </p:nvSpPr>
        <p:spPr>
          <a:xfrm>
            <a:off x="2743200" y="3862437"/>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Class</a:t>
            </a:r>
          </a:p>
        </p:txBody>
      </p:sp>
      <p:sp>
        <p:nvSpPr>
          <p:cNvPr id="4" name="Arrow: Down 3">
            <a:extLst>
              <a:ext uri="{FF2B5EF4-FFF2-40B4-BE49-F238E27FC236}">
                <a16:creationId xmlns:a16="http://schemas.microsoft.com/office/drawing/2014/main" id="{09EF0FA7-1AC7-4040-A185-28BF01FA3E12}"/>
              </a:ext>
            </a:extLst>
          </p:cNvPr>
          <p:cNvSpPr/>
          <p:nvPr/>
        </p:nvSpPr>
        <p:spPr>
          <a:xfrm>
            <a:off x="3276600" y="4395837"/>
            <a:ext cx="228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53A1FB-B27E-4067-8125-6AB6D30D5A77}"/>
              </a:ext>
            </a:extLst>
          </p:cNvPr>
          <p:cNvSpPr/>
          <p:nvPr/>
        </p:nvSpPr>
        <p:spPr>
          <a:xfrm>
            <a:off x="2743200" y="5629105"/>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Derived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4BCC-BDD2-43E2-AACB-D772C01DF839}"/>
              </a:ext>
            </a:extLst>
          </p:cNvPr>
          <p:cNvSpPr>
            <a:spLocks noGrp="1"/>
          </p:cNvSpPr>
          <p:nvPr>
            <p:ph type="title"/>
          </p:nvPr>
        </p:nvSpPr>
        <p:spPr/>
        <p:txBody>
          <a:bodyPr>
            <a:normAutofit/>
          </a:bodyPr>
          <a:lstStyle/>
          <a:p>
            <a:pPr algn="l"/>
            <a:r>
              <a:rPr lang="en-US" sz="3200" dirty="0">
                <a:latin typeface="Verdana" panose="020B0604030504040204" pitchFamily="34" charset="0"/>
                <a:ea typeface="Verdana" panose="020B0604030504040204" pitchFamily="34" charset="0"/>
              </a:rPr>
              <a:t>I</a:t>
            </a:r>
            <a:r>
              <a:rPr lang="en-US" sz="3200" u="none" strike="noStrike" baseline="0" dirty="0">
                <a:latin typeface="Verdana" panose="020B0604030504040204" pitchFamily="34" charset="0"/>
                <a:ea typeface="Verdana" panose="020B0604030504040204" pitchFamily="34" charset="0"/>
              </a:rPr>
              <a:t>nheritance: types of inheritance</a:t>
            </a:r>
            <a:endParaRPr lang="en-US" sz="6600"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CBA85DE0-9C62-4E92-BBC9-C48DB5701795}"/>
              </a:ext>
            </a:extLst>
          </p:cNvPr>
          <p:cNvSpPr/>
          <p:nvPr/>
        </p:nvSpPr>
        <p:spPr>
          <a:xfrm>
            <a:off x="7620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cxnSp>
        <p:nvCxnSpPr>
          <p:cNvPr id="6" name="Straight Arrow Connector 5">
            <a:extLst>
              <a:ext uri="{FF2B5EF4-FFF2-40B4-BE49-F238E27FC236}">
                <a16:creationId xmlns:a16="http://schemas.microsoft.com/office/drawing/2014/main" id="{2C2FB630-15AE-4E02-A8FB-DAC90C59C3EC}"/>
              </a:ext>
            </a:extLst>
          </p:cNvPr>
          <p:cNvCxnSpPr/>
          <p:nvPr/>
        </p:nvCxnSpPr>
        <p:spPr>
          <a:xfrm>
            <a:off x="1219200" y="2895600"/>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EBCE29-FCAE-42CF-A2E1-F8A4DED429AD}"/>
              </a:ext>
            </a:extLst>
          </p:cNvPr>
          <p:cNvSpPr/>
          <p:nvPr/>
        </p:nvSpPr>
        <p:spPr>
          <a:xfrm>
            <a:off x="762026" y="4282281"/>
            <a:ext cx="9905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8" name="Rectangle 7">
            <a:extLst>
              <a:ext uri="{FF2B5EF4-FFF2-40B4-BE49-F238E27FC236}">
                <a16:creationId xmlns:a16="http://schemas.microsoft.com/office/drawing/2014/main" id="{93EA1842-5DA9-4C7A-8798-DD80EB78494D}"/>
              </a:ext>
            </a:extLst>
          </p:cNvPr>
          <p:cNvSpPr/>
          <p:nvPr/>
        </p:nvSpPr>
        <p:spPr>
          <a:xfrm>
            <a:off x="2895600" y="22860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cxnSp>
        <p:nvCxnSpPr>
          <p:cNvPr id="10" name="Straight Arrow Connector 9">
            <a:extLst>
              <a:ext uri="{FF2B5EF4-FFF2-40B4-BE49-F238E27FC236}">
                <a16:creationId xmlns:a16="http://schemas.microsoft.com/office/drawing/2014/main" id="{4EC934B8-8023-4A65-AB8C-6D299A439F2D}"/>
              </a:ext>
            </a:extLst>
          </p:cNvPr>
          <p:cNvCxnSpPr/>
          <p:nvPr/>
        </p:nvCxnSpPr>
        <p:spPr>
          <a:xfrm>
            <a:off x="3352800" y="2895600"/>
            <a:ext cx="0" cy="967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0F39487-50AB-4578-838A-AD20CFE33CBB}"/>
              </a:ext>
            </a:extLst>
          </p:cNvPr>
          <p:cNvSpPr/>
          <p:nvPr/>
        </p:nvSpPr>
        <p:spPr>
          <a:xfrm>
            <a:off x="2971807" y="3863181"/>
            <a:ext cx="914397" cy="78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cxnSp>
        <p:nvCxnSpPr>
          <p:cNvPr id="13" name="Straight Arrow Connector 12">
            <a:extLst>
              <a:ext uri="{FF2B5EF4-FFF2-40B4-BE49-F238E27FC236}">
                <a16:creationId xmlns:a16="http://schemas.microsoft.com/office/drawing/2014/main" id="{DB329C7E-6AD7-46B1-91EF-93C8D1C34DE7}"/>
              </a:ext>
            </a:extLst>
          </p:cNvPr>
          <p:cNvCxnSpPr/>
          <p:nvPr/>
        </p:nvCxnSpPr>
        <p:spPr>
          <a:xfrm>
            <a:off x="3352800" y="4648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3BDBFBE-F167-4414-A874-DB30AB34DB51}"/>
              </a:ext>
            </a:extLst>
          </p:cNvPr>
          <p:cNvSpPr/>
          <p:nvPr/>
        </p:nvSpPr>
        <p:spPr>
          <a:xfrm>
            <a:off x="2971807" y="5334000"/>
            <a:ext cx="914397" cy="71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5" name="TextBox 14">
            <a:extLst>
              <a:ext uri="{FF2B5EF4-FFF2-40B4-BE49-F238E27FC236}">
                <a16:creationId xmlns:a16="http://schemas.microsoft.com/office/drawing/2014/main" id="{D482B7C4-889E-4F44-82CA-10AAADF6B3C0}"/>
              </a:ext>
            </a:extLst>
          </p:cNvPr>
          <p:cNvSpPr txBox="1"/>
          <p:nvPr/>
        </p:nvSpPr>
        <p:spPr>
          <a:xfrm>
            <a:off x="804918" y="5074175"/>
            <a:ext cx="947695" cy="461665"/>
          </a:xfrm>
          <a:prstGeom prst="rect">
            <a:avLst/>
          </a:prstGeom>
          <a:noFill/>
        </p:spPr>
        <p:txBody>
          <a:bodyPr wrap="none" rtlCol="0">
            <a:spAutoFit/>
          </a:bodyPr>
          <a:lstStyle/>
          <a:p>
            <a:r>
              <a:rPr lang="en-US" sz="2400" b="1" dirty="0">
                <a:solidFill>
                  <a:srgbClr val="FF0000"/>
                </a:solidFill>
              </a:rPr>
              <a:t>Single</a:t>
            </a:r>
          </a:p>
        </p:txBody>
      </p:sp>
      <p:sp>
        <p:nvSpPr>
          <p:cNvPr id="16" name="TextBox 15">
            <a:extLst>
              <a:ext uri="{FF2B5EF4-FFF2-40B4-BE49-F238E27FC236}">
                <a16:creationId xmlns:a16="http://schemas.microsoft.com/office/drawing/2014/main" id="{445E9741-235B-433D-91E2-A3B4A36195F0}"/>
              </a:ext>
            </a:extLst>
          </p:cNvPr>
          <p:cNvSpPr txBox="1"/>
          <p:nvPr/>
        </p:nvSpPr>
        <p:spPr>
          <a:xfrm>
            <a:off x="2895600" y="6119019"/>
            <a:ext cx="1263038" cy="400110"/>
          </a:xfrm>
          <a:prstGeom prst="rect">
            <a:avLst/>
          </a:prstGeom>
          <a:noFill/>
        </p:spPr>
        <p:txBody>
          <a:bodyPr wrap="none" rtlCol="0">
            <a:spAutoFit/>
          </a:bodyPr>
          <a:lstStyle/>
          <a:p>
            <a:r>
              <a:rPr lang="en-US" sz="2000" b="1" dirty="0">
                <a:solidFill>
                  <a:srgbClr val="FF0000"/>
                </a:solidFill>
              </a:rPr>
              <a:t>Multilevel</a:t>
            </a:r>
          </a:p>
        </p:txBody>
      </p:sp>
      <p:sp>
        <p:nvSpPr>
          <p:cNvPr id="17" name="Rectangle 16">
            <a:extLst>
              <a:ext uri="{FF2B5EF4-FFF2-40B4-BE49-F238E27FC236}">
                <a16:creationId xmlns:a16="http://schemas.microsoft.com/office/drawing/2014/main" id="{9D0533DB-49B3-4426-AF1A-E2B09C7B82DA}"/>
              </a:ext>
            </a:extLst>
          </p:cNvPr>
          <p:cNvSpPr/>
          <p:nvPr/>
        </p:nvSpPr>
        <p:spPr>
          <a:xfrm>
            <a:off x="4876800" y="2286000"/>
            <a:ext cx="914388"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8" name="Rectangle 17">
            <a:extLst>
              <a:ext uri="{FF2B5EF4-FFF2-40B4-BE49-F238E27FC236}">
                <a16:creationId xmlns:a16="http://schemas.microsoft.com/office/drawing/2014/main" id="{14483BB0-FFEF-4738-A957-079CD739D321}"/>
              </a:ext>
            </a:extLst>
          </p:cNvPr>
          <p:cNvSpPr/>
          <p:nvPr/>
        </p:nvSpPr>
        <p:spPr>
          <a:xfrm>
            <a:off x="6676851" y="2286000"/>
            <a:ext cx="106681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cxnSp>
        <p:nvCxnSpPr>
          <p:cNvPr id="20" name="Straight Connector 19">
            <a:extLst>
              <a:ext uri="{FF2B5EF4-FFF2-40B4-BE49-F238E27FC236}">
                <a16:creationId xmlns:a16="http://schemas.microsoft.com/office/drawing/2014/main" id="{6827E061-7783-4458-8CC1-87BA5D6D733A}"/>
              </a:ext>
            </a:extLst>
          </p:cNvPr>
          <p:cNvCxnSpPr>
            <a:stCxn id="17" idx="2"/>
          </p:cNvCxnSpPr>
          <p:nvPr/>
        </p:nvCxnSpPr>
        <p:spPr>
          <a:xfrm>
            <a:off x="5333994" y="3048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128317-6602-456A-9480-C6A84957CB09}"/>
              </a:ext>
            </a:extLst>
          </p:cNvPr>
          <p:cNvCxnSpPr>
            <a:stCxn id="18" idx="2"/>
          </p:cNvCxnSpPr>
          <p:nvPr/>
        </p:nvCxnSpPr>
        <p:spPr>
          <a:xfrm>
            <a:off x="7210257" y="3048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681A1C-0E7B-4337-AD37-5E0298C99CFA}"/>
              </a:ext>
            </a:extLst>
          </p:cNvPr>
          <p:cNvCxnSpPr/>
          <p:nvPr/>
        </p:nvCxnSpPr>
        <p:spPr>
          <a:xfrm>
            <a:off x="5333994" y="4255690"/>
            <a:ext cx="18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50292A-628D-4888-B100-F908908B84E8}"/>
              </a:ext>
            </a:extLst>
          </p:cNvPr>
          <p:cNvCxnSpPr/>
          <p:nvPr/>
        </p:nvCxnSpPr>
        <p:spPr>
          <a:xfrm>
            <a:off x="6272125" y="4267200"/>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41E41ED-F547-4BD2-BA22-9EE95F57046C}"/>
              </a:ext>
            </a:extLst>
          </p:cNvPr>
          <p:cNvSpPr/>
          <p:nvPr/>
        </p:nvSpPr>
        <p:spPr>
          <a:xfrm>
            <a:off x="5791188" y="5002608"/>
            <a:ext cx="1219208" cy="94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28" name="TextBox 27">
            <a:extLst>
              <a:ext uri="{FF2B5EF4-FFF2-40B4-BE49-F238E27FC236}">
                <a16:creationId xmlns:a16="http://schemas.microsoft.com/office/drawing/2014/main" id="{863D65E3-B647-4ED3-991B-50D010FC4F7C}"/>
              </a:ext>
            </a:extLst>
          </p:cNvPr>
          <p:cNvSpPr txBox="1"/>
          <p:nvPr/>
        </p:nvSpPr>
        <p:spPr>
          <a:xfrm>
            <a:off x="6087057" y="6067285"/>
            <a:ext cx="1090363" cy="400110"/>
          </a:xfrm>
          <a:prstGeom prst="rect">
            <a:avLst/>
          </a:prstGeom>
          <a:noFill/>
        </p:spPr>
        <p:txBody>
          <a:bodyPr wrap="none" rtlCol="0">
            <a:spAutoFit/>
          </a:bodyPr>
          <a:lstStyle/>
          <a:p>
            <a:r>
              <a:rPr lang="en-US" sz="2000" b="1" dirty="0">
                <a:solidFill>
                  <a:srgbClr val="FF0000"/>
                </a:solidFill>
              </a:rPr>
              <a:t>Multiple</a:t>
            </a:r>
          </a:p>
        </p:txBody>
      </p:sp>
    </p:spTree>
    <p:extLst>
      <p:ext uri="{BB962C8B-B14F-4D97-AF65-F5344CB8AC3E}">
        <p14:creationId xmlns:p14="http://schemas.microsoft.com/office/powerpoint/2010/main" val="110703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04C2C3-6140-46A3-8C66-C1EFCBC1912C}"/>
              </a:ext>
            </a:extLst>
          </p:cNvPr>
          <p:cNvSpPr/>
          <p:nvPr/>
        </p:nvSpPr>
        <p:spPr>
          <a:xfrm>
            <a:off x="1149248" y="134661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a:t>
            </a:r>
          </a:p>
        </p:txBody>
      </p:sp>
      <p:cxnSp>
        <p:nvCxnSpPr>
          <p:cNvPr id="7" name="Straight Arrow Connector 6">
            <a:extLst>
              <a:ext uri="{FF2B5EF4-FFF2-40B4-BE49-F238E27FC236}">
                <a16:creationId xmlns:a16="http://schemas.microsoft.com/office/drawing/2014/main" id="{53D7968A-6898-470A-82B3-6A5F1AFA66B3}"/>
              </a:ext>
            </a:extLst>
          </p:cNvPr>
          <p:cNvCxnSpPr/>
          <p:nvPr/>
        </p:nvCxnSpPr>
        <p:spPr>
          <a:xfrm flipH="1">
            <a:off x="533400" y="1905000"/>
            <a:ext cx="990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D355F2-6E24-4C54-B0BB-F452F30819B9}"/>
              </a:ext>
            </a:extLst>
          </p:cNvPr>
          <p:cNvCxnSpPr/>
          <p:nvPr/>
        </p:nvCxnSpPr>
        <p:spPr>
          <a:xfrm>
            <a:off x="1524000" y="1905000"/>
            <a:ext cx="9144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366E982-2E67-49D8-BF56-03F8615C2461}"/>
              </a:ext>
            </a:extLst>
          </p:cNvPr>
          <p:cNvSpPr/>
          <p:nvPr/>
        </p:nvSpPr>
        <p:spPr>
          <a:xfrm>
            <a:off x="152400" y="29718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1" name="Rectangle 10">
            <a:extLst>
              <a:ext uri="{FF2B5EF4-FFF2-40B4-BE49-F238E27FC236}">
                <a16:creationId xmlns:a16="http://schemas.microsoft.com/office/drawing/2014/main" id="{27D952E5-FCB0-4F20-8A55-8976DF7D82DD}"/>
              </a:ext>
            </a:extLst>
          </p:cNvPr>
          <p:cNvSpPr/>
          <p:nvPr/>
        </p:nvSpPr>
        <p:spPr>
          <a:xfrm>
            <a:off x="2133600" y="2998033"/>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2" name="TextBox 11">
            <a:extLst>
              <a:ext uri="{FF2B5EF4-FFF2-40B4-BE49-F238E27FC236}">
                <a16:creationId xmlns:a16="http://schemas.microsoft.com/office/drawing/2014/main" id="{CDAA98F5-EAEA-45A9-8241-8A8CC9D969F0}"/>
              </a:ext>
            </a:extLst>
          </p:cNvPr>
          <p:cNvSpPr txBox="1"/>
          <p:nvPr/>
        </p:nvSpPr>
        <p:spPr>
          <a:xfrm>
            <a:off x="152400" y="4114801"/>
            <a:ext cx="3200399" cy="615553"/>
          </a:xfrm>
          <a:prstGeom prst="rect">
            <a:avLst/>
          </a:prstGeom>
          <a:noFill/>
        </p:spPr>
        <p:txBody>
          <a:bodyPr wrap="square" rtlCol="0">
            <a:spAutoFit/>
          </a:bodyPr>
          <a:lstStyle/>
          <a:p>
            <a:r>
              <a:rPr lang="en-US" sz="1600" b="1" i="0" dirty="0">
                <a:solidFill>
                  <a:srgbClr val="FF0000"/>
                </a:solidFill>
                <a:effectLst/>
                <a:latin typeface="Verdana" panose="020B0604030504040204" pitchFamily="34" charset="0"/>
                <a:ea typeface="Verdana" panose="020B0604030504040204" pitchFamily="34" charset="0"/>
              </a:rPr>
              <a:t>Hierarchical Inheritance</a:t>
            </a:r>
          </a:p>
          <a:p>
            <a:endParaRPr lang="en-US" dirty="0"/>
          </a:p>
        </p:txBody>
      </p:sp>
      <p:sp>
        <p:nvSpPr>
          <p:cNvPr id="14" name="Rectangle 13">
            <a:extLst>
              <a:ext uri="{FF2B5EF4-FFF2-40B4-BE49-F238E27FC236}">
                <a16:creationId xmlns:a16="http://schemas.microsoft.com/office/drawing/2014/main" id="{0493F0CF-D219-401E-83CD-B790BCA523D0}"/>
              </a:ext>
            </a:extLst>
          </p:cNvPr>
          <p:cNvSpPr/>
          <p:nvPr/>
        </p:nvSpPr>
        <p:spPr>
          <a:xfrm>
            <a:off x="4762502" y="117735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a:t>
            </a:r>
          </a:p>
        </p:txBody>
      </p:sp>
      <p:sp>
        <p:nvSpPr>
          <p:cNvPr id="16" name="Rectangle 15">
            <a:extLst>
              <a:ext uri="{FF2B5EF4-FFF2-40B4-BE49-F238E27FC236}">
                <a16:creationId xmlns:a16="http://schemas.microsoft.com/office/drawing/2014/main" id="{9397637C-F009-449B-B98A-C7BDBD53B6B0}"/>
              </a:ext>
            </a:extLst>
          </p:cNvPr>
          <p:cNvSpPr/>
          <p:nvPr/>
        </p:nvSpPr>
        <p:spPr>
          <a:xfrm>
            <a:off x="4838702" y="29718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8" name="Rectangle 17">
            <a:extLst>
              <a:ext uri="{FF2B5EF4-FFF2-40B4-BE49-F238E27FC236}">
                <a16:creationId xmlns:a16="http://schemas.microsoft.com/office/drawing/2014/main" id="{E4C9EDC8-D7A9-45E5-90BC-486A897FCCF9}"/>
              </a:ext>
            </a:extLst>
          </p:cNvPr>
          <p:cNvSpPr/>
          <p:nvPr/>
        </p:nvSpPr>
        <p:spPr>
          <a:xfrm>
            <a:off x="6365576" y="2998033"/>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cxnSp>
        <p:nvCxnSpPr>
          <p:cNvPr id="22" name="Straight Arrow Connector 21">
            <a:extLst>
              <a:ext uri="{FF2B5EF4-FFF2-40B4-BE49-F238E27FC236}">
                <a16:creationId xmlns:a16="http://schemas.microsoft.com/office/drawing/2014/main" id="{6378139C-AA33-4BDE-8991-EF1AA736E69A}"/>
              </a:ext>
            </a:extLst>
          </p:cNvPr>
          <p:cNvCxnSpPr>
            <a:cxnSpLocks/>
          </p:cNvCxnSpPr>
          <p:nvPr/>
        </p:nvCxnSpPr>
        <p:spPr>
          <a:xfrm>
            <a:off x="5225949" y="1863152"/>
            <a:ext cx="0" cy="103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8BD6D1-D618-41CB-A2FC-FDCDC5B7AFCF}"/>
              </a:ext>
            </a:extLst>
          </p:cNvPr>
          <p:cNvCxnSpPr>
            <a:cxnSpLocks/>
          </p:cNvCxnSpPr>
          <p:nvPr/>
        </p:nvCxnSpPr>
        <p:spPr>
          <a:xfrm>
            <a:off x="5363977" y="3665096"/>
            <a:ext cx="0" cy="80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9F1BB13-A7C5-4A02-AADE-E9682DA8F7D4}"/>
              </a:ext>
            </a:extLst>
          </p:cNvPr>
          <p:cNvSpPr/>
          <p:nvPr/>
        </p:nvSpPr>
        <p:spPr>
          <a:xfrm>
            <a:off x="4906777" y="4551935"/>
            <a:ext cx="914400" cy="83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cxnSp>
        <p:nvCxnSpPr>
          <p:cNvPr id="30" name="Straight Arrow Connector 29">
            <a:extLst>
              <a:ext uri="{FF2B5EF4-FFF2-40B4-BE49-F238E27FC236}">
                <a16:creationId xmlns:a16="http://schemas.microsoft.com/office/drawing/2014/main" id="{BC935A01-D2D7-424D-98AE-473A471CB6B9}"/>
              </a:ext>
            </a:extLst>
          </p:cNvPr>
          <p:cNvCxnSpPr>
            <a:cxnSpLocks/>
          </p:cNvCxnSpPr>
          <p:nvPr/>
        </p:nvCxnSpPr>
        <p:spPr>
          <a:xfrm flipH="1">
            <a:off x="5600702" y="3724870"/>
            <a:ext cx="910402" cy="74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BDF2868-DB06-4F5A-B40A-73A676FC5B21}"/>
              </a:ext>
            </a:extLst>
          </p:cNvPr>
          <p:cNvSpPr txBox="1"/>
          <p:nvPr/>
        </p:nvSpPr>
        <p:spPr>
          <a:xfrm>
            <a:off x="4572000" y="5468647"/>
            <a:ext cx="3497214" cy="646331"/>
          </a:xfrm>
          <a:prstGeom prst="rect">
            <a:avLst/>
          </a:prstGeom>
          <a:noFill/>
        </p:spPr>
        <p:txBody>
          <a:bodyPr wrap="square" rtlCol="0">
            <a:spAutoFit/>
          </a:bodyPr>
          <a:lstStyle/>
          <a:p>
            <a:r>
              <a:rPr lang="en-US" b="1" i="0" dirty="0">
                <a:solidFill>
                  <a:srgbClr val="FF0000"/>
                </a:solidFill>
                <a:effectLst/>
                <a:latin typeface="Verdana" panose="020B0604030504040204" pitchFamily="34" charset="0"/>
                <a:ea typeface="Verdana" panose="020B0604030504040204" pitchFamily="34" charset="0"/>
              </a:rPr>
              <a:t>Hybrid Inheritance</a:t>
            </a:r>
          </a:p>
          <a:p>
            <a:endParaRPr lang="en-US" dirty="0"/>
          </a:p>
        </p:txBody>
      </p:sp>
    </p:spTree>
    <p:extLst>
      <p:ext uri="{BB962C8B-B14F-4D97-AF65-F5344CB8AC3E}">
        <p14:creationId xmlns:p14="http://schemas.microsoft.com/office/powerpoint/2010/main" val="84672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65F69-3F83-410C-BEC0-08440E8390E5}"/>
              </a:ext>
            </a:extLst>
          </p:cNvPr>
          <p:cNvSpPr>
            <a:spLocks noGrp="1"/>
          </p:cNvSpPr>
          <p:nvPr>
            <p:ph idx="1"/>
          </p:nvPr>
        </p:nvSpPr>
        <p:spPr/>
        <p:txBody>
          <a:bodyPr>
            <a:normAutofit fontScale="92500"/>
          </a:bodyPr>
          <a:lstStyle/>
          <a:p>
            <a:pPr marL="0" indent="0" algn="just">
              <a:buNone/>
            </a:pPr>
            <a:r>
              <a:rPr lang="en-US" sz="2800" dirty="0"/>
              <a:t>Interfaces define properties, methods, and events, which are the members of the interface. Interfaces contain only the declaration of the members. It is the responsibility of the deriving class to define the members</a:t>
            </a:r>
          </a:p>
          <a:p>
            <a:pPr marL="0" indent="0" algn="just">
              <a:buNone/>
            </a:pPr>
            <a:r>
              <a:rPr lang="en-US" sz="2800" dirty="0"/>
              <a:t>An interface can be extended by other interfaces. In other words, an interface can inherit from other interface. Typescript allows an interface to inherit from multiple interfaces.</a:t>
            </a:r>
          </a:p>
        </p:txBody>
      </p:sp>
      <p:sp>
        <p:nvSpPr>
          <p:cNvPr id="3" name="Title 2">
            <a:extLst>
              <a:ext uri="{FF2B5EF4-FFF2-40B4-BE49-F238E27FC236}">
                <a16:creationId xmlns:a16="http://schemas.microsoft.com/office/drawing/2014/main" id="{858BEE64-1C6E-4A4B-A3B4-88B642C2AF0E}"/>
              </a:ext>
            </a:extLst>
          </p:cNvPr>
          <p:cNvSpPr>
            <a:spLocks noGrp="1"/>
          </p:cNvSpPr>
          <p:nvPr>
            <p:ph type="ctrTitle"/>
          </p:nvPr>
        </p:nvSpPr>
        <p:spPr/>
        <p:txBody>
          <a:bodyPr>
            <a:normAutofit fontScale="90000"/>
          </a:bodyPr>
          <a:lstStyle/>
          <a:p>
            <a:br>
              <a:rPr lang="en-US" dirty="0"/>
            </a:br>
            <a:r>
              <a:rPr lang="en-US" dirty="0"/>
              <a:t>interface</a:t>
            </a:r>
            <a:br>
              <a:rPr lang="en-US" dirty="0"/>
            </a:br>
            <a:endParaRPr lang="en-US" dirty="0"/>
          </a:p>
        </p:txBody>
      </p:sp>
    </p:spTree>
    <p:extLst>
      <p:ext uri="{BB962C8B-B14F-4D97-AF65-F5344CB8AC3E}">
        <p14:creationId xmlns:p14="http://schemas.microsoft.com/office/powerpoint/2010/main" val="59054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E54BBC-2B66-4E70-958D-BCB5D1B51D84}"/>
              </a:ext>
            </a:extLst>
          </p:cNvPr>
          <p:cNvSpPr>
            <a:spLocks noGrp="1"/>
          </p:cNvSpPr>
          <p:nvPr>
            <p:ph idx="1"/>
          </p:nvPr>
        </p:nvSpPr>
        <p:spPr/>
        <p:txBody>
          <a:bodyPr>
            <a:normAutofit fontScale="92500" lnSpcReduction="20000"/>
          </a:bodyPr>
          <a:lstStyle/>
          <a:p>
            <a:pPr marL="0" indent="0">
              <a:buNone/>
            </a:pPr>
            <a:r>
              <a:rPr lang="en-US" dirty="0"/>
              <a:t>interface Person { </a:t>
            </a:r>
          </a:p>
          <a:p>
            <a:pPr marL="0" indent="0">
              <a:buNone/>
            </a:pPr>
            <a:r>
              <a:rPr lang="en-US" dirty="0"/>
              <a:t>   </a:t>
            </a:r>
            <a:r>
              <a:rPr lang="en-US" dirty="0" err="1"/>
              <a:t>age:number</a:t>
            </a:r>
            <a:r>
              <a:rPr lang="en-US" dirty="0"/>
              <a:t> </a:t>
            </a:r>
          </a:p>
          <a:p>
            <a:pPr marL="0" indent="0">
              <a:buNone/>
            </a:pPr>
            <a:r>
              <a:rPr lang="en-US" dirty="0"/>
              <a:t>} </a:t>
            </a:r>
          </a:p>
          <a:p>
            <a:pPr marL="0" indent="0">
              <a:buNone/>
            </a:pPr>
            <a:endParaRPr lang="en-US" dirty="0"/>
          </a:p>
          <a:p>
            <a:pPr marL="0" indent="0">
              <a:buNone/>
            </a:pPr>
            <a:r>
              <a:rPr lang="en-US" dirty="0"/>
              <a:t>interface Musician extends Person { </a:t>
            </a:r>
          </a:p>
          <a:p>
            <a:pPr marL="0" indent="0">
              <a:buNone/>
            </a:pPr>
            <a:r>
              <a:rPr lang="en-US" dirty="0"/>
              <a:t>   </a:t>
            </a:r>
            <a:r>
              <a:rPr lang="en-US" dirty="0" err="1"/>
              <a:t>instrument:string</a:t>
            </a:r>
            <a:r>
              <a:rPr lang="en-US" dirty="0"/>
              <a:t> </a:t>
            </a:r>
          </a:p>
          <a:p>
            <a:pPr marL="0" indent="0">
              <a:buNone/>
            </a:pPr>
            <a:r>
              <a:rPr lang="en-US" dirty="0"/>
              <a:t>} </a:t>
            </a:r>
          </a:p>
        </p:txBody>
      </p:sp>
      <p:sp>
        <p:nvSpPr>
          <p:cNvPr id="3" name="Title 2">
            <a:extLst>
              <a:ext uri="{FF2B5EF4-FFF2-40B4-BE49-F238E27FC236}">
                <a16:creationId xmlns:a16="http://schemas.microsoft.com/office/drawing/2014/main" id="{2A21BC45-896E-48FB-961A-26171EBBDCD3}"/>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974298814"/>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6581</TotalTime>
  <Words>250</Words>
  <Application>Microsoft Office PowerPoint</Application>
  <PresentationFormat>On-screen Show (4:3)</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Arial Rounded MT Bold</vt:lpstr>
      <vt:lpstr>Calibri</vt:lpstr>
      <vt:lpstr>Courier New</vt:lpstr>
      <vt:lpstr>Verdana</vt:lpstr>
      <vt:lpstr>Verdana,Bold</vt:lpstr>
      <vt:lpstr>Wingdings</vt:lpstr>
      <vt:lpstr>Lpu theme final with copyright(S)</vt:lpstr>
      <vt:lpstr> CAP489 MOBILE APP DEVELOPMENT FRAMEWORKS </vt:lpstr>
      <vt:lpstr>Topics Covered</vt:lpstr>
      <vt:lpstr> Encapsulation </vt:lpstr>
      <vt:lpstr>PowerPoint Presentation</vt:lpstr>
      <vt:lpstr>Inheritance </vt:lpstr>
      <vt:lpstr>Inheritance: types of inheritance</vt:lpstr>
      <vt:lpstr>PowerPoint Presentation</vt:lpstr>
      <vt:lpstr> interface </vt:lpstr>
      <vt:lpstr>PowerPoint Presentation</vt:lpstr>
      <vt:lpstr>PowerPoint Presentation</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377</cp:revision>
  <dcterms:created xsi:type="dcterms:W3CDTF">2014-05-25T11:13:57Z</dcterms:created>
  <dcterms:modified xsi:type="dcterms:W3CDTF">2023-01-25T06:02:21Z</dcterms:modified>
</cp:coreProperties>
</file>