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2" r:id="rId3"/>
    <p:sldId id="257" r:id="rId4"/>
    <p:sldId id="259" r:id="rId5"/>
    <p:sldId id="260" r:id="rId6"/>
    <p:sldId id="261" r:id="rId7"/>
    <p:sldId id="258"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3/1/2024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4B7E-F412-425D-14FE-2C3851023872}"/>
              </a:ext>
            </a:extLst>
          </p:cNvPr>
          <p:cNvSpPr>
            <a:spLocks noGrp="1"/>
          </p:cNvSpPr>
          <p:nvPr>
            <p:ph type="ctrTitle"/>
          </p:nvPr>
        </p:nvSpPr>
        <p:spPr/>
        <p:txBody>
          <a:bodyPr/>
          <a:lstStyle/>
          <a:p>
            <a:r>
              <a:rPr lang="en-US" dirty="0"/>
              <a:t>CAP489 </a:t>
            </a:r>
          </a:p>
        </p:txBody>
      </p:sp>
      <p:sp>
        <p:nvSpPr>
          <p:cNvPr id="3" name="Subtitle 2">
            <a:extLst>
              <a:ext uri="{FF2B5EF4-FFF2-40B4-BE49-F238E27FC236}">
                <a16:creationId xmlns:a16="http://schemas.microsoft.com/office/drawing/2014/main" id="{3D012074-2C0F-F76F-1C21-DF5302F0396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13471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EDF5B6-F3D9-E5BE-F6BA-5ABD4EF018DF}"/>
              </a:ext>
            </a:extLst>
          </p:cNvPr>
          <p:cNvSpPr>
            <a:spLocks noGrp="1"/>
          </p:cNvSpPr>
          <p:nvPr>
            <p:ph idx="1"/>
          </p:nvPr>
        </p:nvSpPr>
        <p:spPr>
          <a:xfrm>
            <a:off x="731520" y="998806"/>
            <a:ext cx="10396728" cy="5173394"/>
          </a:xfrm>
        </p:spPr>
        <p:txBody>
          <a:bodyPr/>
          <a:lstStyle/>
          <a:p>
            <a:pPr marL="0" indent="0">
              <a:buNone/>
            </a:pPr>
            <a:r>
              <a:rPr lang="en-US" sz="3200" dirty="0">
                <a:solidFill>
                  <a:srgbClr val="FF0000"/>
                </a:solidFill>
              </a:rPr>
              <a:t>import { Component } from '@angular/core';</a:t>
            </a:r>
          </a:p>
          <a:p>
            <a:endParaRPr lang="en-US" dirty="0"/>
          </a:p>
          <a:p>
            <a:r>
              <a:rPr lang="en-US" dirty="0"/>
              <a:t>In Angular, Component is a decorator function provided by the @angular/core module. </a:t>
            </a:r>
          </a:p>
          <a:p>
            <a:r>
              <a:rPr lang="en-US" dirty="0"/>
              <a:t>Components are typically defined as TypeScript classes decorated with the @Component decorator.</a:t>
            </a:r>
          </a:p>
        </p:txBody>
      </p:sp>
    </p:spTree>
    <p:extLst>
      <p:ext uri="{BB962C8B-B14F-4D97-AF65-F5344CB8AC3E}">
        <p14:creationId xmlns:p14="http://schemas.microsoft.com/office/powerpoint/2010/main" val="2330874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A72859-E9F9-B5F3-AC48-FFB8D4EB8A27}"/>
              </a:ext>
            </a:extLst>
          </p:cNvPr>
          <p:cNvSpPr>
            <a:spLocks noGrp="1"/>
          </p:cNvSpPr>
          <p:nvPr>
            <p:ph idx="1"/>
          </p:nvPr>
        </p:nvSpPr>
        <p:spPr>
          <a:xfrm>
            <a:off x="1111348" y="773723"/>
            <a:ext cx="10016900" cy="5398477"/>
          </a:xfrm>
        </p:spPr>
        <p:txBody>
          <a:bodyPr>
            <a:normAutofit lnSpcReduction="10000"/>
          </a:bodyPr>
          <a:lstStyle/>
          <a:p>
            <a:pPr marL="0" indent="0">
              <a:buNone/>
            </a:pPr>
            <a:r>
              <a:rPr lang="en-US" sz="2800" b="0" dirty="0">
                <a:solidFill>
                  <a:srgbClr val="E50000"/>
                </a:solidFill>
                <a:effectLst/>
                <a:latin typeface="Consolas" panose="020B0609020204030204" pitchFamily="49" charset="0"/>
              </a:rPr>
              <a:t>[(</a:t>
            </a:r>
            <a:r>
              <a:rPr lang="en-US" sz="2800" b="0" dirty="0" err="1">
                <a:solidFill>
                  <a:srgbClr val="E50000"/>
                </a:solidFill>
                <a:effectLst/>
                <a:latin typeface="Consolas" panose="020B0609020204030204" pitchFamily="49" charset="0"/>
              </a:rPr>
              <a:t>ngModel</a:t>
            </a:r>
            <a:r>
              <a:rPr lang="en-US" sz="2800" b="0" dirty="0">
                <a:solidFill>
                  <a:srgbClr val="E50000"/>
                </a:solidFill>
                <a:effectLst/>
                <a:latin typeface="Consolas" panose="020B0609020204030204" pitchFamily="49" charset="0"/>
              </a:rPr>
              <a:t>)]: </a:t>
            </a:r>
          </a:p>
          <a:p>
            <a:pPr marL="0" indent="0">
              <a:buNone/>
            </a:pPr>
            <a:endParaRPr lang="en-US" sz="2800" dirty="0">
              <a:solidFill>
                <a:srgbClr val="E50000"/>
              </a:solidFill>
              <a:latin typeface="Consolas" panose="020B0609020204030204" pitchFamily="49" charset="0"/>
            </a:endParaRPr>
          </a:p>
          <a:p>
            <a:pPr marL="0" indent="0">
              <a:buNone/>
            </a:pPr>
            <a:r>
              <a:rPr lang="en-US" sz="2400" dirty="0"/>
              <a:t>It is a two-way data binding syntax in Angular that allows you to bind data from a component’s.</a:t>
            </a:r>
          </a:p>
          <a:p>
            <a:pPr marL="0" indent="0">
              <a:buNone/>
            </a:pPr>
            <a:r>
              <a:rPr lang="en-US" b="1" dirty="0">
                <a:solidFill>
                  <a:srgbClr val="000000"/>
                </a:solidFill>
                <a:effectLst/>
                <a:latin typeface="Consolas" panose="020B0609020204030204" pitchFamily="49" charset="0"/>
              </a:rPr>
              <a:t>It is typically used within Angular forms to bind form controls (like input fields) to properties in the component class. </a:t>
            </a:r>
          </a:p>
          <a:p>
            <a:pPr marL="0" indent="0">
              <a:buNone/>
            </a:pPr>
            <a:endParaRPr lang="en-US" sz="2400" b="1" dirty="0">
              <a:solidFill>
                <a:srgbClr val="000000"/>
              </a:solidFill>
              <a:latin typeface="Consolas" panose="020B0609020204030204" pitchFamily="49" charset="0"/>
            </a:endParaRPr>
          </a:p>
          <a:p>
            <a:pPr marL="0" indent="0">
              <a:buNone/>
            </a:pPr>
            <a:r>
              <a:rPr lang="en-US" sz="2400" b="1" dirty="0">
                <a:solidFill>
                  <a:srgbClr val="FF0000"/>
                </a:solidFill>
                <a:effectLst/>
                <a:latin typeface="Consolas" panose="020B0609020204030204" pitchFamily="49" charset="0"/>
              </a:rPr>
              <a:t>Syntax:</a:t>
            </a:r>
          </a:p>
          <a:p>
            <a:pPr marL="0" indent="0">
              <a:buNone/>
            </a:pPr>
            <a:r>
              <a:rPr lang="en-US" sz="2400" b="1" dirty="0">
                <a:solidFill>
                  <a:srgbClr val="000000"/>
                </a:solidFill>
                <a:effectLst/>
                <a:latin typeface="Consolas" panose="020B0609020204030204" pitchFamily="49" charset="0"/>
              </a:rPr>
              <a:t>    The syntax </a:t>
            </a:r>
            <a:r>
              <a:rPr lang="en-US" sz="2400" b="1" dirty="0">
                <a:solidFill>
                  <a:srgbClr val="FF0000"/>
                </a:solidFill>
                <a:effectLst/>
                <a:latin typeface="Consolas" panose="020B0609020204030204" pitchFamily="49" charset="0"/>
              </a:rPr>
              <a:t>[(</a:t>
            </a:r>
            <a:r>
              <a:rPr lang="en-US" sz="2400" b="1" dirty="0" err="1">
                <a:solidFill>
                  <a:srgbClr val="FF0000"/>
                </a:solidFill>
                <a:effectLst/>
                <a:latin typeface="Consolas" panose="020B0609020204030204" pitchFamily="49" charset="0"/>
              </a:rPr>
              <a:t>ngModel</a:t>
            </a:r>
            <a:r>
              <a:rPr lang="en-US" sz="2400" b="1" dirty="0">
                <a:solidFill>
                  <a:srgbClr val="FF0000"/>
                </a:solidFill>
                <a:effectLst/>
                <a:latin typeface="Consolas" panose="020B0609020204030204" pitchFamily="49" charset="0"/>
              </a:rPr>
              <a:t>)] </a:t>
            </a:r>
            <a:r>
              <a:rPr lang="en-US" sz="2400" b="1" dirty="0">
                <a:solidFill>
                  <a:srgbClr val="000000"/>
                </a:solidFill>
                <a:effectLst/>
                <a:latin typeface="Consolas" panose="020B0609020204030204" pitchFamily="49" charset="0"/>
              </a:rPr>
              <a:t>is a combination of square brackets ([]) for property binding and parentheses (()) for event binding.</a:t>
            </a:r>
          </a:p>
          <a:p>
            <a:pPr marL="0" indent="0">
              <a:buNone/>
            </a:pPr>
            <a:r>
              <a:rPr lang="en-US" sz="2400" b="1" dirty="0">
                <a:solidFill>
                  <a:srgbClr val="000000"/>
                </a:solidFill>
                <a:effectLst/>
                <a:latin typeface="Consolas" panose="020B0609020204030204" pitchFamily="49" charset="0"/>
              </a:rPr>
              <a:t>    The expression inside [(</a:t>
            </a:r>
            <a:r>
              <a:rPr lang="en-US" sz="2400" b="1" dirty="0" err="1">
                <a:solidFill>
                  <a:srgbClr val="000000"/>
                </a:solidFill>
                <a:effectLst/>
                <a:latin typeface="Consolas" panose="020B0609020204030204" pitchFamily="49" charset="0"/>
              </a:rPr>
              <a:t>ngModel</a:t>
            </a:r>
            <a:r>
              <a:rPr lang="en-US" sz="2400" b="1" dirty="0">
                <a:solidFill>
                  <a:srgbClr val="000000"/>
                </a:solidFill>
                <a:effectLst/>
                <a:latin typeface="Consolas" panose="020B0609020204030204" pitchFamily="49" charset="0"/>
              </a:rPr>
              <a:t>)] refers to the property in the component class that you want to bind to the input element.</a:t>
            </a:r>
          </a:p>
          <a:p>
            <a:endParaRPr lang="en-US" dirty="0"/>
          </a:p>
        </p:txBody>
      </p:sp>
    </p:spTree>
    <p:extLst>
      <p:ext uri="{BB962C8B-B14F-4D97-AF65-F5344CB8AC3E}">
        <p14:creationId xmlns:p14="http://schemas.microsoft.com/office/powerpoint/2010/main" val="76422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A9E9-7476-A903-0FE6-8C749B088D0B}"/>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id="{40C85352-319A-9840-02CF-CC064C4EDB6F}"/>
              </a:ext>
            </a:extLst>
          </p:cNvPr>
          <p:cNvSpPr>
            <a:spLocks noGrp="1"/>
          </p:cNvSpPr>
          <p:nvPr>
            <p:ph idx="1"/>
          </p:nvPr>
        </p:nvSpPr>
        <p:spPr/>
        <p:txBody>
          <a:bodyPr/>
          <a:lstStyle/>
          <a:p>
            <a:pPr marL="0" indent="0">
              <a:buNone/>
            </a:pPr>
            <a:r>
              <a:rPr lang="en-US" dirty="0"/>
              <a:t>ng generate component </a:t>
            </a:r>
            <a:r>
              <a:rPr lang="en-US" dirty="0" err="1"/>
              <a:t>component_name</a:t>
            </a: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12327AEE-4020-B2E0-517D-CE7291FDF3A9}"/>
              </a:ext>
            </a:extLst>
          </p:cNvPr>
          <p:cNvPicPr>
            <a:picLocks noChangeAspect="1"/>
          </p:cNvPicPr>
          <p:nvPr/>
        </p:nvPicPr>
        <p:blipFill>
          <a:blip r:embed="rId2"/>
          <a:stretch>
            <a:fillRect/>
          </a:stretch>
        </p:blipFill>
        <p:spPr>
          <a:xfrm>
            <a:off x="1490003" y="2699004"/>
            <a:ext cx="7467600" cy="1447800"/>
          </a:xfrm>
          <a:prstGeom prst="rect">
            <a:avLst/>
          </a:prstGeom>
        </p:spPr>
      </p:pic>
    </p:spTree>
    <p:extLst>
      <p:ext uri="{BB962C8B-B14F-4D97-AF65-F5344CB8AC3E}">
        <p14:creationId xmlns:p14="http://schemas.microsoft.com/office/powerpoint/2010/main" val="106301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D81E6-57BB-169F-5ACC-50A8E1415D90}"/>
              </a:ext>
            </a:extLst>
          </p:cNvPr>
          <p:cNvSpPr>
            <a:spLocks noGrp="1"/>
          </p:cNvSpPr>
          <p:nvPr>
            <p:ph idx="1"/>
          </p:nvPr>
        </p:nvSpPr>
        <p:spPr>
          <a:xfrm>
            <a:off x="900332" y="914400"/>
            <a:ext cx="10227916" cy="5257800"/>
          </a:xfrm>
        </p:spPr>
        <p:txBody>
          <a:bodyPr>
            <a:normAutofit fontScale="92500" lnSpcReduction="10000"/>
          </a:bodyPr>
          <a:lstStyle/>
          <a:p>
            <a:pPr algn="just"/>
            <a:r>
              <a:rPr lang="en-US" dirty="0">
                <a:solidFill>
                  <a:srgbClr val="FF0000"/>
                </a:solidFill>
              </a:rPr>
              <a:t>mycomponent.component.html: </a:t>
            </a:r>
            <a:r>
              <a:rPr lang="en-US" dirty="0"/>
              <a:t>This file contains the HTML template for your Angular component. It defines the structure and layout of your component's view. You will write the HTML markup here to define how your component should render in the browser.</a:t>
            </a:r>
          </a:p>
          <a:p>
            <a:pPr algn="just"/>
            <a:endParaRPr lang="en-US" dirty="0"/>
          </a:p>
          <a:p>
            <a:pPr algn="just"/>
            <a:r>
              <a:rPr lang="en-US" dirty="0" err="1">
                <a:solidFill>
                  <a:srgbClr val="FF0000"/>
                </a:solidFill>
              </a:rPr>
              <a:t>mycomponent.component.spec.ts</a:t>
            </a:r>
            <a:r>
              <a:rPr lang="en-US" dirty="0"/>
              <a:t>: This file contains the unit tests for your Angular component. It is used to test the behavior and functionality of your component to ensure that it works as expected. Unit tests are written using testing frameworks like Jasmine, and they can be run using tools like Karma. </a:t>
            </a:r>
          </a:p>
          <a:p>
            <a:pPr algn="just"/>
            <a:endParaRPr lang="en-US" dirty="0"/>
          </a:p>
          <a:p>
            <a:pPr algn="just"/>
            <a:r>
              <a:rPr lang="en-US" dirty="0" err="1">
                <a:solidFill>
                  <a:srgbClr val="FF0000"/>
                </a:solidFill>
              </a:rPr>
              <a:t>mycomponent.component.ts</a:t>
            </a:r>
            <a:r>
              <a:rPr lang="en-US" dirty="0"/>
              <a:t>: This file contains the TypeScript code for your Angular component. It defines the component class, which contains the logic and behavior of your component. You will write TypeScript code here to define properties, methods, event handlers, and lifecycle hooks for your component.</a:t>
            </a:r>
          </a:p>
          <a:p>
            <a:pPr algn="just"/>
            <a:endParaRPr lang="en-US" dirty="0"/>
          </a:p>
          <a:p>
            <a:pPr algn="just"/>
            <a:r>
              <a:rPr lang="en-US" dirty="0">
                <a:solidFill>
                  <a:srgbClr val="FF0000"/>
                </a:solidFill>
              </a:rPr>
              <a:t>mycomponent.component.css</a:t>
            </a:r>
            <a:r>
              <a:rPr lang="en-US" dirty="0"/>
              <a:t>: This file contains the CSS styles for your Angular component. It is used to define the styles and appearance of your component's view. You can write CSS rules here to apply styles to the HTML elements within your component's template.</a:t>
            </a:r>
          </a:p>
        </p:txBody>
      </p:sp>
    </p:spTree>
    <p:extLst>
      <p:ext uri="{BB962C8B-B14F-4D97-AF65-F5344CB8AC3E}">
        <p14:creationId xmlns:p14="http://schemas.microsoft.com/office/powerpoint/2010/main" val="138206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BCEE-AA62-0FB6-0B1F-6B99E0532615}"/>
              </a:ext>
            </a:extLst>
          </p:cNvPr>
          <p:cNvSpPr>
            <a:spLocks noGrp="1"/>
          </p:cNvSpPr>
          <p:nvPr>
            <p:ph type="title"/>
          </p:nvPr>
        </p:nvSpPr>
        <p:spPr/>
        <p:txBody>
          <a:bodyPr/>
          <a:lstStyle/>
          <a:p>
            <a:r>
              <a:rPr lang="en-US" dirty="0"/>
              <a:t>Installation steps</a:t>
            </a:r>
          </a:p>
        </p:txBody>
      </p:sp>
      <p:sp>
        <p:nvSpPr>
          <p:cNvPr id="3" name="Content Placeholder 2">
            <a:extLst>
              <a:ext uri="{FF2B5EF4-FFF2-40B4-BE49-F238E27FC236}">
                <a16:creationId xmlns:a16="http://schemas.microsoft.com/office/drawing/2014/main" id="{84F12B8D-16CB-C1C1-34FE-D3B3F74AE580}"/>
              </a:ext>
            </a:extLst>
          </p:cNvPr>
          <p:cNvSpPr>
            <a:spLocks noGrp="1"/>
          </p:cNvSpPr>
          <p:nvPr>
            <p:ph idx="1"/>
          </p:nvPr>
        </p:nvSpPr>
        <p:spPr>
          <a:xfrm>
            <a:off x="1069848" y="2121408"/>
            <a:ext cx="10901758" cy="4050792"/>
          </a:xfrm>
        </p:spPr>
        <p:txBody>
          <a:bodyPr/>
          <a:lstStyle/>
          <a:p>
            <a:r>
              <a:rPr lang="en-US" sz="2400" dirty="0" err="1"/>
              <a:t>npm</a:t>
            </a:r>
            <a:r>
              <a:rPr lang="en-US" sz="2400" dirty="0"/>
              <a:t> install -g @angular/cli  </a:t>
            </a:r>
          </a:p>
          <a:p>
            <a:r>
              <a:rPr lang="en-US" sz="2400" dirty="0"/>
              <a:t>Set-</a:t>
            </a:r>
            <a:r>
              <a:rPr lang="en-US" sz="2400" dirty="0" err="1"/>
              <a:t>ExecutionPolicy</a:t>
            </a:r>
            <a:r>
              <a:rPr lang="en-US" sz="2400" dirty="0"/>
              <a:t> -Scope </a:t>
            </a:r>
            <a:r>
              <a:rPr lang="en-US" sz="2400" dirty="0" err="1"/>
              <a:t>CurrentUser</a:t>
            </a:r>
            <a:r>
              <a:rPr lang="en-US" sz="2400" dirty="0"/>
              <a:t> -</a:t>
            </a:r>
            <a:r>
              <a:rPr lang="en-US" sz="2400" dirty="0" err="1"/>
              <a:t>ExecutionPolicy</a:t>
            </a:r>
            <a:r>
              <a:rPr lang="en-US" sz="2400" dirty="0"/>
              <a:t> </a:t>
            </a:r>
            <a:r>
              <a:rPr lang="en-US" sz="2400" dirty="0" err="1"/>
              <a:t>RemoteSigned</a:t>
            </a:r>
            <a:r>
              <a:rPr lang="en-US" sz="2400" dirty="0"/>
              <a:t>  </a:t>
            </a:r>
          </a:p>
          <a:p>
            <a:r>
              <a:rPr lang="en-US" sz="2400" dirty="0"/>
              <a:t>ng new my-app</a:t>
            </a:r>
          </a:p>
          <a:p>
            <a:r>
              <a:rPr lang="en-US" sz="2400" dirty="0"/>
              <a:t>ng serve --open</a:t>
            </a:r>
            <a:endParaRPr lang="en-US" dirty="0"/>
          </a:p>
        </p:txBody>
      </p:sp>
    </p:spTree>
    <p:extLst>
      <p:ext uri="{BB962C8B-B14F-4D97-AF65-F5344CB8AC3E}">
        <p14:creationId xmlns:p14="http://schemas.microsoft.com/office/powerpoint/2010/main" val="117559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3C5E-6026-674C-B5F3-D653956C6CFB}"/>
              </a:ext>
            </a:extLst>
          </p:cNvPr>
          <p:cNvSpPr>
            <a:spLocks noGrp="1"/>
          </p:cNvSpPr>
          <p:nvPr>
            <p:ph type="title"/>
          </p:nvPr>
        </p:nvSpPr>
        <p:spPr/>
        <p:txBody>
          <a:bodyPr/>
          <a:lstStyle/>
          <a:p>
            <a:r>
              <a:rPr lang="en-US" dirty="0"/>
              <a:t>Angular 17</a:t>
            </a:r>
          </a:p>
        </p:txBody>
      </p:sp>
      <p:pic>
        <p:nvPicPr>
          <p:cNvPr id="5" name="Picture 4">
            <a:extLst>
              <a:ext uri="{FF2B5EF4-FFF2-40B4-BE49-F238E27FC236}">
                <a16:creationId xmlns:a16="http://schemas.microsoft.com/office/drawing/2014/main" id="{93975CC5-C1AE-8121-19B8-F3C5931A8BF2}"/>
              </a:ext>
            </a:extLst>
          </p:cNvPr>
          <p:cNvPicPr>
            <a:picLocks noChangeAspect="1"/>
          </p:cNvPicPr>
          <p:nvPr/>
        </p:nvPicPr>
        <p:blipFill>
          <a:blip r:embed="rId2"/>
          <a:stretch>
            <a:fillRect/>
          </a:stretch>
        </p:blipFill>
        <p:spPr>
          <a:xfrm>
            <a:off x="4680175" y="787225"/>
            <a:ext cx="5181278" cy="5916031"/>
          </a:xfrm>
          <a:prstGeom prst="rect">
            <a:avLst/>
          </a:prstGeom>
        </p:spPr>
      </p:pic>
    </p:spTree>
    <p:extLst>
      <p:ext uri="{BB962C8B-B14F-4D97-AF65-F5344CB8AC3E}">
        <p14:creationId xmlns:p14="http://schemas.microsoft.com/office/powerpoint/2010/main" val="270344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DEC1-C4B9-49C4-4607-1AF29E0CEC1B}"/>
              </a:ext>
            </a:extLst>
          </p:cNvPr>
          <p:cNvSpPr>
            <a:spLocks noGrp="1"/>
          </p:cNvSpPr>
          <p:nvPr>
            <p:ph type="title"/>
          </p:nvPr>
        </p:nvSpPr>
        <p:spPr>
          <a:xfrm>
            <a:off x="1069848" y="484632"/>
            <a:ext cx="10058400" cy="1062814"/>
          </a:xfrm>
        </p:spPr>
        <p:txBody>
          <a:bodyPr/>
          <a:lstStyle/>
          <a:p>
            <a:r>
              <a:rPr lang="en-US" dirty="0"/>
              <a:t>Angular: component</a:t>
            </a:r>
          </a:p>
        </p:txBody>
      </p:sp>
      <p:pic>
        <p:nvPicPr>
          <p:cNvPr id="5" name="Picture 4">
            <a:extLst>
              <a:ext uri="{FF2B5EF4-FFF2-40B4-BE49-F238E27FC236}">
                <a16:creationId xmlns:a16="http://schemas.microsoft.com/office/drawing/2014/main" id="{58DDC768-405C-703F-CE98-A8DE7FB05483}"/>
              </a:ext>
            </a:extLst>
          </p:cNvPr>
          <p:cNvPicPr>
            <a:picLocks noChangeAspect="1"/>
          </p:cNvPicPr>
          <p:nvPr/>
        </p:nvPicPr>
        <p:blipFill>
          <a:blip r:embed="rId2"/>
          <a:stretch>
            <a:fillRect/>
          </a:stretch>
        </p:blipFill>
        <p:spPr>
          <a:xfrm>
            <a:off x="933450" y="1547446"/>
            <a:ext cx="10325100" cy="4191000"/>
          </a:xfrm>
          <a:prstGeom prst="rect">
            <a:avLst/>
          </a:prstGeom>
        </p:spPr>
      </p:pic>
    </p:spTree>
    <p:extLst>
      <p:ext uri="{BB962C8B-B14F-4D97-AF65-F5344CB8AC3E}">
        <p14:creationId xmlns:p14="http://schemas.microsoft.com/office/powerpoint/2010/main" val="224568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447631-FD18-15FB-C0B1-8FA92E3F6119}"/>
              </a:ext>
            </a:extLst>
          </p:cNvPr>
          <p:cNvPicPr>
            <a:picLocks noChangeAspect="1"/>
          </p:cNvPicPr>
          <p:nvPr/>
        </p:nvPicPr>
        <p:blipFill>
          <a:blip r:embed="rId2"/>
          <a:stretch>
            <a:fillRect/>
          </a:stretch>
        </p:blipFill>
        <p:spPr>
          <a:xfrm>
            <a:off x="661475" y="94957"/>
            <a:ext cx="9664212" cy="3677263"/>
          </a:xfrm>
          <a:prstGeom prst="rect">
            <a:avLst/>
          </a:prstGeom>
        </p:spPr>
      </p:pic>
      <p:pic>
        <p:nvPicPr>
          <p:cNvPr id="7" name="Picture 6">
            <a:extLst>
              <a:ext uri="{FF2B5EF4-FFF2-40B4-BE49-F238E27FC236}">
                <a16:creationId xmlns:a16="http://schemas.microsoft.com/office/drawing/2014/main" id="{370D555F-A221-C2AE-C417-090629EB012E}"/>
              </a:ext>
            </a:extLst>
          </p:cNvPr>
          <p:cNvPicPr>
            <a:picLocks noChangeAspect="1"/>
          </p:cNvPicPr>
          <p:nvPr/>
        </p:nvPicPr>
        <p:blipFill>
          <a:blip r:embed="rId3"/>
          <a:stretch>
            <a:fillRect/>
          </a:stretch>
        </p:blipFill>
        <p:spPr>
          <a:xfrm>
            <a:off x="661475" y="3772220"/>
            <a:ext cx="9664212" cy="1867415"/>
          </a:xfrm>
          <a:prstGeom prst="rect">
            <a:avLst/>
          </a:prstGeom>
        </p:spPr>
      </p:pic>
    </p:spTree>
    <p:extLst>
      <p:ext uri="{BB962C8B-B14F-4D97-AF65-F5344CB8AC3E}">
        <p14:creationId xmlns:p14="http://schemas.microsoft.com/office/powerpoint/2010/main" val="359394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DC9869-0D21-7946-560E-EFD5D280F34A}"/>
              </a:ext>
            </a:extLst>
          </p:cNvPr>
          <p:cNvPicPr>
            <a:picLocks noChangeAspect="1"/>
          </p:cNvPicPr>
          <p:nvPr/>
        </p:nvPicPr>
        <p:blipFill>
          <a:blip r:embed="rId2"/>
          <a:stretch>
            <a:fillRect/>
          </a:stretch>
        </p:blipFill>
        <p:spPr>
          <a:xfrm>
            <a:off x="1037346" y="814680"/>
            <a:ext cx="10301214" cy="4314566"/>
          </a:xfrm>
          <a:prstGeom prst="rect">
            <a:avLst/>
          </a:prstGeom>
        </p:spPr>
      </p:pic>
    </p:spTree>
    <p:extLst>
      <p:ext uri="{BB962C8B-B14F-4D97-AF65-F5344CB8AC3E}">
        <p14:creationId xmlns:p14="http://schemas.microsoft.com/office/powerpoint/2010/main" val="5568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6A92B6-8A5C-A540-A0A4-497CD88E5D7B}"/>
              </a:ext>
            </a:extLst>
          </p:cNvPr>
          <p:cNvPicPr>
            <a:picLocks noChangeAspect="1"/>
          </p:cNvPicPr>
          <p:nvPr/>
        </p:nvPicPr>
        <p:blipFill>
          <a:blip r:embed="rId2"/>
          <a:stretch>
            <a:fillRect/>
          </a:stretch>
        </p:blipFill>
        <p:spPr>
          <a:xfrm>
            <a:off x="7484803" y="3770141"/>
            <a:ext cx="2976796" cy="2377441"/>
          </a:xfrm>
          <a:prstGeom prst="rect">
            <a:avLst/>
          </a:prstGeom>
        </p:spPr>
      </p:pic>
      <p:pic>
        <p:nvPicPr>
          <p:cNvPr id="7" name="Picture 6">
            <a:extLst>
              <a:ext uri="{FF2B5EF4-FFF2-40B4-BE49-F238E27FC236}">
                <a16:creationId xmlns:a16="http://schemas.microsoft.com/office/drawing/2014/main" id="{E4817B0F-05BE-651C-F35F-A31DEC67DDF1}"/>
              </a:ext>
            </a:extLst>
          </p:cNvPr>
          <p:cNvPicPr>
            <a:picLocks noChangeAspect="1"/>
          </p:cNvPicPr>
          <p:nvPr/>
        </p:nvPicPr>
        <p:blipFill>
          <a:blip r:embed="rId3"/>
          <a:stretch>
            <a:fillRect/>
          </a:stretch>
        </p:blipFill>
        <p:spPr>
          <a:xfrm>
            <a:off x="281354" y="274319"/>
            <a:ext cx="7381875" cy="2381250"/>
          </a:xfrm>
          <a:prstGeom prst="rect">
            <a:avLst/>
          </a:prstGeom>
        </p:spPr>
      </p:pic>
      <p:pic>
        <p:nvPicPr>
          <p:cNvPr id="9" name="Picture 8">
            <a:extLst>
              <a:ext uri="{FF2B5EF4-FFF2-40B4-BE49-F238E27FC236}">
                <a16:creationId xmlns:a16="http://schemas.microsoft.com/office/drawing/2014/main" id="{DC7A2798-6AFD-0978-BE03-8CD9684A6DC7}"/>
              </a:ext>
            </a:extLst>
          </p:cNvPr>
          <p:cNvPicPr>
            <a:picLocks noChangeAspect="1"/>
          </p:cNvPicPr>
          <p:nvPr/>
        </p:nvPicPr>
        <p:blipFill>
          <a:blip r:embed="rId4"/>
          <a:stretch>
            <a:fillRect/>
          </a:stretch>
        </p:blipFill>
        <p:spPr>
          <a:xfrm>
            <a:off x="494714" y="2902269"/>
            <a:ext cx="5962268" cy="2992094"/>
          </a:xfrm>
          <a:prstGeom prst="rect">
            <a:avLst/>
          </a:prstGeom>
        </p:spPr>
      </p:pic>
      <p:sp>
        <p:nvSpPr>
          <p:cNvPr id="10" name="TextBox 9">
            <a:extLst>
              <a:ext uri="{FF2B5EF4-FFF2-40B4-BE49-F238E27FC236}">
                <a16:creationId xmlns:a16="http://schemas.microsoft.com/office/drawing/2014/main" id="{D308F533-C65A-E482-FC81-350EA7B439C7}"/>
              </a:ext>
            </a:extLst>
          </p:cNvPr>
          <p:cNvSpPr txBox="1"/>
          <p:nvPr/>
        </p:nvSpPr>
        <p:spPr>
          <a:xfrm>
            <a:off x="8609428" y="773723"/>
            <a:ext cx="2534668" cy="461665"/>
          </a:xfrm>
          <a:prstGeom prst="rect">
            <a:avLst/>
          </a:prstGeom>
          <a:noFill/>
        </p:spPr>
        <p:txBody>
          <a:bodyPr wrap="none" rtlCol="0">
            <a:spAutoFit/>
          </a:bodyPr>
          <a:lstStyle/>
          <a:p>
            <a:r>
              <a:rPr lang="en-US" sz="2400" b="1" i="1" dirty="0">
                <a:solidFill>
                  <a:srgbClr val="FF0000"/>
                </a:solidFill>
              </a:rPr>
              <a:t>Component File</a:t>
            </a:r>
          </a:p>
        </p:txBody>
      </p:sp>
    </p:spTree>
    <p:extLst>
      <p:ext uri="{BB962C8B-B14F-4D97-AF65-F5344CB8AC3E}">
        <p14:creationId xmlns:p14="http://schemas.microsoft.com/office/powerpoint/2010/main" val="163558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62DC9-6D3B-56C5-AB63-A53595BD4BB0}"/>
              </a:ext>
            </a:extLst>
          </p:cNvPr>
          <p:cNvSpPr>
            <a:spLocks noGrp="1"/>
          </p:cNvSpPr>
          <p:nvPr>
            <p:ph idx="1"/>
          </p:nvPr>
        </p:nvSpPr>
        <p:spPr>
          <a:xfrm>
            <a:off x="717452" y="2093976"/>
            <a:ext cx="10410796" cy="4078224"/>
          </a:xfrm>
        </p:spPr>
        <p:txBody>
          <a:bodyPr/>
          <a:lstStyle/>
          <a:p>
            <a:r>
              <a:rPr lang="en-US" dirty="0"/>
              <a:t>In Angular, </a:t>
            </a:r>
            <a:r>
              <a:rPr lang="en-US" dirty="0" err="1"/>
              <a:t>FormsModule</a:t>
            </a:r>
            <a:r>
              <a:rPr lang="en-US" dirty="0"/>
              <a:t> is a module provided by the Angular framework that allows you to work with forms in your Angular applications. When you import </a:t>
            </a:r>
            <a:r>
              <a:rPr lang="en-US" dirty="0" err="1"/>
              <a:t>FormsModule</a:t>
            </a:r>
            <a:r>
              <a:rPr lang="en-US" dirty="0"/>
              <a:t> into your Angular application, </a:t>
            </a:r>
          </a:p>
          <a:p>
            <a:r>
              <a:rPr lang="en-US" dirty="0"/>
              <a:t>import Statement: The import { </a:t>
            </a:r>
            <a:r>
              <a:rPr lang="en-US" dirty="0" err="1"/>
              <a:t>FormsModule</a:t>
            </a:r>
            <a:r>
              <a:rPr lang="en-US" dirty="0"/>
              <a:t> } statement is used to import the </a:t>
            </a:r>
            <a:r>
              <a:rPr lang="en-US" dirty="0" err="1"/>
              <a:t>FormsModule</a:t>
            </a:r>
            <a:r>
              <a:rPr lang="en-US" dirty="0"/>
              <a:t> module into your Angular application. </a:t>
            </a:r>
          </a:p>
          <a:p>
            <a:r>
              <a:rPr lang="en-US" dirty="0"/>
              <a:t>The from '@angular/forms' part of the import statement specifies the source of the module. </a:t>
            </a:r>
            <a:r>
              <a:rPr lang="en-US" dirty="0" err="1"/>
              <a:t>FormsModule</a:t>
            </a:r>
            <a:r>
              <a:rPr lang="en-US" dirty="0"/>
              <a:t> module is part of the @angular/forms package.</a:t>
            </a:r>
          </a:p>
        </p:txBody>
      </p:sp>
      <p:sp>
        <p:nvSpPr>
          <p:cNvPr id="6" name="Title 5">
            <a:extLst>
              <a:ext uri="{FF2B5EF4-FFF2-40B4-BE49-F238E27FC236}">
                <a16:creationId xmlns:a16="http://schemas.microsoft.com/office/drawing/2014/main" id="{8F5353DC-3A50-2D1B-728D-862F5D2C04E1}"/>
              </a:ext>
            </a:extLst>
          </p:cNvPr>
          <p:cNvSpPr>
            <a:spLocks noGrp="1"/>
          </p:cNvSpPr>
          <p:nvPr>
            <p:ph type="title"/>
          </p:nvPr>
        </p:nvSpPr>
        <p:spPr/>
        <p:txBody>
          <a:bodyPr>
            <a:normAutofit/>
          </a:bodyPr>
          <a:lstStyle/>
          <a:p>
            <a:r>
              <a:rPr lang="en-US" sz="4000" cap="none" dirty="0">
                <a:solidFill>
                  <a:srgbClr val="FF0000"/>
                </a:solidFill>
              </a:rPr>
              <a:t>import { </a:t>
            </a:r>
            <a:r>
              <a:rPr lang="en-US" sz="4000" cap="none" dirty="0" err="1">
                <a:solidFill>
                  <a:srgbClr val="FF0000"/>
                </a:solidFill>
              </a:rPr>
              <a:t>FormsModule</a:t>
            </a:r>
            <a:r>
              <a:rPr lang="en-US" sz="4000" cap="none" dirty="0">
                <a:solidFill>
                  <a:srgbClr val="FF0000"/>
                </a:solidFill>
              </a:rPr>
              <a:t> } from '@angular/forms';</a:t>
            </a:r>
          </a:p>
        </p:txBody>
      </p:sp>
    </p:spTree>
    <p:extLst>
      <p:ext uri="{BB962C8B-B14F-4D97-AF65-F5344CB8AC3E}">
        <p14:creationId xmlns:p14="http://schemas.microsoft.com/office/powerpoint/2010/main" val="346359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F4C3D-3BFD-D5D7-ADB3-E8451C501ECD}"/>
              </a:ext>
            </a:extLst>
          </p:cNvPr>
          <p:cNvSpPr>
            <a:spLocks noGrp="1"/>
          </p:cNvSpPr>
          <p:nvPr>
            <p:ph idx="1"/>
          </p:nvPr>
        </p:nvSpPr>
        <p:spPr>
          <a:xfrm>
            <a:off x="675249" y="759655"/>
            <a:ext cx="10452999" cy="5412545"/>
          </a:xfrm>
        </p:spPr>
        <p:txBody>
          <a:bodyPr>
            <a:normAutofit/>
          </a:bodyPr>
          <a:lstStyle/>
          <a:p>
            <a:pPr marL="0" indent="0" algn="just">
              <a:buNone/>
            </a:pPr>
            <a:r>
              <a:rPr lang="en-US" sz="2800" dirty="0" err="1"/>
              <a:t>FormsModule</a:t>
            </a:r>
            <a:r>
              <a:rPr lang="en-US" sz="2800" dirty="0"/>
              <a:t> include:</a:t>
            </a:r>
          </a:p>
          <a:p>
            <a:pPr algn="just"/>
            <a:endParaRPr lang="en-US" sz="2800" dirty="0"/>
          </a:p>
          <a:p>
            <a:pPr algn="just"/>
            <a:r>
              <a:rPr lang="en-US" sz="2800" dirty="0"/>
              <a:t>    Two-way data binding: Allows data to flow both from the component to the template and from the template to the component.</a:t>
            </a:r>
          </a:p>
          <a:p>
            <a:pPr algn="just"/>
            <a:r>
              <a:rPr lang="en-US" sz="2800" dirty="0"/>
              <a:t>    </a:t>
            </a:r>
            <a:r>
              <a:rPr lang="en-US" sz="2800" dirty="0" err="1"/>
              <a:t>NgModel</a:t>
            </a:r>
            <a:r>
              <a:rPr lang="en-US" sz="2800" dirty="0"/>
              <a:t> directive: Enables two-way data binding for form controls, allowing you to bind form controls directly to component properties.</a:t>
            </a:r>
          </a:p>
          <a:p>
            <a:pPr algn="just"/>
            <a:r>
              <a:rPr lang="en-US" sz="2800" dirty="0"/>
              <a:t>    </a:t>
            </a:r>
            <a:r>
              <a:rPr lang="en-US" sz="2800" dirty="0" err="1"/>
              <a:t>FormsModule</a:t>
            </a:r>
            <a:r>
              <a:rPr lang="en-US" sz="2800" dirty="0"/>
              <a:t> also provides support for features like form validation, handling form submissions, and working with form controls like input fields, checkboxes, radio buttons, and select dropdowns.</a:t>
            </a:r>
          </a:p>
        </p:txBody>
      </p:sp>
    </p:spTree>
    <p:extLst>
      <p:ext uri="{BB962C8B-B14F-4D97-AF65-F5344CB8AC3E}">
        <p14:creationId xmlns:p14="http://schemas.microsoft.com/office/powerpoint/2010/main" val="3249998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82</TotalTime>
  <Words>562</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Consolas</vt:lpstr>
      <vt:lpstr>Rockwell</vt:lpstr>
      <vt:lpstr>Rockwell Condensed</vt:lpstr>
      <vt:lpstr>Wingdings</vt:lpstr>
      <vt:lpstr>Wood Type</vt:lpstr>
      <vt:lpstr>CAP489 </vt:lpstr>
      <vt:lpstr>Installation steps</vt:lpstr>
      <vt:lpstr>Angular 17</vt:lpstr>
      <vt:lpstr>Angular: component</vt:lpstr>
      <vt:lpstr>PowerPoint Presentation</vt:lpstr>
      <vt:lpstr>PowerPoint Presentation</vt:lpstr>
      <vt:lpstr>PowerPoint Presentation</vt:lpstr>
      <vt:lpstr>import { FormsModule } from '@angular/forms';</vt:lpstr>
      <vt:lpstr>PowerPoint Presentation</vt:lpstr>
      <vt:lpstr>PowerPoint Presentation</vt:lpstr>
      <vt:lpstr>PowerPoint Presentation</vt:lpstr>
      <vt:lpstr>Component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CAP489 </dc:title>
  <dc:creator>hp</dc:creator>
  <cp:lastModifiedBy>hp</cp:lastModifiedBy>
  <cp:revision>16</cp:revision>
  <dcterms:created xsi:type="dcterms:W3CDTF">2024-02-18T14:37:29Z</dcterms:created>
  <dcterms:modified xsi:type="dcterms:W3CDTF">2024-03-01T07:08:16Z</dcterms:modified>
</cp:coreProperties>
</file>