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7"/>
  </p:notesMasterIdLst>
  <p:handoutMasterIdLst>
    <p:handoutMasterId r:id="rId28"/>
  </p:handoutMasterIdLst>
  <p:sldIdLst>
    <p:sldId id="269" r:id="rId2"/>
    <p:sldId id="394" r:id="rId3"/>
    <p:sldId id="395" r:id="rId4"/>
    <p:sldId id="257" r:id="rId5"/>
    <p:sldId id="258" r:id="rId6"/>
    <p:sldId id="403" r:id="rId7"/>
    <p:sldId id="402" r:id="rId8"/>
    <p:sldId id="404" r:id="rId9"/>
    <p:sldId id="405" r:id="rId10"/>
    <p:sldId id="407" r:id="rId11"/>
    <p:sldId id="406" r:id="rId12"/>
    <p:sldId id="408" r:id="rId13"/>
    <p:sldId id="409" r:id="rId14"/>
    <p:sldId id="401" r:id="rId15"/>
    <p:sldId id="396" r:id="rId16"/>
    <p:sldId id="400" r:id="rId17"/>
    <p:sldId id="397" r:id="rId18"/>
    <p:sldId id="398" r:id="rId19"/>
    <p:sldId id="272" r:id="rId20"/>
    <p:sldId id="265" r:id="rId21"/>
    <p:sldId id="268" r:id="rId22"/>
    <p:sldId id="411" r:id="rId23"/>
    <p:sldId id="270" r:id="rId24"/>
    <p:sldId id="410" r:id="rId25"/>
    <p:sldId id="39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2/14/2023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2/14/2023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9870" y="919163"/>
            <a:ext cx="7772400" cy="1470025"/>
          </a:xfrm>
        </p:spPr>
        <p:txBody>
          <a:bodyPr/>
          <a:lstStyle>
            <a:lvl1pPr>
              <a:defRPr sz="4400">
                <a:solidFill>
                  <a:srgbClr val="FF0000"/>
                </a:solidFill>
              </a:defRPr>
            </a:lvl1pPr>
          </a:lstStyle>
          <a:p>
            <a:endParaRPr lang="en-US" dirty="0"/>
          </a:p>
        </p:txBody>
      </p:sp>
      <p:sp>
        <p:nvSpPr>
          <p:cNvPr id="3" name="Subtitle 2"/>
          <p:cNvSpPr>
            <a:spLocks noGrp="1"/>
          </p:cNvSpPr>
          <p:nvPr>
            <p:ph type="subTitle" idx="1"/>
          </p:nvPr>
        </p:nvSpPr>
        <p:spPr>
          <a:xfrm>
            <a:off x="914400" y="2631304"/>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719951" y="25146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876800" y="5108238"/>
            <a:ext cx="4251270" cy="954107"/>
          </a:xfrm>
          <a:prstGeom prst="rect">
            <a:avLst/>
          </a:prstGeom>
          <a:noFill/>
        </p:spPr>
        <p:txBody>
          <a:bodyPr wrap="square" rtlCol="0">
            <a:spAutoFit/>
          </a:bodyPr>
          <a:lstStyle/>
          <a:p>
            <a:pPr algn="r"/>
            <a:r>
              <a:rPr lang="en-US" sz="1800" b="0" i="1" dirty="0">
                <a:solidFill>
                  <a:srgbClr val="002060"/>
                </a:solidFill>
                <a:latin typeface="Arial Rounded MT Bold" pitchFamily="34" charset="0"/>
              </a:rPr>
              <a:t>Created By: 		</a:t>
            </a:r>
          </a:p>
          <a:p>
            <a:pPr algn="r"/>
            <a:r>
              <a:rPr lang="en-US" sz="1800" b="0" i="1"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074AB4D0-B7BB-4566-A4A6-5C6AAE45C471}"/>
              </a:ext>
            </a:extLst>
          </p:cNvPr>
          <p:cNvSpPr>
            <a:spLocks noGrp="1"/>
          </p:cNvSpPr>
          <p:nvPr>
            <p:ph type="ctrTitle"/>
          </p:nvPr>
        </p:nvSpPr>
        <p:spPr>
          <a:xfrm>
            <a:off x="446314" y="457200"/>
            <a:ext cx="8229600" cy="914401"/>
          </a:xfrm>
        </p:spPr>
        <p:txBody>
          <a:bodyPr/>
          <a:lstStyle>
            <a:lvl1pPr>
              <a:defRPr sz="4400" i="1">
                <a:solidFill>
                  <a:schemeClr val="accent1">
                    <a:lumMod val="40000"/>
                    <a:lumOff val="60000"/>
                  </a:schemeClr>
                </a:solidFill>
              </a:defRPr>
            </a:lvl1pPr>
          </a:lstStyle>
          <a:p>
            <a:endParaRPr lang="en-US" dirty="0"/>
          </a:p>
        </p:txBody>
      </p:sp>
      <p:pic>
        <p:nvPicPr>
          <p:cNvPr id="5" name="Picture 4">
            <a:extLst>
              <a:ext uri="{FF2B5EF4-FFF2-40B4-BE49-F238E27FC236}">
                <a16:creationId xmlns:a16="http://schemas.microsoft.com/office/drawing/2014/main" id="{2C31135F-FDC3-46A1-A52E-93E39F0EC6D9}"/>
              </a:ext>
            </a:extLst>
          </p:cNvPr>
          <p:cNvPicPr>
            <a:picLocks noChangeAspect="1"/>
          </p:cNvPicPr>
          <p:nvPr userDrawn="1"/>
        </p:nvPicPr>
        <p:blipFill>
          <a:blip r:embed="rId2"/>
          <a:stretch>
            <a:fillRect/>
          </a:stretch>
        </p:blipFill>
        <p:spPr>
          <a:xfrm>
            <a:off x="455023" y="493957"/>
            <a:ext cx="8207828" cy="87764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152400" y="685800"/>
            <a:ext cx="6248400" cy="50292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1"/>
            <a:ext cx="8229600" cy="3505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pic>
        <p:nvPicPr>
          <p:cNvPr id="6" name="Picture 5">
            <a:extLst>
              <a:ext uri="{FF2B5EF4-FFF2-40B4-BE49-F238E27FC236}">
                <a16:creationId xmlns:a16="http://schemas.microsoft.com/office/drawing/2014/main" id="{394EF75B-DA97-4E72-8342-10BE88B44E11}"/>
              </a:ext>
            </a:extLst>
          </p:cNvPr>
          <p:cNvPicPr>
            <a:picLocks noChangeAspect="1"/>
          </p:cNvPicPr>
          <p:nvPr userDrawn="1"/>
        </p:nvPicPr>
        <p:blipFill>
          <a:blip r:embed="rId7"/>
          <a:stretch>
            <a:fillRect/>
          </a:stretch>
        </p:blipFill>
        <p:spPr>
          <a:xfrm>
            <a:off x="0" y="5943600"/>
            <a:ext cx="6553200" cy="874512"/>
          </a:xfrm>
          <a:prstGeom prst="rect">
            <a:avLst/>
          </a:prstGeom>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dnjs.com/libraries/angular.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276600"/>
          </a:xfrm>
        </p:spPr>
        <p:txBody>
          <a:bodyPr>
            <a:normAutofit/>
          </a:bodyPr>
          <a:lstStyle/>
          <a:p>
            <a:pPr algn="ctr"/>
            <a:br>
              <a:rPr lang="en-US" dirty="0"/>
            </a:br>
            <a:r>
              <a:rPr lang="en-US" sz="4000" i="1" dirty="0">
                <a:solidFill>
                  <a:schemeClr val="tx1"/>
                </a:solidFill>
                <a:latin typeface="+mn-lt"/>
              </a:rPr>
              <a:t>CAP489</a:t>
            </a:r>
            <a:br>
              <a:rPr lang="en-US" sz="4000" i="1" dirty="0">
                <a:solidFill>
                  <a:schemeClr val="tx1"/>
                </a:solidFill>
                <a:latin typeface="+mn-lt"/>
              </a:rPr>
            </a:br>
            <a:r>
              <a:rPr lang="en-US" sz="4000" i="1" dirty="0">
                <a:solidFill>
                  <a:schemeClr val="tx1"/>
                </a:solidFill>
                <a:latin typeface="+mn-lt"/>
              </a:rPr>
              <a:t>MOBILE APP DEVELOPMENT FRAMEWORKS</a:t>
            </a:r>
            <a:br>
              <a:rPr lang="en-US" dirty="0"/>
            </a:br>
            <a:endParaRPr lang="en-US" dirty="0"/>
          </a:p>
        </p:txBody>
      </p:sp>
      <p:pic>
        <p:nvPicPr>
          <p:cNvPr id="3" name="Picture 2">
            <a:extLst>
              <a:ext uri="{FF2B5EF4-FFF2-40B4-BE49-F238E27FC236}">
                <a16:creationId xmlns:a16="http://schemas.microsoft.com/office/drawing/2014/main" id="{2B127747-6626-45C9-BDDD-09BAFE8DD163}"/>
              </a:ext>
            </a:extLst>
          </p:cNvPr>
          <p:cNvPicPr>
            <a:picLocks noChangeAspect="1"/>
          </p:cNvPicPr>
          <p:nvPr/>
        </p:nvPicPr>
        <p:blipFill>
          <a:blip r:embed="rId2"/>
          <a:stretch>
            <a:fillRect/>
          </a:stretch>
        </p:blipFill>
        <p:spPr>
          <a:xfrm>
            <a:off x="3170208" y="3048000"/>
            <a:ext cx="1973292" cy="21431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91607-0046-4339-AA74-DB61AEC71E0F}"/>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3C7A2CBE-7498-4BBA-87D6-DEFCD2C96171}"/>
              </a:ext>
            </a:extLst>
          </p:cNvPr>
          <p:cNvPicPr>
            <a:picLocks noChangeAspect="1"/>
          </p:cNvPicPr>
          <p:nvPr/>
        </p:nvPicPr>
        <p:blipFill>
          <a:blip r:embed="rId2"/>
          <a:stretch>
            <a:fillRect/>
          </a:stretch>
        </p:blipFill>
        <p:spPr>
          <a:xfrm>
            <a:off x="304800" y="1676400"/>
            <a:ext cx="8229600" cy="2457135"/>
          </a:xfrm>
          <a:prstGeom prst="rect">
            <a:avLst/>
          </a:prstGeom>
        </p:spPr>
      </p:pic>
      <p:pic>
        <p:nvPicPr>
          <p:cNvPr id="5" name="Picture 4">
            <a:extLst>
              <a:ext uri="{FF2B5EF4-FFF2-40B4-BE49-F238E27FC236}">
                <a16:creationId xmlns:a16="http://schemas.microsoft.com/office/drawing/2014/main" id="{ED235625-624E-416A-9D39-494CF75786A6}"/>
              </a:ext>
            </a:extLst>
          </p:cNvPr>
          <p:cNvPicPr>
            <a:picLocks noChangeAspect="1"/>
          </p:cNvPicPr>
          <p:nvPr/>
        </p:nvPicPr>
        <p:blipFill>
          <a:blip r:embed="rId3"/>
          <a:stretch>
            <a:fillRect/>
          </a:stretch>
        </p:blipFill>
        <p:spPr>
          <a:xfrm>
            <a:off x="5105400" y="3429000"/>
            <a:ext cx="2962275" cy="2095500"/>
          </a:xfrm>
          <a:prstGeom prst="rect">
            <a:avLst/>
          </a:prstGeom>
        </p:spPr>
      </p:pic>
    </p:spTree>
    <p:extLst>
      <p:ext uri="{BB962C8B-B14F-4D97-AF65-F5344CB8AC3E}">
        <p14:creationId xmlns:p14="http://schemas.microsoft.com/office/powerpoint/2010/main" val="17279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3D176A-B6E9-4400-A5BD-292CD389E3D0}"/>
              </a:ext>
            </a:extLst>
          </p:cNvPr>
          <p:cNvSpPr>
            <a:spLocks noGrp="1"/>
          </p:cNvSpPr>
          <p:nvPr>
            <p:ph idx="1"/>
          </p:nvPr>
        </p:nvSpPr>
        <p:spPr/>
        <p:txBody>
          <a:bodyPr/>
          <a:lstStyle/>
          <a:p>
            <a:pPr marL="0" indent="0">
              <a:buNone/>
            </a:pPr>
            <a:r>
              <a:rPr lang="en-US" dirty="0"/>
              <a:t>The </a:t>
            </a:r>
            <a:r>
              <a:rPr lang="en-US" i="1" dirty="0">
                <a:solidFill>
                  <a:srgbClr val="FF0000"/>
                </a:solidFill>
              </a:rPr>
              <a:t>ng-</a:t>
            </a:r>
            <a:r>
              <a:rPr lang="en-US" i="1" dirty="0" err="1">
                <a:solidFill>
                  <a:srgbClr val="FF0000"/>
                </a:solidFill>
              </a:rPr>
              <a:t>init</a:t>
            </a:r>
            <a:r>
              <a:rPr lang="en-US" dirty="0"/>
              <a:t> directive initializes application data.</a:t>
            </a:r>
          </a:p>
          <a:p>
            <a:pPr marL="0" indent="0">
              <a:buNone/>
            </a:pPr>
            <a:endParaRPr lang="en-US" dirty="0"/>
          </a:p>
        </p:txBody>
      </p:sp>
      <p:sp>
        <p:nvSpPr>
          <p:cNvPr id="3" name="Title 2">
            <a:extLst>
              <a:ext uri="{FF2B5EF4-FFF2-40B4-BE49-F238E27FC236}">
                <a16:creationId xmlns:a16="http://schemas.microsoft.com/office/drawing/2014/main" id="{6C2D6933-6E17-4F23-A95D-10BDA069604E}"/>
              </a:ext>
            </a:extLst>
          </p:cNvPr>
          <p:cNvSpPr>
            <a:spLocks noGrp="1"/>
          </p:cNvSpPr>
          <p:nvPr>
            <p:ph type="ctrTitle"/>
          </p:nvPr>
        </p:nvSpPr>
        <p:spPr/>
        <p:txBody>
          <a:bodyPr/>
          <a:lstStyle/>
          <a:p>
            <a:r>
              <a:rPr lang="en-US" dirty="0">
                <a:solidFill>
                  <a:schemeClr val="bg1">
                    <a:lumMod val="95000"/>
                  </a:schemeClr>
                </a:solidFill>
              </a:rPr>
              <a:t>ng-</a:t>
            </a:r>
            <a:r>
              <a:rPr lang="en-US" dirty="0" err="1">
                <a:solidFill>
                  <a:schemeClr val="bg1">
                    <a:lumMod val="95000"/>
                  </a:schemeClr>
                </a:solidFill>
              </a:rPr>
              <a:t>init</a:t>
            </a:r>
            <a:endParaRPr lang="en-US" dirty="0">
              <a:solidFill>
                <a:schemeClr val="bg1">
                  <a:lumMod val="95000"/>
                </a:schemeClr>
              </a:solidFill>
            </a:endParaRPr>
          </a:p>
        </p:txBody>
      </p:sp>
      <p:pic>
        <p:nvPicPr>
          <p:cNvPr id="4" name="Picture 3">
            <a:extLst>
              <a:ext uri="{FF2B5EF4-FFF2-40B4-BE49-F238E27FC236}">
                <a16:creationId xmlns:a16="http://schemas.microsoft.com/office/drawing/2014/main" id="{98AE76EB-98ED-4DE5-A03D-71A57804DFEA}"/>
              </a:ext>
            </a:extLst>
          </p:cNvPr>
          <p:cNvPicPr>
            <a:picLocks noChangeAspect="1"/>
          </p:cNvPicPr>
          <p:nvPr/>
        </p:nvPicPr>
        <p:blipFill>
          <a:blip r:embed="rId2"/>
          <a:stretch>
            <a:fillRect/>
          </a:stretch>
        </p:blipFill>
        <p:spPr>
          <a:xfrm>
            <a:off x="609600" y="2514600"/>
            <a:ext cx="8167344" cy="2362200"/>
          </a:xfrm>
          <a:prstGeom prst="rect">
            <a:avLst/>
          </a:prstGeom>
        </p:spPr>
      </p:pic>
      <p:pic>
        <p:nvPicPr>
          <p:cNvPr id="5" name="Picture 4">
            <a:extLst>
              <a:ext uri="{FF2B5EF4-FFF2-40B4-BE49-F238E27FC236}">
                <a16:creationId xmlns:a16="http://schemas.microsoft.com/office/drawing/2014/main" id="{DA377EAC-142F-4393-80F7-3798F2415C59}"/>
              </a:ext>
            </a:extLst>
          </p:cNvPr>
          <p:cNvPicPr>
            <a:picLocks noChangeAspect="1"/>
          </p:cNvPicPr>
          <p:nvPr/>
        </p:nvPicPr>
        <p:blipFill>
          <a:blip r:embed="rId3"/>
          <a:stretch>
            <a:fillRect/>
          </a:stretch>
        </p:blipFill>
        <p:spPr>
          <a:xfrm>
            <a:off x="400070" y="5105401"/>
            <a:ext cx="6429356" cy="685798"/>
          </a:xfrm>
          <a:prstGeom prst="rect">
            <a:avLst/>
          </a:prstGeom>
        </p:spPr>
      </p:pic>
    </p:spTree>
    <p:extLst>
      <p:ext uri="{BB962C8B-B14F-4D97-AF65-F5344CB8AC3E}">
        <p14:creationId xmlns:p14="http://schemas.microsoft.com/office/powerpoint/2010/main" val="22307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291F4A-0319-4F01-8E6F-BDBC626F9A1A}"/>
              </a:ext>
            </a:extLst>
          </p:cNvPr>
          <p:cNvSpPr>
            <a:spLocks noGrp="1"/>
          </p:cNvSpPr>
          <p:nvPr>
            <p:ph idx="1"/>
          </p:nvPr>
        </p:nvSpPr>
        <p:spPr>
          <a:xfrm>
            <a:off x="457200" y="1600200"/>
            <a:ext cx="8229600" cy="4343399"/>
          </a:xfrm>
        </p:spPr>
        <p:txBody>
          <a:bodyPr>
            <a:normAutofit fontScale="85000" lnSpcReduction="20000"/>
          </a:bodyPr>
          <a:lstStyle/>
          <a:p>
            <a:pPr algn="just">
              <a:buFont typeface="Wingdings" panose="05000000000000000000" pitchFamily="2" charset="2"/>
              <a:buChar char="ü"/>
            </a:pPr>
            <a:r>
              <a:rPr lang="en-US" dirty="0"/>
              <a:t>The ng-model directive binds the value of HTML controls (input, select, </a:t>
            </a:r>
            <a:r>
              <a:rPr lang="en-US" dirty="0" err="1"/>
              <a:t>textarea</a:t>
            </a:r>
            <a:r>
              <a:rPr lang="en-US" dirty="0"/>
              <a:t>) to application data. </a:t>
            </a:r>
          </a:p>
          <a:p>
            <a:pPr algn="just">
              <a:buFont typeface="Wingdings" panose="05000000000000000000" pitchFamily="2" charset="2"/>
              <a:buChar char="ü"/>
            </a:pPr>
            <a:r>
              <a:rPr lang="en-US" dirty="0"/>
              <a:t>The</a:t>
            </a:r>
            <a:r>
              <a:rPr lang="en-US" b="1" dirty="0"/>
              <a:t> </a:t>
            </a:r>
            <a:r>
              <a:rPr lang="en-US" b="1" dirty="0" err="1"/>
              <a:t>ngModel</a:t>
            </a:r>
            <a:r>
              <a:rPr lang="en-US" b="1" dirty="0"/>
              <a:t> directive</a:t>
            </a:r>
            <a:r>
              <a:rPr lang="en-US" dirty="0"/>
              <a:t> is a directive that is used to bind the values of the HTML controls (input, select, and </a:t>
            </a:r>
            <a:r>
              <a:rPr lang="en-US" dirty="0" err="1"/>
              <a:t>textarea</a:t>
            </a:r>
            <a:r>
              <a:rPr lang="en-US" dirty="0"/>
              <a:t>) or any custom form controls, and stores the required user value in a variable and we can use that variable whenever we require that value. </a:t>
            </a:r>
          </a:p>
          <a:p>
            <a:pPr algn="just">
              <a:buFont typeface="Wingdings" panose="05000000000000000000" pitchFamily="2" charset="2"/>
              <a:buChar char="ü"/>
            </a:pPr>
            <a:r>
              <a:rPr lang="en-US" dirty="0"/>
              <a:t>It also is used during form validations. </a:t>
            </a:r>
          </a:p>
          <a:p>
            <a:pPr algn="just">
              <a:buFont typeface="Wingdings" panose="05000000000000000000" pitchFamily="2" charset="2"/>
              <a:buChar char="ü"/>
            </a:pPr>
            <a:r>
              <a:rPr lang="en-US" dirty="0"/>
              <a:t>The various form input types (text, checkbox, radio, number, email, URL, date, time) can be used with the </a:t>
            </a:r>
            <a:r>
              <a:rPr lang="en-US" i="1" dirty="0" err="1"/>
              <a:t>ngModel</a:t>
            </a:r>
            <a:r>
              <a:rPr lang="en-US" i="1" dirty="0"/>
              <a:t> directive</a:t>
            </a:r>
            <a:r>
              <a:rPr lang="en-US" dirty="0"/>
              <a:t>.</a:t>
            </a:r>
          </a:p>
          <a:p>
            <a:pPr marL="0" indent="0">
              <a:buNone/>
            </a:pPr>
            <a:endParaRPr lang="en-US" dirty="0"/>
          </a:p>
        </p:txBody>
      </p:sp>
      <p:sp>
        <p:nvSpPr>
          <p:cNvPr id="3" name="Title 2">
            <a:extLst>
              <a:ext uri="{FF2B5EF4-FFF2-40B4-BE49-F238E27FC236}">
                <a16:creationId xmlns:a16="http://schemas.microsoft.com/office/drawing/2014/main" id="{0652F81C-99C9-497F-9F99-E4FF0A5DB2E0}"/>
              </a:ext>
            </a:extLst>
          </p:cNvPr>
          <p:cNvSpPr>
            <a:spLocks noGrp="1"/>
          </p:cNvSpPr>
          <p:nvPr>
            <p:ph type="ctrTitle"/>
          </p:nvPr>
        </p:nvSpPr>
        <p:spPr/>
        <p:txBody>
          <a:bodyPr/>
          <a:lstStyle/>
          <a:p>
            <a:r>
              <a:rPr lang="en-US" dirty="0"/>
              <a:t>ng-model directive</a:t>
            </a:r>
          </a:p>
        </p:txBody>
      </p:sp>
    </p:spTree>
    <p:extLst>
      <p:ext uri="{BB962C8B-B14F-4D97-AF65-F5344CB8AC3E}">
        <p14:creationId xmlns:p14="http://schemas.microsoft.com/office/powerpoint/2010/main" val="401639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D57986-9377-4A13-B39A-7743E038E838}"/>
              </a:ext>
            </a:extLst>
          </p:cNvPr>
          <p:cNvSpPr>
            <a:spLocks noGrp="1"/>
          </p:cNvSpPr>
          <p:nvPr>
            <p:ph idx="1"/>
          </p:nvPr>
        </p:nvSpPr>
        <p:spPr>
          <a:xfrm>
            <a:off x="457200" y="1600200"/>
            <a:ext cx="8229600" cy="4190999"/>
          </a:xfrm>
        </p:spPr>
        <p:txBody>
          <a:bodyPr>
            <a:normAutofit fontScale="70000" lnSpcReduction="20000"/>
          </a:bodyPr>
          <a:lstStyle/>
          <a:p>
            <a:pPr algn="just"/>
            <a:r>
              <a:rPr lang="en-US" sz="3600" b="1" dirty="0"/>
              <a:t>ng-touched</a:t>
            </a:r>
            <a:r>
              <a:rPr lang="en-US" sz="3600" dirty="0"/>
              <a:t>: It shows that field has been touched.</a:t>
            </a:r>
          </a:p>
          <a:p>
            <a:pPr algn="just"/>
            <a:r>
              <a:rPr lang="en-US" sz="3600" b="1" dirty="0"/>
              <a:t>ng-untouched</a:t>
            </a:r>
            <a:r>
              <a:rPr lang="en-US" sz="3600" dirty="0"/>
              <a:t>: It shows that field has not been touched yet.</a:t>
            </a:r>
          </a:p>
          <a:p>
            <a:pPr algn="just"/>
            <a:r>
              <a:rPr lang="en-US" sz="3600" b="1" dirty="0"/>
              <a:t>ng-valid</a:t>
            </a:r>
            <a:r>
              <a:rPr lang="en-US" sz="3600" dirty="0"/>
              <a:t>: It specifies that the field content is valid.</a:t>
            </a:r>
          </a:p>
          <a:p>
            <a:pPr algn="just"/>
            <a:r>
              <a:rPr lang="en-US" sz="3600" b="1" dirty="0"/>
              <a:t>ng-invalid</a:t>
            </a:r>
            <a:r>
              <a:rPr lang="en-US" sz="3600" dirty="0"/>
              <a:t>: It specifies that the field content is not valid.</a:t>
            </a:r>
          </a:p>
          <a:p>
            <a:pPr algn="just"/>
            <a:r>
              <a:rPr lang="en-US" sz="3600" b="1" dirty="0"/>
              <a:t>ng-dirty</a:t>
            </a:r>
            <a:r>
              <a:rPr lang="en-US" sz="3600" dirty="0"/>
              <a:t>:  It illustrates that the field has been modified.</a:t>
            </a:r>
          </a:p>
          <a:p>
            <a:pPr algn="just"/>
            <a:r>
              <a:rPr lang="en-US" sz="3600" b="1" dirty="0"/>
              <a:t>ng-pristine</a:t>
            </a:r>
            <a:r>
              <a:rPr lang="en-US" sz="3600" dirty="0"/>
              <a:t>: It represents that the field has not been modified yet.</a:t>
            </a:r>
          </a:p>
          <a:p>
            <a:pPr marL="0" indent="0" algn="just">
              <a:buNone/>
            </a:pPr>
            <a:r>
              <a:rPr lang="en-US" dirty="0"/>
              <a:t>They are all properties of the input field, and are either true or false.</a:t>
            </a:r>
          </a:p>
          <a:p>
            <a:pPr marL="0" indent="0">
              <a:buNone/>
            </a:pPr>
            <a:endParaRPr lang="en-US" dirty="0"/>
          </a:p>
        </p:txBody>
      </p:sp>
      <p:sp>
        <p:nvSpPr>
          <p:cNvPr id="3" name="Title 2">
            <a:extLst>
              <a:ext uri="{FF2B5EF4-FFF2-40B4-BE49-F238E27FC236}">
                <a16:creationId xmlns:a16="http://schemas.microsoft.com/office/drawing/2014/main" id="{3AA91607-0046-4339-AA74-DB61AEC71E0F}"/>
              </a:ext>
            </a:extLst>
          </p:cNvPr>
          <p:cNvSpPr>
            <a:spLocks noGrp="1"/>
          </p:cNvSpPr>
          <p:nvPr>
            <p:ph type="ctrTitle"/>
          </p:nvPr>
        </p:nvSpPr>
        <p:spPr/>
        <p:txBody>
          <a:bodyPr>
            <a:noAutofit/>
          </a:bodyPr>
          <a:lstStyle/>
          <a:p>
            <a:r>
              <a:rPr lang="en-US" sz="3600" dirty="0"/>
              <a:t>the list of classes for validation purposes:</a:t>
            </a:r>
          </a:p>
        </p:txBody>
      </p:sp>
    </p:spTree>
    <p:extLst>
      <p:ext uri="{BB962C8B-B14F-4D97-AF65-F5344CB8AC3E}">
        <p14:creationId xmlns:p14="http://schemas.microsoft.com/office/powerpoint/2010/main" val="3844064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11CB51-1FCB-4892-AACB-213F4FED2BD7}"/>
              </a:ext>
            </a:extLst>
          </p:cNvPr>
          <p:cNvSpPr>
            <a:spLocks noGrp="1"/>
          </p:cNvSpPr>
          <p:nvPr>
            <p:ph idx="1"/>
          </p:nvPr>
        </p:nvSpPr>
        <p:spPr/>
        <p:txBody>
          <a:bodyPr/>
          <a:lstStyle/>
          <a:p>
            <a:pPr marL="0" indent="0">
              <a:buNone/>
            </a:pPr>
            <a:r>
              <a:rPr lang="en-US" dirty="0"/>
              <a:t>First, create a folder with the name </a:t>
            </a:r>
            <a:r>
              <a:rPr lang="en-US" b="1" dirty="0" err="1"/>
              <a:t>AngularProjects</a:t>
            </a:r>
            <a:r>
              <a:rPr lang="en-US" dirty="0"/>
              <a:t> anywhere within your machine</a:t>
            </a:r>
          </a:p>
          <a:p>
            <a:pPr marL="0" indent="0">
              <a:buNone/>
            </a:pPr>
            <a:endParaRPr lang="en-US" dirty="0"/>
          </a:p>
        </p:txBody>
      </p:sp>
      <p:sp>
        <p:nvSpPr>
          <p:cNvPr id="3" name="Title 2">
            <a:extLst>
              <a:ext uri="{FF2B5EF4-FFF2-40B4-BE49-F238E27FC236}">
                <a16:creationId xmlns:a16="http://schemas.microsoft.com/office/drawing/2014/main" id="{6AB40B89-E2AB-4901-A68D-A5E486F527C9}"/>
              </a:ext>
            </a:extLst>
          </p:cNvPr>
          <p:cNvSpPr>
            <a:spLocks noGrp="1"/>
          </p:cNvSpPr>
          <p:nvPr>
            <p:ph type="ctrTitle"/>
          </p:nvPr>
        </p:nvSpPr>
        <p:spPr/>
        <p:txBody>
          <a:bodyPr>
            <a:normAutofit fontScale="90000"/>
          </a:bodyPr>
          <a:lstStyle/>
          <a:p>
            <a:br>
              <a:rPr lang="en-US" sz="3100" b="1" dirty="0"/>
            </a:br>
            <a:r>
              <a:rPr lang="en-US" sz="3100" b="1" dirty="0"/>
              <a:t>Creating Angular Project using Visual Studio Code</a:t>
            </a:r>
            <a:br>
              <a:rPr lang="en-US" b="1" dirty="0"/>
            </a:br>
            <a:endParaRPr lang="en-US" dirty="0"/>
          </a:p>
        </p:txBody>
      </p:sp>
    </p:spTree>
    <p:extLst>
      <p:ext uri="{BB962C8B-B14F-4D97-AF65-F5344CB8AC3E}">
        <p14:creationId xmlns:p14="http://schemas.microsoft.com/office/powerpoint/2010/main" val="226758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13A135-F76F-474B-AE31-B8859795EEEE}"/>
              </a:ext>
            </a:extLst>
          </p:cNvPr>
          <p:cNvSpPr>
            <a:spLocks noGrp="1"/>
          </p:cNvSpPr>
          <p:nvPr>
            <p:ph type="ctrTitle"/>
          </p:nvPr>
        </p:nvSpPr>
        <p:spPr/>
        <p:txBody>
          <a:bodyPr/>
          <a:lstStyle/>
          <a:p>
            <a:r>
              <a:rPr lang="en-US" dirty="0"/>
              <a:t>Installation process in VS Code</a:t>
            </a:r>
          </a:p>
        </p:txBody>
      </p:sp>
      <p:pic>
        <p:nvPicPr>
          <p:cNvPr id="5" name="Picture 4">
            <a:extLst>
              <a:ext uri="{FF2B5EF4-FFF2-40B4-BE49-F238E27FC236}">
                <a16:creationId xmlns:a16="http://schemas.microsoft.com/office/drawing/2014/main" id="{C8FD060A-4F0B-4504-8FAA-2FB3A70351A0}"/>
              </a:ext>
            </a:extLst>
          </p:cNvPr>
          <p:cNvPicPr>
            <a:picLocks noChangeAspect="1"/>
          </p:cNvPicPr>
          <p:nvPr/>
        </p:nvPicPr>
        <p:blipFill>
          <a:blip r:embed="rId2"/>
          <a:stretch>
            <a:fillRect/>
          </a:stretch>
        </p:blipFill>
        <p:spPr>
          <a:xfrm>
            <a:off x="210609" y="2743200"/>
            <a:ext cx="8722782" cy="2819400"/>
          </a:xfrm>
          <a:prstGeom prst="rect">
            <a:avLst/>
          </a:prstGeom>
        </p:spPr>
      </p:pic>
      <p:sp>
        <p:nvSpPr>
          <p:cNvPr id="2" name="TextBox 1">
            <a:extLst>
              <a:ext uri="{FF2B5EF4-FFF2-40B4-BE49-F238E27FC236}">
                <a16:creationId xmlns:a16="http://schemas.microsoft.com/office/drawing/2014/main" id="{5B3DB43E-DD25-46E9-93C0-3537C5C4DD49}"/>
              </a:ext>
            </a:extLst>
          </p:cNvPr>
          <p:cNvSpPr txBox="1"/>
          <p:nvPr/>
        </p:nvSpPr>
        <p:spPr>
          <a:xfrm>
            <a:off x="228600" y="1981200"/>
            <a:ext cx="6969985" cy="523220"/>
          </a:xfrm>
          <a:prstGeom prst="rect">
            <a:avLst/>
          </a:prstGeom>
          <a:noFill/>
        </p:spPr>
        <p:txBody>
          <a:bodyPr wrap="none" rtlCol="0">
            <a:spAutoFit/>
          </a:bodyPr>
          <a:lstStyle/>
          <a:p>
            <a:r>
              <a:rPr lang="en-US" sz="2800" dirty="0">
                <a:solidFill>
                  <a:srgbClr val="FF0000"/>
                </a:solidFill>
              </a:rPr>
              <a:t>Use this command </a:t>
            </a:r>
            <a:r>
              <a:rPr lang="en-US" sz="2800" dirty="0" err="1">
                <a:solidFill>
                  <a:srgbClr val="FF0000"/>
                </a:solidFill>
              </a:rPr>
              <a:t>npm</a:t>
            </a:r>
            <a:r>
              <a:rPr lang="en-US" sz="2800" dirty="0">
                <a:solidFill>
                  <a:srgbClr val="FF0000"/>
                </a:solidFill>
              </a:rPr>
              <a:t> install  -g @angular/cli</a:t>
            </a:r>
          </a:p>
        </p:txBody>
      </p:sp>
    </p:spTree>
    <p:extLst>
      <p:ext uri="{BB962C8B-B14F-4D97-AF65-F5344CB8AC3E}">
        <p14:creationId xmlns:p14="http://schemas.microsoft.com/office/powerpoint/2010/main" val="351289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64F002-092B-4648-B94F-84C5259EA96E}"/>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F8AB30EF-A77C-4CBF-8E28-2F8405BCC2E4}"/>
              </a:ext>
            </a:extLst>
          </p:cNvPr>
          <p:cNvPicPr>
            <a:picLocks noChangeAspect="1"/>
          </p:cNvPicPr>
          <p:nvPr/>
        </p:nvPicPr>
        <p:blipFill>
          <a:blip r:embed="rId2"/>
          <a:stretch>
            <a:fillRect/>
          </a:stretch>
        </p:blipFill>
        <p:spPr>
          <a:xfrm>
            <a:off x="228600" y="2405573"/>
            <a:ext cx="8653640" cy="1524000"/>
          </a:xfrm>
          <a:prstGeom prst="rect">
            <a:avLst/>
          </a:prstGeom>
        </p:spPr>
      </p:pic>
      <p:pic>
        <p:nvPicPr>
          <p:cNvPr id="5" name="Picture 4">
            <a:extLst>
              <a:ext uri="{FF2B5EF4-FFF2-40B4-BE49-F238E27FC236}">
                <a16:creationId xmlns:a16="http://schemas.microsoft.com/office/drawing/2014/main" id="{23D333DA-79DC-484F-8833-11969B2FC6CC}"/>
              </a:ext>
            </a:extLst>
          </p:cNvPr>
          <p:cNvPicPr>
            <a:picLocks noChangeAspect="1"/>
          </p:cNvPicPr>
          <p:nvPr/>
        </p:nvPicPr>
        <p:blipFill>
          <a:blip r:embed="rId3"/>
          <a:stretch>
            <a:fillRect/>
          </a:stretch>
        </p:blipFill>
        <p:spPr>
          <a:xfrm>
            <a:off x="228600" y="3929573"/>
            <a:ext cx="8229600" cy="1549101"/>
          </a:xfrm>
          <a:prstGeom prst="rect">
            <a:avLst/>
          </a:prstGeom>
        </p:spPr>
      </p:pic>
      <p:sp>
        <p:nvSpPr>
          <p:cNvPr id="2" name="TextBox 1">
            <a:extLst>
              <a:ext uri="{FF2B5EF4-FFF2-40B4-BE49-F238E27FC236}">
                <a16:creationId xmlns:a16="http://schemas.microsoft.com/office/drawing/2014/main" id="{A541171B-174D-4D6F-A531-0422EDEADE61}"/>
              </a:ext>
            </a:extLst>
          </p:cNvPr>
          <p:cNvSpPr txBox="1"/>
          <p:nvPr/>
        </p:nvSpPr>
        <p:spPr>
          <a:xfrm>
            <a:off x="609600" y="1622931"/>
            <a:ext cx="6810582" cy="523220"/>
          </a:xfrm>
          <a:prstGeom prst="rect">
            <a:avLst/>
          </a:prstGeom>
          <a:noFill/>
        </p:spPr>
        <p:txBody>
          <a:bodyPr wrap="none" rtlCol="0">
            <a:spAutoFit/>
          </a:bodyPr>
          <a:lstStyle/>
          <a:p>
            <a:r>
              <a:rPr lang="en-US" sz="2800" dirty="0">
                <a:solidFill>
                  <a:srgbClr val="FF0000"/>
                </a:solidFill>
              </a:rPr>
              <a:t>Use ng new my-angular to create new project</a:t>
            </a:r>
          </a:p>
        </p:txBody>
      </p:sp>
    </p:spTree>
    <p:extLst>
      <p:ext uri="{BB962C8B-B14F-4D97-AF65-F5344CB8AC3E}">
        <p14:creationId xmlns:p14="http://schemas.microsoft.com/office/powerpoint/2010/main" val="1897461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834984-727F-4EE9-A357-362FE9DE6509}"/>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EA5D1634-186E-445E-B92C-409CF90B40B0}"/>
              </a:ext>
            </a:extLst>
          </p:cNvPr>
          <p:cNvPicPr>
            <a:picLocks noChangeAspect="1"/>
          </p:cNvPicPr>
          <p:nvPr/>
        </p:nvPicPr>
        <p:blipFill>
          <a:blip r:embed="rId2"/>
          <a:stretch>
            <a:fillRect/>
          </a:stretch>
        </p:blipFill>
        <p:spPr>
          <a:xfrm>
            <a:off x="304800" y="1828800"/>
            <a:ext cx="8737600" cy="609600"/>
          </a:xfrm>
          <a:prstGeom prst="rect">
            <a:avLst/>
          </a:prstGeom>
        </p:spPr>
      </p:pic>
      <p:pic>
        <p:nvPicPr>
          <p:cNvPr id="5" name="Picture 4">
            <a:extLst>
              <a:ext uri="{FF2B5EF4-FFF2-40B4-BE49-F238E27FC236}">
                <a16:creationId xmlns:a16="http://schemas.microsoft.com/office/drawing/2014/main" id="{6CE2540E-9A4E-4880-B7F1-6CCA9F605C6F}"/>
              </a:ext>
            </a:extLst>
          </p:cNvPr>
          <p:cNvPicPr>
            <a:picLocks noChangeAspect="1"/>
          </p:cNvPicPr>
          <p:nvPr/>
        </p:nvPicPr>
        <p:blipFill>
          <a:blip r:embed="rId3"/>
          <a:stretch>
            <a:fillRect/>
          </a:stretch>
        </p:blipFill>
        <p:spPr>
          <a:xfrm>
            <a:off x="0" y="2835998"/>
            <a:ext cx="9144000" cy="1186004"/>
          </a:xfrm>
          <a:prstGeom prst="rect">
            <a:avLst/>
          </a:prstGeom>
        </p:spPr>
      </p:pic>
    </p:spTree>
    <p:extLst>
      <p:ext uri="{BB962C8B-B14F-4D97-AF65-F5344CB8AC3E}">
        <p14:creationId xmlns:p14="http://schemas.microsoft.com/office/powerpoint/2010/main" val="295131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44006B-692B-4B5E-A8AD-1B3C7EFBED02}"/>
              </a:ext>
            </a:extLst>
          </p:cNvPr>
          <p:cNvSpPr>
            <a:spLocks noGrp="1"/>
          </p:cNvSpPr>
          <p:nvPr>
            <p:ph idx="1"/>
          </p:nvPr>
        </p:nvSpPr>
        <p:spPr/>
        <p:txBody>
          <a:bodyPr/>
          <a:lstStyle/>
          <a:p>
            <a:pPr marL="0" indent="0">
              <a:buNone/>
            </a:pPr>
            <a:r>
              <a:rPr lang="en-US" dirty="0"/>
              <a:t>To stop your angular application use the following command.</a:t>
            </a:r>
          </a:p>
          <a:p>
            <a:pPr marL="0" indent="0">
              <a:buNone/>
            </a:pPr>
            <a:r>
              <a:rPr lang="en-US" dirty="0"/>
              <a:t>    ctrl +c</a:t>
            </a:r>
          </a:p>
          <a:p>
            <a:pPr marL="0" indent="0">
              <a:buNone/>
            </a:pPr>
            <a:r>
              <a:rPr lang="en-US" dirty="0"/>
              <a:t>This command will ask you to </a:t>
            </a:r>
            <a:r>
              <a:rPr lang="en-US" b="1" dirty="0"/>
              <a:t>Terminate batch job(Y/N)?</a:t>
            </a:r>
            <a:r>
              <a:rPr lang="en-US" dirty="0"/>
              <a:t>. Type </a:t>
            </a:r>
            <a:r>
              <a:rPr lang="en-US" b="1" dirty="0"/>
              <a:t>Y</a:t>
            </a:r>
            <a:r>
              <a:rPr lang="en-US" dirty="0"/>
              <a:t> and press Enter key.</a:t>
            </a:r>
          </a:p>
          <a:p>
            <a:pPr marL="0" indent="0">
              <a:buNone/>
            </a:pPr>
            <a:endParaRPr lang="en-US" dirty="0"/>
          </a:p>
        </p:txBody>
      </p:sp>
      <p:sp>
        <p:nvSpPr>
          <p:cNvPr id="3" name="Title 2">
            <a:extLst>
              <a:ext uri="{FF2B5EF4-FFF2-40B4-BE49-F238E27FC236}">
                <a16:creationId xmlns:a16="http://schemas.microsoft.com/office/drawing/2014/main" id="{D8EFFEC7-8802-4E11-8403-A0CE71EA73FF}"/>
              </a:ext>
            </a:extLst>
          </p:cNvPr>
          <p:cNvSpPr>
            <a:spLocks noGrp="1"/>
          </p:cNvSpPr>
          <p:nvPr>
            <p:ph type="ctrTitle"/>
          </p:nvPr>
        </p:nvSpPr>
        <p:spPr/>
        <p:txBody>
          <a:bodyPr/>
          <a:lstStyle/>
          <a:p>
            <a:r>
              <a:rPr lang="en-US" dirty="0"/>
              <a:t>To stop your angular application</a:t>
            </a:r>
          </a:p>
        </p:txBody>
      </p:sp>
    </p:spTree>
    <p:extLst>
      <p:ext uri="{BB962C8B-B14F-4D97-AF65-F5344CB8AC3E}">
        <p14:creationId xmlns:p14="http://schemas.microsoft.com/office/powerpoint/2010/main" val="37823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268F9AE-F7B1-40EC-A86B-E106034358C7}"/>
              </a:ext>
            </a:extLst>
          </p:cNvPr>
          <p:cNvSpPr>
            <a:spLocks noGrp="1"/>
          </p:cNvSpPr>
          <p:nvPr>
            <p:ph type="title"/>
          </p:nvPr>
        </p:nvSpPr>
        <p:spPr/>
        <p:txBody>
          <a:bodyPr/>
          <a:lstStyle/>
          <a:p>
            <a:pPr algn="l"/>
            <a:endParaRPr lang="en-US" altLang="en-US" dirty="0"/>
          </a:p>
        </p:txBody>
      </p:sp>
      <p:sp>
        <p:nvSpPr>
          <p:cNvPr id="20483" name="Content Placeholder 2">
            <a:extLst>
              <a:ext uri="{FF2B5EF4-FFF2-40B4-BE49-F238E27FC236}">
                <a16:creationId xmlns:a16="http://schemas.microsoft.com/office/drawing/2014/main" id="{56B5F762-7C54-422F-B265-E1EAAD250BAB}"/>
              </a:ext>
            </a:extLst>
          </p:cNvPr>
          <p:cNvSpPr>
            <a:spLocks noGrp="1"/>
          </p:cNvSpPr>
          <p:nvPr>
            <p:ph idx="1"/>
          </p:nvPr>
        </p:nvSpPr>
        <p:spPr>
          <a:xfrm>
            <a:off x="838200" y="1524000"/>
            <a:ext cx="7848600" cy="4602163"/>
          </a:xfrm>
        </p:spPr>
        <p:txBody>
          <a:bodyPr/>
          <a:lstStyle/>
          <a:p>
            <a:pPr>
              <a:buFont typeface="Arial" panose="020B0604020202020204" pitchFamily="34" charset="0"/>
              <a:buNone/>
            </a:pPr>
            <a:r>
              <a:rPr lang="en-US" altLang="en-US" dirty="0"/>
              <a:t>AngularJS application to consist of:</a:t>
            </a:r>
          </a:p>
          <a:p>
            <a:r>
              <a:rPr lang="en-US" altLang="en-US" dirty="0"/>
              <a:t>View, which is the HTML.</a:t>
            </a:r>
          </a:p>
          <a:p>
            <a:r>
              <a:rPr lang="en-US" altLang="en-US" dirty="0"/>
              <a:t>Model, which is the data available for the current view.</a:t>
            </a:r>
          </a:p>
          <a:p>
            <a:r>
              <a:rPr lang="en-US" altLang="en-US" dirty="0"/>
              <a:t>Controller, which is the JavaScript function that makes/changes/removes/controls the data. </a:t>
            </a:r>
          </a:p>
          <a:p>
            <a:r>
              <a:rPr lang="en-US" altLang="en-US" dirty="0"/>
              <a:t>Then the scope is the Model.</a:t>
            </a:r>
          </a:p>
          <a:p>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18D-DEC0-4342-8AF3-5BF06BCBF90E}"/>
              </a:ext>
            </a:extLst>
          </p:cNvPr>
          <p:cNvSpPr>
            <a:spLocks noGrp="1"/>
          </p:cNvSpPr>
          <p:nvPr>
            <p:ph type="title"/>
          </p:nvPr>
        </p:nvSpPr>
        <p:spPr>
          <a:xfrm>
            <a:off x="457200" y="274638"/>
            <a:ext cx="8229600" cy="1143000"/>
          </a:xfrm>
        </p:spPr>
        <p:txBody>
          <a:bodyPr>
            <a:normAutofit/>
          </a:bodyPr>
          <a:lstStyle/>
          <a:p>
            <a:r>
              <a:rPr lang="en-US" sz="3200" b="1" i="1" dirty="0">
                <a:solidFill>
                  <a:schemeClr val="accent1">
                    <a:lumMod val="40000"/>
                    <a:lumOff val="60000"/>
                  </a:schemeClr>
                </a:solidFill>
              </a:rPr>
              <a:t>Topics Covered</a:t>
            </a:r>
          </a:p>
        </p:txBody>
      </p:sp>
      <p:sp>
        <p:nvSpPr>
          <p:cNvPr id="3" name="Content Placeholder 2">
            <a:extLst>
              <a:ext uri="{FF2B5EF4-FFF2-40B4-BE49-F238E27FC236}">
                <a16:creationId xmlns:a16="http://schemas.microsoft.com/office/drawing/2014/main" id="{D6311157-ABFF-413E-B31E-1C3DFE889E8E}"/>
              </a:ext>
            </a:extLst>
          </p:cNvPr>
          <p:cNvSpPr>
            <a:spLocks noGrp="1"/>
          </p:cNvSpPr>
          <p:nvPr>
            <p:ph idx="1"/>
          </p:nvPr>
        </p:nvSpPr>
        <p:spPr>
          <a:xfrm>
            <a:off x="457200" y="1417638"/>
            <a:ext cx="8229600" cy="4068763"/>
          </a:xfrm>
        </p:spPr>
        <p:txBody>
          <a:bodyPr>
            <a:normAutofit/>
          </a:bodyPr>
          <a:lstStyle/>
          <a:p>
            <a:pPr marL="0" indent="0">
              <a:buNone/>
            </a:pPr>
            <a:r>
              <a:rPr lang="en-US" b="1" i="1" dirty="0"/>
              <a:t>Introduction to </a:t>
            </a:r>
            <a:r>
              <a:rPr lang="en-US" b="1" i="1" dirty="0" err="1"/>
              <a:t>AngularJs</a:t>
            </a:r>
            <a:r>
              <a:rPr lang="en-US" b="1" i="1" dirty="0"/>
              <a:t> :</a:t>
            </a:r>
          </a:p>
          <a:p>
            <a:pPr>
              <a:buFont typeface="Wingdings" panose="05000000000000000000" pitchFamily="2" charset="2"/>
              <a:buChar char="ü"/>
            </a:pPr>
            <a:r>
              <a:rPr lang="en-US" sz="2800" dirty="0"/>
              <a:t>modules, </a:t>
            </a:r>
          </a:p>
          <a:p>
            <a:pPr>
              <a:buFont typeface="Wingdings" panose="05000000000000000000" pitchFamily="2" charset="2"/>
              <a:buChar char="ü"/>
            </a:pPr>
            <a:r>
              <a:rPr lang="en-US" sz="2800" dirty="0"/>
              <a:t>directives, </a:t>
            </a:r>
          </a:p>
          <a:p>
            <a:pPr>
              <a:buFont typeface="Wingdings" panose="05000000000000000000" pitchFamily="2" charset="2"/>
              <a:buChar char="ü"/>
            </a:pPr>
            <a:r>
              <a:rPr lang="en-US" sz="2800" dirty="0"/>
              <a:t>ng-model directive, </a:t>
            </a:r>
          </a:p>
          <a:p>
            <a:pPr>
              <a:buFont typeface="Wingdings" panose="05000000000000000000" pitchFamily="2" charset="2"/>
              <a:buChar char="ü"/>
            </a:pPr>
            <a:r>
              <a:rPr lang="en-US" sz="2800" dirty="0"/>
              <a:t>data binding, </a:t>
            </a:r>
          </a:p>
          <a:p>
            <a:pPr>
              <a:buFont typeface="Wingdings" panose="05000000000000000000" pitchFamily="2" charset="2"/>
              <a:buChar char="ü"/>
            </a:pPr>
            <a:r>
              <a:rPr lang="en-US" sz="2800" dirty="0"/>
              <a:t>controllers </a:t>
            </a:r>
          </a:p>
        </p:txBody>
      </p:sp>
    </p:spTree>
    <p:extLst>
      <p:ext uri="{BB962C8B-B14F-4D97-AF65-F5344CB8AC3E}">
        <p14:creationId xmlns:p14="http://schemas.microsoft.com/office/powerpoint/2010/main" val="257907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2F010C9-ACD9-4639-8835-F6A17AFDC1DD}"/>
              </a:ext>
            </a:extLst>
          </p:cNvPr>
          <p:cNvSpPr>
            <a:spLocks noGrp="1"/>
          </p:cNvSpPr>
          <p:nvPr>
            <p:ph type="title"/>
          </p:nvPr>
        </p:nvSpPr>
        <p:spPr/>
        <p:txBody>
          <a:bodyPr>
            <a:normAutofit fontScale="90000"/>
          </a:bodyPr>
          <a:lstStyle/>
          <a:p>
            <a:br>
              <a:rPr lang="en-US" altLang="en-US" b="1" dirty="0"/>
            </a:br>
            <a:r>
              <a:rPr lang="en-US" altLang="en-US" b="1" dirty="0"/>
              <a:t>AngularJS Controllers</a:t>
            </a:r>
            <a:br>
              <a:rPr lang="en-US" altLang="en-US" b="1" dirty="0"/>
            </a:br>
            <a:endParaRPr lang="en-US" altLang="en-US" dirty="0"/>
          </a:p>
        </p:txBody>
      </p:sp>
      <p:sp>
        <p:nvSpPr>
          <p:cNvPr id="13315" name="Content Placeholder 2">
            <a:extLst>
              <a:ext uri="{FF2B5EF4-FFF2-40B4-BE49-F238E27FC236}">
                <a16:creationId xmlns:a16="http://schemas.microsoft.com/office/drawing/2014/main" id="{B1345991-1A48-4263-8533-B684EA3526C5}"/>
              </a:ext>
            </a:extLst>
          </p:cNvPr>
          <p:cNvSpPr>
            <a:spLocks noGrp="1"/>
          </p:cNvSpPr>
          <p:nvPr>
            <p:ph idx="1"/>
          </p:nvPr>
        </p:nvSpPr>
        <p:spPr>
          <a:xfrm>
            <a:off x="609600" y="1371600"/>
            <a:ext cx="8534400" cy="5181599"/>
          </a:xfrm>
        </p:spPr>
        <p:txBody>
          <a:bodyPr>
            <a:normAutofit/>
          </a:bodyPr>
          <a:lstStyle/>
          <a:p>
            <a:r>
              <a:rPr lang="en-US" altLang="en-US" sz="2800" dirty="0"/>
              <a:t>AngularJS controllers </a:t>
            </a:r>
            <a:r>
              <a:rPr lang="en-US" altLang="en-US" sz="2800" b="1" dirty="0"/>
              <a:t>control the data</a:t>
            </a:r>
            <a:r>
              <a:rPr lang="en-US" altLang="en-US" sz="2800" dirty="0"/>
              <a:t> of AngularJS applications.</a:t>
            </a:r>
          </a:p>
          <a:p>
            <a:r>
              <a:rPr lang="en-US" altLang="en-US" sz="2800" dirty="0"/>
              <a:t>A controller is a </a:t>
            </a:r>
            <a:r>
              <a:rPr lang="en-US" altLang="en-US" sz="2800" b="1" dirty="0"/>
              <a:t>JavaScript Object</a:t>
            </a:r>
            <a:r>
              <a:rPr lang="en-US" altLang="en-US" sz="2800" dirty="0"/>
              <a:t>, created by a standard JavaScript </a:t>
            </a:r>
            <a:r>
              <a:rPr lang="en-US" altLang="en-US" sz="2800" b="1" dirty="0"/>
              <a:t>object constructor</a:t>
            </a:r>
            <a:r>
              <a:rPr lang="en-US" altLang="en-US" sz="2800" dirty="0"/>
              <a:t>.</a:t>
            </a:r>
          </a:p>
          <a:p>
            <a:r>
              <a:rPr lang="en-US" altLang="en-US" sz="2800" dirty="0"/>
              <a:t>The </a:t>
            </a:r>
            <a:r>
              <a:rPr lang="en-US" altLang="en-US" sz="2800" b="1" dirty="0"/>
              <a:t>ng-controller</a:t>
            </a:r>
            <a:r>
              <a:rPr lang="en-US" altLang="en-US" sz="2800" dirty="0"/>
              <a:t> directive defines the application controller. </a:t>
            </a:r>
          </a:p>
          <a:p>
            <a:r>
              <a:rPr lang="en-US" altLang="en-US" sz="2800" dirty="0"/>
              <a:t>A controller is containing attributes/properties and functions. Each controller accepts $scope as a parameter which refers to the application/module that controller is to control.</a:t>
            </a:r>
          </a:p>
          <a:p>
            <a:pPr>
              <a:buFont typeface="Arial" panose="020B0604020202020204" pitchFamily="34" charset="0"/>
              <a:buNone/>
            </a:pPr>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388E7E9-131C-4875-B505-D9DB3EACF1DF}"/>
              </a:ext>
            </a:extLst>
          </p:cNvPr>
          <p:cNvSpPr>
            <a:spLocks noGrp="1"/>
          </p:cNvSpPr>
          <p:nvPr>
            <p:ph type="title"/>
          </p:nvPr>
        </p:nvSpPr>
        <p:spPr/>
        <p:txBody>
          <a:bodyPr>
            <a:normAutofit fontScale="90000"/>
          </a:bodyPr>
          <a:lstStyle/>
          <a:p>
            <a:br>
              <a:rPr lang="en-US" altLang="en-US" b="1" dirty="0"/>
            </a:br>
            <a:r>
              <a:rPr lang="en-US" altLang="en-US" b="1" dirty="0"/>
              <a:t>AngularJS Modules</a:t>
            </a:r>
            <a:br>
              <a:rPr lang="en-US" altLang="en-US" b="1" dirty="0"/>
            </a:br>
            <a:endParaRPr lang="en-US" altLang="en-US" dirty="0"/>
          </a:p>
        </p:txBody>
      </p:sp>
      <p:sp>
        <p:nvSpPr>
          <p:cNvPr id="16387" name="Content Placeholder 2">
            <a:extLst>
              <a:ext uri="{FF2B5EF4-FFF2-40B4-BE49-F238E27FC236}">
                <a16:creationId xmlns:a16="http://schemas.microsoft.com/office/drawing/2014/main" id="{8C062676-E2D8-41E4-9195-6182627643E4}"/>
              </a:ext>
            </a:extLst>
          </p:cNvPr>
          <p:cNvSpPr>
            <a:spLocks noGrp="1"/>
          </p:cNvSpPr>
          <p:nvPr>
            <p:ph idx="1"/>
          </p:nvPr>
        </p:nvSpPr>
        <p:spPr/>
        <p:txBody>
          <a:bodyPr>
            <a:normAutofit fontScale="92500" lnSpcReduction="20000"/>
          </a:bodyPr>
          <a:lstStyle/>
          <a:p>
            <a:r>
              <a:rPr lang="en-US" altLang="en-US"/>
              <a:t>An AngularJS module defines an application.</a:t>
            </a:r>
          </a:p>
          <a:p>
            <a:r>
              <a:rPr lang="en-US" altLang="en-US"/>
              <a:t>The module is a container for the different parts of an application.</a:t>
            </a:r>
          </a:p>
          <a:p>
            <a:r>
              <a:rPr lang="en-US" altLang="en-US"/>
              <a:t>The module is a container for the application controllers.</a:t>
            </a:r>
          </a:p>
          <a:p>
            <a:r>
              <a:rPr lang="en-US" altLang="en-US"/>
              <a:t>Controllers always belong to a module.</a:t>
            </a:r>
          </a:p>
          <a:p>
            <a:r>
              <a:rPr lang="en-US" altLang="en-US"/>
              <a:t>A module is created by using the AngularJS function angular.module</a:t>
            </a:r>
          </a:p>
          <a:p>
            <a:pPr>
              <a:buFont typeface="Arial" panose="020B0604020202020204" pitchFamily="34" charset="0"/>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DE045A0-496B-4C07-984F-B7C972726D9F}"/>
              </a:ext>
            </a:extLst>
          </p:cNvPr>
          <p:cNvSpPr>
            <a:spLocks noGrp="1"/>
          </p:cNvSpPr>
          <p:nvPr>
            <p:ph type="title"/>
          </p:nvPr>
        </p:nvSpPr>
        <p:spPr/>
        <p:txBody>
          <a:bodyPr/>
          <a:lstStyle/>
          <a:p>
            <a:pPr algn="l"/>
            <a:r>
              <a:rPr lang="en-US" altLang="en-US"/>
              <a:t>Syntax:-</a:t>
            </a:r>
          </a:p>
        </p:txBody>
      </p:sp>
      <p:sp>
        <p:nvSpPr>
          <p:cNvPr id="17411" name="Content Placeholder 2">
            <a:extLst>
              <a:ext uri="{FF2B5EF4-FFF2-40B4-BE49-F238E27FC236}">
                <a16:creationId xmlns:a16="http://schemas.microsoft.com/office/drawing/2014/main" id="{864B0D4A-31D3-4548-8A37-69618167CAED}"/>
              </a:ext>
            </a:extLst>
          </p:cNvPr>
          <p:cNvSpPr>
            <a:spLocks noGrp="1"/>
          </p:cNvSpPr>
          <p:nvPr>
            <p:ph idx="1"/>
          </p:nvPr>
        </p:nvSpPr>
        <p:spPr>
          <a:xfrm>
            <a:off x="685800" y="1371600"/>
            <a:ext cx="8001000" cy="5181599"/>
          </a:xfrm>
        </p:spPr>
        <p:txBody>
          <a:bodyPr>
            <a:normAutofit/>
          </a:bodyPr>
          <a:lstStyle/>
          <a:p>
            <a:pPr>
              <a:buFont typeface="Arial" panose="020B0604020202020204" pitchFamily="34" charset="0"/>
              <a:buNone/>
            </a:pPr>
            <a:r>
              <a:rPr lang="en-US" altLang="en-US" sz="2800" dirty="0"/>
              <a:t>var </a:t>
            </a:r>
            <a:r>
              <a:rPr lang="en-US" altLang="en-US" sz="2800" dirty="0" err="1"/>
              <a:t>mainApp</a:t>
            </a:r>
            <a:r>
              <a:rPr lang="en-US" altLang="en-US" sz="2800" dirty="0"/>
              <a:t> = </a:t>
            </a:r>
            <a:r>
              <a:rPr lang="en-US" altLang="en-US" sz="2800" dirty="0" err="1"/>
              <a:t>angular.module</a:t>
            </a:r>
            <a:r>
              <a:rPr lang="en-US" altLang="en-US" sz="2800" dirty="0"/>
              <a:t>("</a:t>
            </a:r>
            <a:r>
              <a:rPr lang="en-US" altLang="en-US" sz="2800" dirty="0" err="1"/>
              <a:t>myApp</a:t>
            </a:r>
            <a:r>
              <a:rPr lang="en-US" altLang="en-US" sz="2800" dirty="0"/>
              <a:t>", []); </a:t>
            </a:r>
          </a:p>
          <a:p>
            <a:pPr>
              <a:buFont typeface="Arial" panose="020B0604020202020204" pitchFamily="34" charset="0"/>
              <a:buNone/>
            </a:pPr>
            <a:r>
              <a:rPr lang="en-US" altLang="en-US" sz="2800" dirty="0"/>
              <a:t>The first argument is the module name </a:t>
            </a:r>
            <a:r>
              <a:rPr lang="en-US" altLang="en-US" sz="2800" dirty="0" err="1"/>
              <a:t>myApp</a:t>
            </a:r>
            <a:r>
              <a:rPr lang="en-US" altLang="en-US" sz="2800" dirty="0"/>
              <a:t>. The second argument is an array of module names that this module depends on. Empty square brackets denotes that this module does not have any dependencies.</a:t>
            </a:r>
          </a:p>
          <a:p>
            <a:pPr>
              <a:buFont typeface="Arial" panose="020B0604020202020204" pitchFamily="34" charset="0"/>
              <a:buNone/>
            </a:pPr>
            <a:r>
              <a:rPr lang="en-US" altLang="en-US" sz="2800" dirty="0"/>
              <a:t>For example, if module ‘</a:t>
            </a:r>
            <a:r>
              <a:rPr lang="en-US" altLang="en-US" sz="2800" dirty="0" err="1"/>
              <a:t>myApp</a:t>
            </a:r>
            <a:r>
              <a:rPr lang="en-US" altLang="en-US" sz="2800" dirty="0"/>
              <a:t>’ is dependent on external module, say ‘chart.js’, then it is written </a:t>
            </a:r>
            <a:r>
              <a:rPr lang="en-US" altLang="en-US" sz="2800" dirty="0" err="1"/>
              <a:t>as:var</a:t>
            </a:r>
            <a:r>
              <a:rPr lang="en-US" altLang="en-US" sz="2800" dirty="0"/>
              <a:t> app = </a:t>
            </a:r>
            <a:r>
              <a:rPr lang="en-US" altLang="en-US" sz="2800" dirty="0" err="1"/>
              <a:t>angular.module</a:t>
            </a:r>
            <a:r>
              <a:rPr lang="en-US" altLang="en-US" sz="2800" dirty="0"/>
              <a:t>('</a:t>
            </a:r>
            <a:r>
              <a:rPr lang="en-US" altLang="en-US" sz="2800" dirty="0" err="1"/>
              <a:t>myCompApp</a:t>
            </a:r>
            <a:r>
              <a:rPr lang="en-US" altLang="en-US" sz="2800" dirty="0"/>
              <a:t>', ['chart.js']);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CB01E2B-D996-4B62-8B51-04515482F924}"/>
              </a:ext>
            </a:extLst>
          </p:cNvPr>
          <p:cNvSpPr>
            <a:spLocks noGrp="1"/>
          </p:cNvSpPr>
          <p:nvPr>
            <p:ph type="title"/>
          </p:nvPr>
        </p:nvSpPr>
        <p:spPr/>
        <p:txBody>
          <a:bodyPr>
            <a:normAutofit fontScale="90000"/>
          </a:bodyPr>
          <a:lstStyle/>
          <a:p>
            <a:pPr algn="l"/>
            <a:br>
              <a:rPr lang="en-US" altLang="en-US" dirty="0"/>
            </a:br>
            <a:r>
              <a:rPr lang="en-US" altLang="en-US" dirty="0"/>
              <a:t>Steps:</a:t>
            </a:r>
            <a:br>
              <a:rPr lang="en-US" altLang="en-US" dirty="0"/>
            </a:br>
            <a:endParaRPr lang="en-US" altLang="en-US" dirty="0"/>
          </a:p>
        </p:txBody>
      </p:sp>
      <p:sp>
        <p:nvSpPr>
          <p:cNvPr id="18435" name="Content Placeholder 2">
            <a:extLst>
              <a:ext uri="{FF2B5EF4-FFF2-40B4-BE49-F238E27FC236}">
                <a16:creationId xmlns:a16="http://schemas.microsoft.com/office/drawing/2014/main" id="{DE85CC19-0563-4B9C-8769-53139ABB4789}"/>
              </a:ext>
            </a:extLst>
          </p:cNvPr>
          <p:cNvSpPr>
            <a:spLocks noGrp="1"/>
          </p:cNvSpPr>
          <p:nvPr>
            <p:ph idx="1"/>
          </p:nvPr>
        </p:nvSpPr>
        <p:spPr/>
        <p:txBody>
          <a:bodyPr>
            <a:normAutofit fontScale="92500" lnSpcReduction="20000"/>
          </a:bodyPr>
          <a:lstStyle/>
          <a:p>
            <a:r>
              <a:rPr lang="en-US" altLang="en-US"/>
              <a:t>Declare module:</a:t>
            </a:r>
          </a:p>
          <a:p>
            <a:pPr>
              <a:buFont typeface="Arial" panose="020B0604020202020204" pitchFamily="34" charset="0"/>
              <a:buNone/>
            </a:pPr>
            <a:r>
              <a:rPr lang="en-US" altLang="en-US"/>
              <a:t>var mainApp = angular.module("mainApp", []);</a:t>
            </a:r>
          </a:p>
          <a:p>
            <a:r>
              <a:rPr lang="en-US" altLang="en-US"/>
              <a:t>Declare controller:</a:t>
            </a:r>
          </a:p>
          <a:p>
            <a:pPr>
              <a:buFont typeface="Arial" panose="020B0604020202020204" pitchFamily="34" charset="0"/>
              <a:buNone/>
            </a:pPr>
            <a:r>
              <a:rPr lang="en-US" altLang="en-US"/>
              <a:t>app.controller('myControl',function($scope){ });</a:t>
            </a:r>
          </a:p>
          <a:p>
            <a:r>
              <a:rPr lang="en-US" altLang="en-US"/>
              <a:t>Declare scope:</a:t>
            </a:r>
          </a:p>
          <a:p>
            <a:pPr>
              <a:buFont typeface="Arial" panose="020B0604020202020204" pitchFamily="34" charset="0"/>
              <a:buNone/>
            </a:pPr>
            <a:r>
              <a:rPr lang="en-US" altLang="en-US"/>
              <a:t>$scope.firstname</a:t>
            </a:r>
          </a:p>
          <a:p>
            <a:pPr>
              <a:buFont typeface="Arial" panose="020B0604020202020204" pitchFamily="34" charset="0"/>
              <a:buNone/>
            </a:pPr>
            <a:r>
              <a:rPr lang="en-US" altLang="en-US"/>
              <a:t>$scope.names = ["Emil", "Tobias", "Linus"];</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83A3A3-AD59-47AE-BB2C-C10D79C8C61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C74FFAF2-77D9-4DFC-9B3B-555E7CC2C260}"/>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005050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8F5B4-9C67-4B26-A46D-F85CA25A64F5}"/>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45CE99D1-8986-454E-A454-428C751AC42E}"/>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19227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E078FB-8FBF-4D31-B25B-52B7F720175A}"/>
              </a:ext>
            </a:extLst>
          </p:cNvPr>
          <p:cNvSpPr>
            <a:spLocks noGrp="1"/>
          </p:cNvSpPr>
          <p:nvPr>
            <p:ph idx="1"/>
          </p:nvPr>
        </p:nvSpPr>
        <p:spPr/>
        <p:txBody>
          <a:bodyPr>
            <a:normAutofit/>
          </a:bodyPr>
          <a:lstStyle/>
          <a:p>
            <a:pPr algn="just">
              <a:buFont typeface="Wingdings" panose="05000000000000000000" pitchFamily="2" charset="2"/>
              <a:buChar char="q"/>
            </a:pPr>
            <a:r>
              <a:rPr lang="en-US" sz="2800" dirty="0"/>
              <a:t>AngularJS is a </a:t>
            </a:r>
            <a:r>
              <a:rPr lang="en-US" sz="2800" b="1" dirty="0"/>
              <a:t>JavaScript framework</a:t>
            </a:r>
          </a:p>
          <a:p>
            <a:pPr algn="just">
              <a:buFont typeface="Wingdings" panose="05000000000000000000" pitchFamily="2" charset="2"/>
              <a:buChar char="q"/>
            </a:pPr>
            <a:r>
              <a:rPr lang="en-US" sz="2800" dirty="0"/>
              <a:t>AngularJS is an opensource developed by Google</a:t>
            </a:r>
          </a:p>
          <a:p>
            <a:pPr algn="just">
              <a:buFont typeface="Wingdings" panose="05000000000000000000" pitchFamily="2" charset="2"/>
              <a:buChar char="q"/>
            </a:pPr>
            <a:r>
              <a:rPr lang="en-US" sz="2800" dirty="0"/>
              <a:t>Angular framework helps you to develop SPA or Single Page Applications where your entire applications work with only one page and part of the page gets refreshed depending on the functionality required by the user.</a:t>
            </a:r>
          </a:p>
        </p:txBody>
      </p:sp>
      <p:sp>
        <p:nvSpPr>
          <p:cNvPr id="3" name="Title 2">
            <a:extLst>
              <a:ext uri="{FF2B5EF4-FFF2-40B4-BE49-F238E27FC236}">
                <a16:creationId xmlns:a16="http://schemas.microsoft.com/office/drawing/2014/main" id="{ED30DBA2-0863-4EDA-8D96-D5ABF965718F}"/>
              </a:ext>
            </a:extLst>
          </p:cNvPr>
          <p:cNvSpPr>
            <a:spLocks noGrp="1"/>
          </p:cNvSpPr>
          <p:nvPr>
            <p:ph type="ctrTitle"/>
          </p:nvPr>
        </p:nvSpPr>
        <p:spPr/>
        <p:txBody>
          <a:bodyPr/>
          <a:lstStyle/>
          <a:p>
            <a:r>
              <a:rPr lang="en-US" dirty="0"/>
              <a:t>Introduction to </a:t>
            </a:r>
            <a:r>
              <a:rPr lang="en-US" dirty="0" err="1"/>
              <a:t>AngularJs</a:t>
            </a:r>
            <a:endParaRPr lang="en-US" dirty="0"/>
          </a:p>
        </p:txBody>
      </p:sp>
    </p:spTree>
    <p:extLst>
      <p:ext uri="{BB962C8B-B14F-4D97-AF65-F5344CB8AC3E}">
        <p14:creationId xmlns:p14="http://schemas.microsoft.com/office/powerpoint/2010/main" val="245755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1C9EDC5-59A2-43B8-B34A-48A3BED2C126}"/>
              </a:ext>
            </a:extLst>
          </p:cNvPr>
          <p:cNvSpPr>
            <a:spLocks noGrp="1"/>
          </p:cNvSpPr>
          <p:nvPr>
            <p:ph type="title"/>
          </p:nvPr>
        </p:nvSpPr>
        <p:spPr/>
        <p:txBody>
          <a:bodyPr/>
          <a:lstStyle/>
          <a:p>
            <a:pPr eaLnBrk="1" hangingPunct="1"/>
            <a:endParaRPr lang="en-US" altLang="en-US"/>
          </a:p>
        </p:txBody>
      </p:sp>
      <p:sp>
        <p:nvSpPr>
          <p:cNvPr id="4099" name="Content Placeholder 2">
            <a:extLst>
              <a:ext uri="{FF2B5EF4-FFF2-40B4-BE49-F238E27FC236}">
                <a16:creationId xmlns:a16="http://schemas.microsoft.com/office/drawing/2014/main" id="{8EF5956A-AD73-4075-903B-931BFD311C42}"/>
              </a:ext>
            </a:extLst>
          </p:cNvPr>
          <p:cNvSpPr>
            <a:spLocks noGrp="1"/>
          </p:cNvSpPr>
          <p:nvPr>
            <p:ph idx="1"/>
          </p:nvPr>
        </p:nvSpPr>
        <p:spPr/>
        <p:txBody>
          <a:bodyPr/>
          <a:lstStyle/>
          <a:p>
            <a:pPr eaLnBrk="1" hangingPunct="1"/>
            <a:r>
              <a:rPr lang="en-US" altLang="en-US"/>
              <a:t>AngularJS is a </a:t>
            </a:r>
            <a:r>
              <a:rPr lang="en-US" altLang="en-US" b="1"/>
              <a:t>JavaScript framework</a:t>
            </a:r>
            <a:r>
              <a:rPr lang="en-US" altLang="en-US"/>
              <a:t>. It can be added to an HTML page with a &lt;script&gt; tag.</a:t>
            </a:r>
          </a:p>
          <a:p>
            <a:pPr eaLnBrk="1" hangingPunct="1"/>
            <a:r>
              <a:rPr lang="en-US" altLang="en-US"/>
              <a:t>AngularJS extends HTML attributes with </a:t>
            </a:r>
            <a:r>
              <a:rPr lang="en-US" altLang="en-US" b="1"/>
              <a:t>Directives</a:t>
            </a:r>
            <a:r>
              <a:rPr lang="en-US" altLang="en-US"/>
              <a:t>, and binds data to HTML with </a:t>
            </a:r>
            <a:r>
              <a:rPr lang="en-US" altLang="en-US" b="1"/>
              <a:t>Expressions</a:t>
            </a:r>
            <a:r>
              <a:rPr lang="en-US" altLang="en-US"/>
              <a:t>.</a:t>
            </a:r>
          </a:p>
          <a:p>
            <a:pPr eaLnBrk="1" hangingPunct="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7DB7889-94BE-445D-8DA8-2C6219403F5C}"/>
              </a:ext>
            </a:extLst>
          </p:cNvPr>
          <p:cNvSpPr>
            <a:spLocks noGrp="1"/>
          </p:cNvSpPr>
          <p:nvPr>
            <p:ph type="title"/>
          </p:nvPr>
        </p:nvSpPr>
        <p:spPr/>
        <p:txBody>
          <a:bodyPr>
            <a:noAutofit/>
          </a:bodyPr>
          <a:lstStyle/>
          <a:p>
            <a:r>
              <a:rPr lang="en-US" altLang="en-US" sz="3200" dirty="0"/>
              <a:t>AngularJS CDN(</a:t>
            </a:r>
            <a:r>
              <a:rPr lang="en-US" sz="3200" dirty="0"/>
              <a:t>content delivery network)</a:t>
            </a:r>
            <a:endParaRPr lang="en-US" altLang="en-US" sz="3200" dirty="0"/>
          </a:p>
        </p:txBody>
      </p:sp>
      <p:sp>
        <p:nvSpPr>
          <p:cNvPr id="5123" name="Content Placeholder 2">
            <a:extLst>
              <a:ext uri="{FF2B5EF4-FFF2-40B4-BE49-F238E27FC236}">
                <a16:creationId xmlns:a16="http://schemas.microsoft.com/office/drawing/2014/main" id="{56C28669-602C-4B44-A5AA-3F11B9AD6AC2}"/>
              </a:ext>
            </a:extLst>
          </p:cNvPr>
          <p:cNvSpPr>
            <a:spLocks noGrp="1"/>
          </p:cNvSpPr>
          <p:nvPr>
            <p:ph idx="1"/>
          </p:nvPr>
        </p:nvSpPr>
        <p:spPr/>
        <p:txBody>
          <a:bodyPr/>
          <a:lstStyle/>
          <a:p>
            <a:pPr>
              <a:buNone/>
            </a:pPr>
            <a:r>
              <a:rPr lang="en-US" altLang="en-US" dirty="0">
                <a:hlinkClick r:id="rId2"/>
              </a:rPr>
              <a:t>https://cdnjs.com/libraries/angular.js</a:t>
            </a:r>
            <a:endParaRPr lang="en-US" altLang="en-US" dirty="0"/>
          </a:p>
          <a:p>
            <a:pPr eaLnBrk="1" hangingPunct="1">
              <a:buFont typeface="Arial" panose="020B0604020202020204" pitchFamily="34" charset="0"/>
              <a:buNone/>
            </a:pPr>
            <a:r>
              <a:rPr lang="en-US" altLang="en-US" dirty="0"/>
              <a:t>&lt;script </a:t>
            </a:r>
            <a:r>
              <a:rPr lang="en-US" altLang="en-US" dirty="0" err="1"/>
              <a:t>src</a:t>
            </a:r>
            <a:r>
              <a:rPr lang="en-US" altLang="en-US" dirty="0"/>
              <a:t>="https://ajax.googleapis.com/ajax/libs/</a:t>
            </a:r>
            <a:r>
              <a:rPr lang="en-US" altLang="en-US" dirty="0" err="1"/>
              <a:t>angularjs</a:t>
            </a:r>
            <a:r>
              <a:rPr lang="en-US" altLang="en-US" dirty="0"/>
              <a:t>/1.4.8/angular.min.js"&gt;&lt;/script&gt;</a:t>
            </a:r>
          </a:p>
          <a:p>
            <a:pPr eaLnBrk="1" hangingPunct="1">
              <a:buFont typeface="Arial" panose="020B0604020202020204" pitchFamily="34" charset="0"/>
              <a:buNone/>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74BB5-BD06-4673-84EA-64A0867DB96A}"/>
              </a:ext>
            </a:extLst>
          </p:cNvPr>
          <p:cNvSpPr>
            <a:spLocks noGrp="1"/>
          </p:cNvSpPr>
          <p:nvPr>
            <p:ph idx="1"/>
          </p:nvPr>
        </p:nvSpPr>
        <p:spPr>
          <a:xfrm>
            <a:off x="457200" y="1600200"/>
            <a:ext cx="8229600" cy="4343399"/>
          </a:xfrm>
        </p:spPr>
        <p:txBody>
          <a:bodyPr>
            <a:normAutofit fontScale="40000" lnSpcReduction="20000"/>
          </a:bodyPr>
          <a:lstStyle/>
          <a:p>
            <a:pPr>
              <a:buFont typeface="Wingdings" panose="05000000000000000000" pitchFamily="2" charset="2"/>
              <a:buChar char="ü"/>
            </a:pPr>
            <a:endParaRPr lang="en-US" sz="5500" dirty="0"/>
          </a:p>
          <a:p>
            <a:pPr marL="0" indent="0">
              <a:buNone/>
            </a:pPr>
            <a:r>
              <a:rPr lang="en-US" sz="5500" dirty="0"/>
              <a:t>AngularJS directives are extended HTML attributes with the prefix ng-.</a:t>
            </a:r>
          </a:p>
          <a:p>
            <a:pPr>
              <a:buFont typeface="Wingdings" panose="05000000000000000000" pitchFamily="2" charset="2"/>
              <a:buChar char="ü"/>
            </a:pPr>
            <a:endParaRPr lang="en-US" dirty="0"/>
          </a:p>
          <a:p>
            <a:pPr>
              <a:buFont typeface="Wingdings" panose="05000000000000000000" pitchFamily="2" charset="2"/>
              <a:buChar char="ü"/>
            </a:pPr>
            <a:r>
              <a:rPr lang="en-US" sz="6000" dirty="0"/>
              <a:t>The </a:t>
            </a:r>
            <a:r>
              <a:rPr lang="en-US" sz="6000" i="1" dirty="0">
                <a:solidFill>
                  <a:srgbClr val="FF0000"/>
                </a:solidFill>
              </a:rPr>
              <a:t>ng-app </a:t>
            </a:r>
            <a:r>
              <a:rPr lang="en-US" sz="6000" dirty="0"/>
              <a:t>directive initializes an AngularJS application.</a:t>
            </a:r>
          </a:p>
          <a:p>
            <a:pPr>
              <a:buFont typeface="Wingdings" panose="05000000000000000000" pitchFamily="2" charset="2"/>
              <a:buChar char="ü"/>
            </a:pPr>
            <a:endParaRPr lang="en-US" sz="6000" dirty="0"/>
          </a:p>
          <a:p>
            <a:pPr>
              <a:buFont typeface="Wingdings" panose="05000000000000000000" pitchFamily="2" charset="2"/>
              <a:buChar char="ü"/>
            </a:pPr>
            <a:r>
              <a:rPr lang="en-US" sz="6000" dirty="0"/>
              <a:t>The </a:t>
            </a:r>
            <a:r>
              <a:rPr lang="en-US" sz="6000" i="1" dirty="0">
                <a:solidFill>
                  <a:srgbClr val="FF0000"/>
                </a:solidFill>
              </a:rPr>
              <a:t>ng-</a:t>
            </a:r>
            <a:r>
              <a:rPr lang="en-US" sz="6000" i="1" dirty="0" err="1">
                <a:solidFill>
                  <a:srgbClr val="FF0000"/>
                </a:solidFill>
              </a:rPr>
              <a:t>init</a:t>
            </a:r>
            <a:r>
              <a:rPr lang="en-US" sz="6000" dirty="0"/>
              <a:t> directive initializes application data.</a:t>
            </a:r>
          </a:p>
          <a:p>
            <a:pPr>
              <a:buFont typeface="Wingdings" panose="05000000000000000000" pitchFamily="2" charset="2"/>
              <a:buChar char="ü"/>
            </a:pPr>
            <a:endParaRPr lang="en-US" sz="6000" dirty="0"/>
          </a:p>
          <a:p>
            <a:pPr>
              <a:buFont typeface="Wingdings" panose="05000000000000000000" pitchFamily="2" charset="2"/>
              <a:buChar char="ü"/>
            </a:pPr>
            <a:r>
              <a:rPr lang="en-US" sz="6000" dirty="0"/>
              <a:t>The </a:t>
            </a:r>
            <a:r>
              <a:rPr lang="en-US" sz="6000" i="1" dirty="0">
                <a:solidFill>
                  <a:srgbClr val="FF0000"/>
                </a:solidFill>
              </a:rPr>
              <a:t>ng-model</a:t>
            </a:r>
            <a:r>
              <a:rPr lang="en-US" sz="6000" dirty="0"/>
              <a:t> directive binds the value of HTML controls (input, select, </a:t>
            </a:r>
            <a:r>
              <a:rPr lang="en-US" sz="6000" dirty="0" err="1"/>
              <a:t>textarea</a:t>
            </a:r>
            <a:r>
              <a:rPr lang="en-US" sz="6000" dirty="0"/>
              <a:t>) to application data. </a:t>
            </a:r>
          </a:p>
          <a:p>
            <a:pPr>
              <a:buFont typeface="Wingdings" panose="05000000000000000000" pitchFamily="2" charset="2"/>
              <a:buChar char="ü"/>
            </a:pPr>
            <a:endParaRPr lang="en-US" sz="6000" dirty="0"/>
          </a:p>
          <a:p>
            <a:pPr>
              <a:buFont typeface="Wingdings" panose="05000000000000000000" pitchFamily="2" charset="2"/>
              <a:buChar char="ü"/>
            </a:pPr>
            <a:r>
              <a:rPr lang="en-US" altLang="en-US" sz="6000" dirty="0"/>
              <a:t>The </a:t>
            </a:r>
            <a:r>
              <a:rPr lang="en-US" altLang="en-US" sz="6000" i="1" dirty="0">
                <a:solidFill>
                  <a:srgbClr val="FF0000"/>
                </a:solidFill>
              </a:rPr>
              <a:t>ng-bind</a:t>
            </a:r>
            <a:r>
              <a:rPr lang="en-US" altLang="en-US" sz="6000" dirty="0"/>
              <a:t> directive binds the </a:t>
            </a:r>
            <a:r>
              <a:rPr lang="en-US" altLang="en-US" sz="6000" dirty="0" err="1"/>
              <a:t>innerHTML</a:t>
            </a:r>
            <a:r>
              <a:rPr lang="en-US" altLang="en-US" sz="6000" dirty="0"/>
              <a:t> of the &lt;p&gt; element to the application variable name. </a:t>
            </a:r>
          </a:p>
          <a:p>
            <a:pPr>
              <a:buFont typeface="Wingdings" panose="05000000000000000000" pitchFamily="2" charset="2"/>
              <a:buChar char="ü"/>
            </a:pPr>
            <a:endParaRPr lang="en-US" dirty="0"/>
          </a:p>
        </p:txBody>
      </p:sp>
      <p:sp>
        <p:nvSpPr>
          <p:cNvPr id="3" name="Title 2">
            <a:extLst>
              <a:ext uri="{FF2B5EF4-FFF2-40B4-BE49-F238E27FC236}">
                <a16:creationId xmlns:a16="http://schemas.microsoft.com/office/drawing/2014/main" id="{C9E464C8-5CA4-4251-B4D1-3A147338065B}"/>
              </a:ext>
            </a:extLst>
          </p:cNvPr>
          <p:cNvSpPr>
            <a:spLocks noGrp="1"/>
          </p:cNvSpPr>
          <p:nvPr>
            <p:ph type="ctrTitle"/>
          </p:nvPr>
        </p:nvSpPr>
        <p:spPr/>
        <p:txBody>
          <a:bodyPr>
            <a:normAutofit fontScale="90000"/>
          </a:bodyPr>
          <a:lstStyle/>
          <a:p>
            <a:br>
              <a:rPr lang="en-US" dirty="0"/>
            </a:br>
            <a:r>
              <a:rPr lang="en-US" dirty="0"/>
              <a:t>AngularJS Directives</a:t>
            </a:r>
            <a:br>
              <a:rPr lang="en-US" dirty="0"/>
            </a:br>
            <a:endParaRPr lang="en-US" dirty="0"/>
          </a:p>
        </p:txBody>
      </p:sp>
    </p:spTree>
    <p:extLst>
      <p:ext uri="{BB962C8B-B14F-4D97-AF65-F5344CB8AC3E}">
        <p14:creationId xmlns:p14="http://schemas.microsoft.com/office/powerpoint/2010/main" val="95289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ACF014-F9E1-493A-AEC0-9E511E4541DE}"/>
              </a:ext>
            </a:extLst>
          </p:cNvPr>
          <p:cNvSpPr>
            <a:spLocks noGrp="1"/>
          </p:cNvSpPr>
          <p:nvPr>
            <p:ph idx="1"/>
          </p:nvPr>
        </p:nvSpPr>
        <p:spPr/>
        <p:txBody>
          <a:bodyPr/>
          <a:lstStyle/>
          <a:p>
            <a:pPr marL="0" indent="0">
              <a:buNone/>
            </a:pPr>
            <a:r>
              <a:rPr lang="en-US" sz="2800" dirty="0"/>
              <a:t>The ng-app directive defines the root element of an AngularJS application. </a:t>
            </a:r>
          </a:p>
          <a:p>
            <a:pPr marL="0" indent="0">
              <a:buNone/>
            </a:pPr>
            <a:endParaRPr lang="en-US" dirty="0"/>
          </a:p>
        </p:txBody>
      </p:sp>
      <p:sp>
        <p:nvSpPr>
          <p:cNvPr id="3" name="Title 2">
            <a:extLst>
              <a:ext uri="{FF2B5EF4-FFF2-40B4-BE49-F238E27FC236}">
                <a16:creationId xmlns:a16="http://schemas.microsoft.com/office/drawing/2014/main" id="{429871E0-A13D-4E21-A274-54E2C70A40CC}"/>
              </a:ext>
            </a:extLst>
          </p:cNvPr>
          <p:cNvSpPr>
            <a:spLocks noGrp="1"/>
          </p:cNvSpPr>
          <p:nvPr>
            <p:ph type="ctrTitle"/>
          </p:nvPr>
        </p:nvSpPr>
        <p:spPr/>
        <p:txBody>
          <a:bodyPr>
            <a:normAutofit/>
          </a:bodyPr>
          <a:lstStyle/>
          <a:p>
            <a:r>
              <a:rPr lang="en-US" sz="3600" dirty="0"/>
              <a:t>ng-app directive</a:t>
            </a:r>
          </a:p>
        </p:txBody>
      </p:sp>
      <p:pic>
        <p:nvPicPr>
          <p:cNvPr id="4" name="Picture 3">
            <a:extLst>
              <a:ext uri="{FF2B5EF4-FFF2-40B4-BE49-F238E27FC236}">
                <a16:creationId xmlns:a16="http://schemas.microsoft.com/office/drawing/2014/main" id="{0082C5D3-9D4B-4F5D-A18F-808B79F0CEBB}"/>
              </a:ext>
            </a:extLst>
          </p:cNvPr>
          <p:cNvPicPr>
            <a:picLocks noChangeAspect="1"/>
          </p:cNvPicPr>
          <p:nvPr/>
        </p:nvPicPr>
        <p:blipFill>
          <a:blip r:embed="rId2"/>
          <a:stretch>
            <a:fillRect/>
          </a:stretch>
        </p:blipFill>
        <p:spPr>
          <a:xfrm>
            <a:off x="323850" y="2590800"/>
            <a:ext cx="8188724" cy="2090738"/>
          </a:xfrm>
          <a:prstGeom prst="rect">
            <a:avLst/>
          </a:prstGeom>
        </p:spPr>
      </p:pic>
      <p:pic>
        <p:nvPicPr>
          <p:cNvPr id="5" name="Picture 4">
            <a:extLst>
              <a:ext uri="{FF2B5EF4-FFF2-40B4-BE49-F238E27FC236}">
                <a16:creationId xmlns:a16="http://schemas.microsoft.com/office/drawing/2014/main" id="{45A3B045-19F1-41AE-B0ED-31D0C563E902}"/>
              </a:ext>
            </a:extLst>
          </p:cNvPr>
          <p:cNvPicPr>
            <a:picLocks noChangeAspect="1"/>
          </p:cNvPicPr>
          <p:nvPr/>
        </p:nvPicPr>
        <p:blipFill>
          <a:blip r:embed="rId3"/>
          <a:stretch>
            <a:fillRect/>
          </a:stretch>
        </p:blipFill>
        <p:spPr>
          <a:xfrm>
            <a:off x="5943600" y="4681538"/>
            <a:ext cx="2247900" cy="847725"/>
          </a:xfrm>
          <a:prstGeom prst="rect">
            <a:avLst/>
          </a:prstGeom>
        </p:spPr>
      </p:pic>
    </p:spTree>
    <p:extLst>
      <p:ext uri="{BB962C8B-B14F-4D97-AF65-F5344CB8AC3E}">
        <p14:creationId xmlns:p14="http://schemas.microsoft.com/office/powerpoint/2010/main" val="335590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4D4DA1-1BFE-4AEC-BE57-F267E47E110E}"/>
              </a:ext>
            </a:extLst>
          </p:cNvPr>
          <p:cNvSpPr>
            <a:spLocks noGrp="1"/>
          </p:cNvSpPr>
          <p:nvPr>
            <p:ph idx="1"/>
          </p:nvPr>
        </p:nvSpPr>
        <p:spPr>
          <a:xfrm>
            <a:off x="457200" y="1600200"/>
            <a:ext cx="8229600" cy="4267199"/>
          </a:xfrm>
        </p:spPr>
        <p:txBody>
          <a:bodyPr>
            <a:normAutofit fontScale="77500" lnSpcReduction="20000"/>
          </a:bodyPr>
          <a:lstStyle/>
          <a:p>
            <a:pPr marL="0" indent="0">
              <a:buNone/>
            </a:pPr>
            <a:r>
              <a:rPr lang="en-US" dirty="0"/>
              <a:t>There are several ways of displaying model data in the view:</a:t>
            </a:r>
          </a:p>
          <a:p>
            <a:pPr marL="0" indent="0">
              <a:buNone/>
            </a:pPr>
            <a:endParaRPr lang="en-US" dirty="0"/>
          </a:p>
          <a:p>
            <a:pPr>
              <a:buFont typeface="Wingdings" panose="05000000000000000000" pitchFamily="2" charset="2"/>
              <a:buChar char="ü"/>
            </a:pPr>
            <a:r>
              <a:rPr lang="en-US" dirty="0"/>
              <a:t>You can use the ng-bind directive, which will bind the </a:t>
            </a:r>
            <a:r>
              <a:rPr lang="en-US" dirty="0" err="1"/>
              <a:t>innerHTML</a:t>
            </a:r>
            <a:r>
              <a:rPr lang="en-US" dirty="0"/>
              <a:t> of the element to the specified model property:</a:t>
            </a:r>
          </a:p>
          <a:p>
            <a:pPr marL="0" indent="0">
              <a:buNone/>
            </a:pPr>
            <a:r>
              <a:rPr lang="en-US" dirty="0"/>
              <a:t>Example</a:t>
            </a:r>
          </a:p>
          <a:p>
            <a:pPr marL="0" indent="0">
              <a:buNone/>
            </a:pPr>
            <a:r>
              <a:rPr lang="en-US" dirty="0"/>
              <a:t>&lt;p ng-bind="</a:t>
            </a:r>
            <a:r>
              <a:rPr lang="en-US" dirty="0" err="1"/>
              <a:t>firstname</a:t>
            </a:r>
            <a:r>
              <a:rPr lang="en-US" dirty="0"/>
              <a:t>"&gt;&lt;/p&gt; </a:t>
            </a:r>
          </a:p>
          <a:p>
            <a:pPr marL="0" indent="0">
              <a:buNone/>
            </a:pPr>
            <a:endParaRPr lang="en-US" dirty="0"/>
          </a:p>
          <a:p>
            <a:pPr>
              <a:buFont typeface="Wingdings" panose="05000000000000000000" pitchFamily="2" charset="2"/>
              <a:buChar char="ü"/>
            </a:pPr>
            <a:r>
              <a:rPr lang="en-US" dirty="0"/>
              <a:t>You can also use double braces {{ }} to display content from the model:</a:t>
            </a:r>
          </a:p>
          <a:p>
            <a:pPr marL="0" indent="0">
              <a:buNone/>
            </a:pPr>
            <a:r>
              <a:rPr lang="en-US" dirty="0"/>
              <a:t>Example</a:t>
            </a:r>
          </a:p>
          <a:p>
            <a:pPr marL="0" indent="0">
              <a:buNone/>
            </a:pPr>
            <a:r>
              <a:rPr lang="en-US" dirty="0"/>
              <a:t>&lt;p&gt;First name: {{</a:t>
            </a:r>
            <a:r>
              <a:rPr lang="en-US" dirty="0" err="1"/>
              <a:t>firstname</a:t>
            </a:r>
            <a:r>
              <a:rPr lang="en-US" dirty="0"/>
              <a:t>}}&lt;/p&gt; </a:t>
            </a:r>
          </a:p>
        </p:txBody>
      </p:sp>
      <p:sp>
        <p:nvSpPr>
          <p:cNvPr id="3" name="Title 2">
            <a:extLst>
              <a:ext uri="{FF2B5EF4-FFF2-40B4-BE49-F238E27FC236}">
                <a16:creationId xmlns:a16="http://schemas.microsoft.com/office/drawing/2014/main" id="{990D0D8F-727A-4B7B-90E1-AD738EE4A452}"/>
              </a:ext>
            </a:extLst>
          </p:cNvPr>
          <p:cNvSpPr>
            <a:spLocks noGrp="1"/>
          </p:cNvSpPr>
          <p:nvPr>
            <p:ph type="ctrTitle"/>
          </p:nvPr>
        </p:nvSpPr>
        <p:spPr/>
        <p:txBody>
          <a:bodyPr/>
          <a:lstStyle/>
          <a:p>
            <a:r>
              <a:rPr lang="en-US" dirty="0"/>
              <a:t>data in the view</a:t>
            </a:r>
          </a:p>
        </p:txBody>
      </p:sp>
    </p:spTree>
    <p:extLst>
      <p:ext uri="{BB962C8B-B14F-4D97-AF65-F5344CB8AC3E}">
        <p14:creationId xmlns:p14="http://schemas.microsoft.com/office/powerpoint/2010/main" val="272357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81430-FF2E-4638-B2D2-042F0B690FEA}"/>
              </a:ext>
            </a:extLst>
          </p:cNvPr>
          <p:cNvSpPr>
            <a:spLocks noGrp="1"/>
          </p:cNvSpPr>
          <p:nvPr>
            <p:ph idx="1"/>
          </p:nvPr>
        </p:nvSpPr>
        <p:spPr/>
        <p:txBody>
          <a:bodyPr/>
          <a:lstStyle/>
          <a:p>
            <a:pPr>
              <a:buFont typeface="Wingdings" panose="05000000000000000000" pitchFamily="2" charset="2"/>
              <a:buChar char="ü"/>
            </a:pPr>
            <a:r>
              <a:rPr lang="en-US" sz="2800" dirty="0"/>
              <a:t>Use the ng-model directive to bind data from the model to the view on HTML controls (input, select, </a:t>
            </a:r>
            <a:r>
              <a:rPr lang="en-US" sz="2800" dirty="0" err="1"/>
              <a:t>textarea</a:t>
            </a:r>
            <a:r>
              <a:rPr lang="en-US" sz="2800" dirty="0"/>
              <a:t>)</a:t>
            </a:r>
          </a:p>
          <a:p>
            <a:pPr marL="0" indent="0">
              <a:buNone/>
            </a:pPr>
            <a:r>
              <a:rPr lang="en-US" dirty="0"/>
              <a:t>Example</a:t>
            </a:r>
          </a:p>
          <a:p>
            <a:pPr marL="0" indent="0">
              <a:buNone/>
            </a:pPr>
            <a:r>
              <a:rPr lang="en-US" dirty="0"/>
              <a:t>&lt;input ng-model="</a:t>
            </a:r>
            <a:r>
              <a:rPr lang="en-US" dirty="0" err="1"/>
              <a:t>firstname</a:t>
            </a:r>
            <a:r>
              <a:rPr lang="en-US" dirty="0"/>
              <a:t>"&gt; </a:t>
            </a:r>
          </a:p>
        </p:txBody>
      </p:sp>
      <p:sp>
        <p:nvSpPr>
          <p:cNvPr id="3" name="Title 2">
            <a:extLst>
              <a:ext uri="{FF2B5EF4-FFF2-40B4-BE49-F238E27FC236}">
                <a16:creationId xmlns:a16="http://schemas.microsoft.com/office/drawing/2014/main" id="{32FDA5BE-EBF2-43C7-B50A-62F327A3914C}"/>
              </a:ext>
            </a:extLst>
          </p:cNvPr>
          <p:cNvSpPr>
            <a:spLocks noGrp="1"/>
          </p:cNvSpPr>
          <p:nvPr>
            <p:ph type="ctrTitle"/>
          </p:nvPr>
        </p:nvSpPr>
        <p:spPr/>
        <p:txBody>
          <a:bodyPr/>
          <a:lstStyle/>
          <a:p>
            <a:r>
              <a:rPr lang="en-US" dirty="0"/>
              <a:t>data in the view</a:t>
            </a:r>
          </a:p>
        </p:txBody>
      </p:sp>
    </p:spTree>
    <p:extLst>
      <p:ext uri="{BB962C8B-B14F-4D97-AF65-F5344CB8AC3E}">
        <p14:creationId xmlns:p14="http://schemas.microsoft.com/office/powerpoint/2010/main" val="1919967503"/>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7040</TotalTime>
  <Words>842</Words>
  <Application>Microsoft Office PowerPoint</Application>
  <PresentationFormat>On-screen Show (4:3)</PresentationFormat>
  <Paragraphs>98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Arial Rounded MT Bold</vt:lpstr>
      <vt:lpstr>Calibri</vt:lpstr>
      <vt:lpstr>Courier New</vt:lpstr>
      <vt:lpstr>Wingdings</vt:lpstr>
      <vt:lpstr>Lpu theme final with copyright(S)</vt:lpstr>
      <vt:lpstr> CAP489 MOBILE APP DEVELOPMENT FRAMEWORKS </vt:lpstr>
      <vt:lpstr>Topics Covered</vt:lpstr>
      <vt:lpstr>Introduction to AngularJs</vt:lpstr>
      <vt:lpstr>PowerPoint Presentation</vt:lpstr>
      <vt:lpstr>AngularJS CDN(content delivery network)</vt:lpstr>
      <vt:lpstr> AngularJS Directives </vt:lpstr>
      <vt:lpstr>ng-app directive</vt:lpstr>
      <vt:lpstr>data in the view</vt:lpstr>
      <vt:lpstr>data in the view</vt:lpstr>
      <vt:lpstr>PowerPoint Presentation</vt:lpstr>
      <vt:lpstr>ng-init</vt:lpstr>
      <vt:lpstr>ng-model directive</vt:lpstr>
      <vt:lpstr>the list of classes for validation purposes:</vt:lpstr>
      <vt:lpstr> Creating Angular Project using Visual Studio Code </vt:lpstr>
      <vt:lpstr>Installation process in VS Code</vt:lpstr>
      <vt:lpstr>PowerPoint Presentation</vt:lpstr>
      <vt:lpstr>PowerPoint Presentation</vt:lpstr>
      <vt:lpstr>To stop your angular application</vt:lpstr>
      <vt:lpstr>PowerPoint Presentation</vt:lpstr>
      <vt:lpstr> AngularJS Controllers </vt:lpstr>
      <vt:lpstr> AngularJS Modules </vt:lpstr>
      <vt:lpstr>Syntax:-</vt:lpstr>
      <vt:lpstr> Steps: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411</cp:revision>
  <dcterms:created xsi:type="dcterms:W3CDTF">2014-05-25T11:13:57Z</dcterms:created>
  <dcterms:modified xsi:type="dcterms:W3CDTF">2023-02-14T06:32:58Z</dcterms:modified>
</cp:coreProperties>
</file>