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6"/>
  </p:notesMasterIdLst>
  <p:handoutMasterIdLst>
    <p:handoutMasterId r:id="rId27"/>
  </p:handoutMasterIdLst>
  <p:sldIdLst>
    <p:sldId id="269" r:id="rId2"/>
    <p:sldId id="354" r:id="rId3"/>
    <p:sldId id="275" r:id="rId4"/>
    <p:sldId id="279" r:id="rId5"/>
    <p:sldId id="280" r:id="rId6"/>
    <p:sldId id="281" r:id="rId7"/>
    <p:sldId id="355" r:id="rId8"/>
    <p:sldId id="356" r:id="rId9"/>
    <p:sldId id="357" r:id="rId10"/>
    <p:sldId id="358" r:id="rId11"/>
    <p:sldId id="282" r:id="rId12"/>
    <p:sldId id="283" r:id="rId13"/>
    <p:sldId id="287" r:id="rId14"/>
    <p:sldId id="289" r:id="rId15"/>
    <p:sldId id="298" r:id="rId16"/>
    <p:sldId id="299" r:id="rId17"/>
    <p:sldId id="300" r:id="rId18"/>
    <p:sldId id="295" r:id="rId19"/>
    <p:sldId id="359" r:id="rId20"/>
    <p:sldId id="261" r:id="rId21"/>
    <p:sldId id="262" r:id="rId22"/>
    <p:sldId id="266" r:id="rId23"/>
    <p:sldId id="267" r:id="rId24"/>
    <p:sldId id="35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3/11/2023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A4D3FF6-B8F9-4EB3-A54D-27BFF1F8ED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5E8479EB-BE37-4EB6-AB01-F9600E4EAE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Unit-3</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47B6-C0E6-4177-8D8E-95C93D526B71}"/>
              </a:ext>
            </a:extLst>
          </p:cNvPr>
          <p:cNvSpPr>
            <a:spLocks noGrp="1"/>
          </p:cNvSpPr>
          <p:nvPr>
            <p:ph type="title"/>
          </p:nvPr>
        </p:nvSpPr>
        <p:spPr/>
        <p:txBody>
          <a:bodyPr>
            <a:normAutofit fontScale="90000"/>
          </a:bodyPr>
          <a:lstStyle/>
          <a:p>
            <a:r>
              <a:rPr lang="en-US" dirty="0"/>
              <a:t>Important points to Remember</a:t>
            </a:r>
            <a:br>
              <a:rPr lang="en-US" dirty="0"/>
            </a:br>
            <a:endParaRPr lang="en-US" dirty="0"/>
          </a:p>
        </p:txBody>
      </p:sp>
      <p:sp>
        <p:nvSpPr>
          <p:cNvPr id="3" name="Content Placeholder 2">
            <a:extLst>
              <a:ext uri="{FF2B5EF4-FFF2-40B4-BE49-F238E27FC236}">
                <a16:creationId xmlns:a16="http://schemas.microsoft.com/office/drawing/2014/main" id="{E7C1A614-D689-4FF4-8462-1AEB80651DD8}"/>
              </a:ext>
            </a:extLst>
          </p:cNvPr>
          <p:cNvSpPr>
            <a:spLocks noGrp="1"/>
          </p:cNvSpPr>
          <p:nvPr>
            <p:ph idx="1"/>
          </p:nvPr>
        </p:nvSpPr>
        <p:spPr/>
        <p:txBody>
          <a:bodyPr>
            <a:normAutofit/>
          </a:bodyPr>
          <a:lstStyle/>
          <a:p>
            <a:pPr>
              <a:buFont typeface="Wingdings" panose="05000000000000000000" pitchFamily="2" charset="2"/>
              <a:buChar char="Ø"/>
            </a:pPr>
            <a:r>
              <a:rPr lang="en-US" sz="2800" dirty="0"/>
              <a:t> When we extend Thread class, we cannot override </a:t>
            </a:r>
            <a:r>
              <a:rPr lang="en-US" sz="2800" dirty="0" err="1"/>
              <a:t>setName</a:t>
            </a:r>
            <a:r>
              <a:rPr lang="en-US" sz="2800" dirty="0"/>
              <a:t>() and </a:t>
            </a:r>
            <a:r>
              <a:rPr lang="en-US" sz="2800" dirty="0" err="1"/>
              <a:t>getName</a:t>
            </a:r>
            <a:r>
              <a:rPr lang="en-US" sz="2800" dirty="0"/>
              <a:t>() functions, because they are declared final in Thread class.</a:t>
            </a:r>
          </a:p>
          <a:p>
            <a:pPr>
              <a:buFont typeface="Wingdings" panose="05000000000000000000" pitchFamily="2" charset="2"/>
              <a:buChar char="Ø"/>
            </a:pPr>
            <a:r>
              <a:rPr lang="en-US" sz="2800" dirty="0"/>
              <a:t>While using sleep(), always handle the exception it throws.</a:t>
            </a:r>
          </a:p>
          <a:p>
            <a:pPr marL="0" indent="0">
              <a:buNone/>
            </a:pPr>
            <a:r>
              <a:rPr lang="en-US" sz="2400" dirty="0"/>
              <a:t>static void sleep(long milliseconds) throws </a:t>
            </a:r>
            <a:r>
              <a:rPr lang="en-US" sz="2400" dirty="0" err="1"/>
              <a:t>InterruptedException</a:t>
            </a:r>
            <a:endParaRPr lang="en-US" sz="2400" dirty="0"/>
          </a:p>
        </p:txBody>
      </p:sp>
    </p:spTree>
    <p:extLst>
      <p:ext uri="{BB962C8B-B14F-4D97-AF65-F5344CB8AC3E}">
        <p14:creationId xmlns:p14="http://schemas.microsoft.com/office/powerpoint/2010/main" val="54887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09765CF-F2F0-4309-BE42-DFE2BB529677}"/>
              </a:ext>
            </a:extLst>
          </p:cNvPr>
          <p:cNvSpPr>
            <a:spLocks noGrp="1"/>
          </p:cNvSpPr>
          <p:nvPr>
            <p:ph type="title"/>
          </p:nvPr>
        </p:nvSpPr>
        <p:spPr/>
        <p:txBody>
          <a:bodyPr>
            <a:normAutofit fontScale="90000"/>
          </a:bodyPr>
          <a:lstStyle/>
          <a:p>
            <a:pPr algn="l"/>
            <a:br>
              <a:rPr lang="en-US" altLang="en-US" sz="3200" dirty="0"/>
            </a:br>
            <a:r>
              <a:rPr lang="en-US" altLang="en-US" sz="3200" dirty="0">
                <a:solidFill>
                  <a:srgbClr val="FF0000"/>
                </a:solidFill>
              </a:rPr>
              <a:t>Create a class that implements the interface Runnable and override run() method:</a:t>
            </a:r>
          </a:p>
        </p:txBody>
      </p:sp>
      <p:sp>
        <p:nvSpPr>
          <p:cNvPr id="33795" name="Content Placeholder 2">
            <a:extLst>
              <a:ext uri="{FF2B5EF4-FFF2-40B4-BE49-F238E27FC236}">
                <a16:creationId xmlns:a16="http://schemas.microsoft.com/office/drawing/2014/main" id="{FD055745-E636-41B4-99D2-22AD7002AA63}"/>
              </a:ext>
            </a:extLst>
          </p:cNvPr>
          <p:cNvSpPr>
            <a:spLocks noGrp="1"/>
          </p:cNvSpPr>
          <p:nvPr>
            <p:ph idx="1"/>
          </p:nvPr>
        </p:nvSpPr>
        <p:spPr>
          <a:xfrm>
            <a:off x="457200" y="1905000"/>
            <a:ext cx="8229600" cy="4221163"/>
          </a:xfrm>
        </p:spPr>
        <p:txBody>
          <a:bodyPr>
            <a:normAutofit fontScale="92500" lnSpcReduction="10000"/>
          </a:bodyPr>
          <a:lstStyle/>
          <a:p>
            <a:pPr>
              <a:buFont typeface="Arial" panose="020B0604020202020204" pitchFamily="34" charset="0"/>
              <a:buNone/>
            </a:pPr>
            <a:r>
              <a:rPr lang="en-US" altLang="en-US" dirty="0"/>
              <a:t>class </a:t>
            </a:r>
            <a:r>
              <a:rPr lang="en-US" altLang="en-US" dirty="0" err="1"/>
              <a:t>MyThread</a:t>
            </a:r>
            <a:r>
              <a:rPr lang="en-US" altLang="en-US" dirty="0"/>
              <a:t> implements Runnable</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  public void run()</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     // thread body of execution</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a:t>
            </a:r>
          </a:p>
        </p:txBody>
      </p:sp>
      <p:sp>
        <p:nvSpPr>
          <p:cNvPr id="33796" name="Slide Number Placeholder 3">
            <a:extLst>
              <a:ext uri="{FF2B5EF4-FFF2-40B4-BE49-F238E27FC236}">
                <a16:creationId xmlns:a16="http://schemas.microsoft.com/office/drawing/2014/main" id="{FAE9A3FF-097B-41B2-8C38-25C3008AEF5E}"/>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11</a:t>
            </a:fld>
            <a:endParaRPr lang="en-US" altLang="en-US" sz="1200">
              <a:solidFill>
                <a:srgbClr val="898989"/>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5127E3C9-2B60-4FE9-B022-0628C194B68C}"/>
              </a:ext>
            </a:extLst>
          </p:cNvPr>
          <p:cNvSpPr>
            <a:spLocks noGrp="1"/>
          </p:cNvSpPr>
          <p:nvPr>
            <p:ph idx="1"/>
          </p:nvPr>
        </p:nvSpPr>
        <p:spPr>
          <a:xfrm>
            <a:off x="457200" y="838200"/>
            <a:ext cx="8229600" cy="5287963"/>
          </a:xfrm>
        </p:spPr>
        <p:txBody>
          <a:bodyPr/>
          <a:lstStyle/>
          <a:p>
            <a:pPr>
              <a:buFont typeface="Arial" panose="020B0604020202020204" pitchFamily="34" charset="0"/>
              <a:buNone/>
            </a:pPr>
            <a:r>
              <a:rPr lang="en-US" altLang="en-US" b="1" dirty="0"/>
              <a:t>Creating Class Object:</a:t>
            </a:r>
          </a:p>
          <a:p>
            <a:pPr>
              <a:buFont typeface="Arial" panose="020B0604020202020204" pitchFamily="34" charset="0"/>
              <a:buNone/>
            </a:pPr>
            <a:r>
              <a:rPr lang="en-US" altLang="en-US" dirty="0"/>
              <a:t>    </a:t>
            </a:r>
            <a:r>
              <a:rPr lang="en-US" altLang="en-US" dirty="0" err="1"/>
              <a:t>MyThread</a:t>
            </a:r>
            <a:r>
              <a:rPr lang="en-US" altLang="en-US" dirty="0"/>
              <a:t> </a:t>
            </a:r>
            <a:r>
              <a:rPr lang="en-US" altLang="en-US" dirty="0" err="1"/>
              <a:t>myObject</a:t>
            </a:r>
            <a:r>
              <a:rPr lang="en-US" altLang="en-US" dirty="0"/>
              <a:t> = new </a:t>
            </a:r>
            <a:r>
              <a:rPr lang="en-US" altLang="en-US" dirty="0" err="1"/>
              <a:t>MyThread</a:t>
            </a:r>
            <a:r>
              <a:rPr lang="en-US" altLang="en-US" dirty="0"/>
              <a:t>();</a:t>
            </a:r>
          </a:p>
          <a:p>
            <a:pPr>
              <a:buFont typeface="Arial" panose="020B0604020202020204" pitchFamily="34" charset="0"/>
              <a:buNone/>
            </a:pPr>
            <a:r>
              <a:rPr lang="en-US" altLang="en-US" b="1" dirty="0"/>
              <a:t>Creating Thread Object:</a:t>
            </a:r>
          </a:p>
          <a:p>
            <a:pPr>
              <a:buFont typeface="Arial" panose="020B0604020202020204" pitchFamily="34" charset="0"/>
              <a:buNone/>
            </a:pPr>
            <a:r>
              <a:rPr lang="en-US" altLang="en-US" dirty="0"/>
              <a:t>        Thread thr1 = new Thread( </a:t>
            </a:r>
            <a:r>
              <a:rPr lang="en-US" altLang="en-US" dirty="0" err="1"/>
              <a:t>myObject</a:t>
            </a:r>
            <a:r>
              <a:rPr lang="en-US" altLang="en-US" dirty="0"/>
              <a:t> );</a:t>
            </a:r>
          </a:p>
          <a:p>
            <a:pPr>
              <a:buFont typeface="Arial" panose="020B0604020202020204" pitchFamily="34" charset="0"/>
              <a:buNone/>
            </a:pPr>
            <a:r>
              <a:rPr lang="en-US" altLang="en-US" b="1" dirty="0"/>
              <a:t>Start Execution:</a:t>
            </a:r>
          </a:p>
          <a:p>
            <a:pPr>
              <a:buFont typeface="Arial" panose="020B0604020202020204" pitchFamily="34" charset="0"/>
              <a:buNone/>
            </a:pPr>
            <a:r>
              <a:rPr lang="en-US" altLang="en-US" dirty="0"/>
              <a:t>    thr1.start();</a:t>
            </a:r>
          </a:p>
        </p:txBody>
      </p:sp>
      <p:sp>
        <p:nvSpPr>
          <p:cNvPr id="34819" name="Slide Number Placeholder 3">
            <a:extLst>
              <a:ext uri="{FF2B5EF4-FFF2-40B4-BE49-F238E27FC236}">
                <a16:creationId xmlns:a16="http://schemas.microsoft.com/office/drawing/2014/main" id="{BC462CA4-1731-4DAB-BF45-2A12E25BEAD1}"/>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12</a:t>
            </a:fld>
            <a:endParaRPr lang="en-US" altLang="en-US" sz="1200">
              <a:solidFill>
                <a:srgbClr val="898989"/>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FD484BC-4D92-4250-B03F-E580E6CDFB08}"/>
              </a:ext>
            </a:extLst>
          </p:cNvPr>
          <p:cNvSpPr>
            <a:spLocks noGrp="1"/>
          </p:cNvSpPr>
          <p:nvPr>
            <p:ph type="title"/>
          </p:nvPr>
        </p:nvSpPr>
        <p:spPr>
          <a:xfrm>
            <a:off x="457200" y="274638"/>
            <a:ext cx="8229600" cy="563562"/>
          </a:xfrm>
        </p:spPr>
        <p:txBody>
          <a:bodyPr>
            <a:noAutofit/>
          </a:bodyPr>
          <a:lstStyle/>
          <a:p>
            <a:pPr algn="l"/>
            <a:br>
              <a:rPr lang="en-US" altLang="en-US" sz="2400" dirty="0"/>
            </a:br>
            <a:r>
              <a:rPr lang="en-US" altLang="en-US" sz="2400" dirty="0">
                <a:solidFill>
                  <a:srgbClr val="FF0000"/>
                </a:solidFill>
              </a:rPr>
              <a:t>The life cycle of the thread in java is controlled by JVM. The java thread states are as follows:</a:t>
            </a:r>
          </a:p>
        </p:txBody>
      </p:sp>
      <p:sp>
        <p:nvSpPr>
          <p:cNvPr id="35843" name="Content Placeholder 2">
            <a:extLst>
              <a:ext uri="{FF2B5EF4-FFF2-40B4-BE49-F238E27FC236}">
                <a16:creationId xmlns:a16="http://schemas.microsoft.com/office/drawing/2014/main" id="{CABBA446-61BB-43A2-A405-EF3B93CAC245}"/>
              </a:ext>
            </a:extLst>
          </p:cNvPr>
          <p:cNvSpPr>
            <a:spLocks noGrp="1"/>
          </p:cNvSpPr>
          <p:nvPr>
            <p:ph idx="1"/>
          </p:nvPr>
        </p:nvSpPr>
        <p:spPr>
          <a:xfrm>
            <a:off x="457200" y="1371600"/>
            <a:ext cx="8229600" cy="4754563"/>
          </a:xfrm>
        </p:spPr>
        <p:txBody>
          <a:bodyPr>
            <a:normAutofit/>
          </a:bodyPr>
          <a:lstStyle/>
          <a:p>
            <a:pPr algn="just"/>
            <a:r>
              <a:rPr lang="en-US" sz="2400" b="1" dirty="0"/>
              <a:t>New:</a:t>
            </a:r>
            <a:r>
              <a:rPr lang="en-US" sz="2400" dirty="0"/>
              <a:t> When the thread instance is created, it will be in “New” state.</a:t>
            </a:r>
          </a:p>
          <a:p>
            <a:pPr algn="just"/>
            <a:r>
              <a:rPr lang="en-US" sz="2400" b="1" dirty="0"/>
              <a:t>Runnable:</a:t>
            </a:r>
            <a:r>
              <a:rPr lang="en-US" sz="2400" dirty="0"/>
              <a:t> When the thread is started, it is called “Runnable” state.</a:t>
            </a:r>
          </a:p>
          <a:p>
            <a:pPr algn="just"/>
            <a:r>
              <a:rPr lang="en-US" sz="2400" b="1" dirty="0"/>
              <a:t>Running:</a:t>
            </a:r>
            <a:r>
              <a:rPr lang="en-US" sz="2400" dirty="0"/>
              <a:t> When the thread is running, it is called “Running” state.</a:t>
            </a:r>
          </a:p>
          <a:p>
            <a:pPr algn="just"/>
            <a:r>
              <a:rPr lang="en-US" sz="2400" b="1" dirty="0"/>
              <a:t>Waiting:</a:t>
            </a:r>
            <a:r>
              <a:rPr lang="en-US" sz="2400" dirty="0"/>
              <a:t> When the thread is put on hold or it is waiting for the other thread to complete, then that state will be known as “waiting” state.</a:t>
            </a:r>
          </a:p>
          <a:p>
            <a:pPr algn="just"/>
            <a:r>
              <a:rPr lang="en-US" sz="2400" b="1" dirty="0"/>
              <a:t>Terminated</a:t>
            </a:r>
            <a:r>
              <a:rPr lang="en-US" sz="2400" dirty="0"/>
              <a:t>: When the thread is dead, it will be known as “terminated” state.</a:t>
            </a:r>
          </a:p>
          <a:p>
            <a:pPr lvl="1">
              <a:buFont typeface="Arial" panose="020B0604020202020204" pitchFamily="34" charset="0"/>
              <a:buNone/>
            </a:pPr>
            <a:endParaRPr lang="en-US" altLang="en-US" dirty="0"/>
          </a:p>
        </p:txBody>
      </p:sp>
      <p:sp>
        <p:nvSpPr>
          <p:cNvPr id="35844" name="Slide Number Placeholder 3">
            <a:extLst>
              <a:ext uri="{FF2B5EF4-FFF2-40B4-BE49-F238E27FC236}">
                <a16:creationId xmlns:a16="http://schemas.microsoft.com/office/drawing/2014/main" id="{7CEC195D-1B3B-402C-ABA3-22BEFED59B4B}"/>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13</a:t>
            </a:fld>
            <a:endParaRPr lang="en-US" altLang="en-US" sz="1200">
              <a:solidFill>
                <a:srgbClr val="898989"/>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F4B90B8B-9803-422A-BE09-0C55475EC7E2}"/>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FontTx/>
              <a:buNone/>
            </a:pPr>
            <a:fld id="{B9633C80-3D13-491D-B6C6-BD2B435B1423}" type="slidenum">
              <a:rPr lang="en-US" altLang="en-US" smtClean="0"/>
              <a:pPr algn="l">
                <a:spcBef>
                  <a:spcPct val="0"/>
                </a:spcBef>
                <a:buFontTx/>
                <a:buNone/>
              </a:pPr>
              <a:t>14</a:t>
            </a:fld>
            <a:endParaRPr lang="en-GB" altLang="zh-CN" sz="1200">
              <a:solidFill>
                <a:srgbClr val="898989"/>
              </a:solidFill>
              <a:latin typeface="Arial" panose="020B0604020202020204" pitchFamily="34" charset="0"/>
            </a:endParaRPr>
          </a:p>
        </p:txBody>
      </p:sp>
      <p:pic>
        <p:nvPicPr>
          <p:cNvPr id="4" name="Picture 3">
            <a:extLst>
              <a:ext uri="{FF2B5EF4-FFF2-40B4-BE49-F238E27FC236}">
                <a16:creationId xmlns:a16="http://schemas.microsoft.com/office/drawing/2014/main" id="{2AF857A6-9654-40BF-93A0-61FEF06A3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36884"/>
            <a:ext cx="7162800" cy="6184591"/>
          </a:xfrm>
          <a:prstGeom prst="rect">
            <a:avLst/>
          </a:prstGeom>
        </p:spPr>
      </p:pic>
    </p:spTree>
  </p:cSld>
  <p:clrMapOvr>
    <a:masterClrMapping/>
  </p:clrMapOvr>
  <p:transition advTm="1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835DBCB-FF1D-468A-9D0D-A24A34223DC8}"/>
              </a:ext>
            </a:extLst>
          </p:cNvPr>
          <p:cNvSpPr>
            <a:spLocks noGrp="1"/>
          </p:cNvSpPr>
          <p:nvPr>
            <p:ph type="title"/>
          </p:nvPr>
        </p:nvSpPr>
        <p:spPr/>
        <p:txBody>
          <a:bodyPr/>
          <a:lstStyle/>
          <a:p>
            <a:r>
              <a:rPr lang="en-US" altLang="en-US" dirty="0"/>
              <a:t>thread synchronization</a:t>
            </a:r>
          </a:p>
        </p:txBody>
      </p:sp>
      <p:sp>
        <p:nvSpPr>
          <p:cNvPr id="49155" name="Content Placeholder 2">
            <a:extLst>
              <a:ext uri="{FF2B5EF4-FFF2-40B4-BE49-F238E27FC236}">
                <a16:creationId xmlns:a16="http://schemas.microsoft.com/office/drawing/2014/main" id="{D291D393-9BDE-45CE-B8DE-B55439B6A8B4}"/>
              </a:ext>
            </a:extLst>
          </p:cNvPr>
          <p:cNvSpPr>
            <a:spLocks noGrp="1"/>
          </p:cNvSpPr>
          <p:nvPr>
            <p:ph idx="1"/>
          </p:nvPr>
        </p:nvSpPr>
        <p:spPr/>
        <p:txBody>
          <a:bodyPr/>
          <a:lstStyle/>
          <a:p>
            <a:r>
              <a:rPr lang="en-US" altLang="en-US" dirty="0"/>
              <a:t>In multithread program where multiple threads try to access the same resources then problem occurs. To overcome this concept of thread synchronization came.</a:t>
            </a:r>
          </a:p>
          <a:p>
            <a:r>
              <a:rPr lang="en-US" altLang="en-US" dirty="0"/>
              <a:t>problem without Synchronization</a:t>
            </a:r>
          </a:p>
          <a:p>
            <a:pPr lvl="1"/>
            <a:r>
              <a:rPr lang="en-US" altLang="en-US" dirty="0"/>
              <a:t>Example</a:t>
            </a:r>
          </a:p>
        </p:txBody>
      </p:sp>
      <p:sp>
        <p:nvSpPr>
          <p:cNvPr id="49156" name="Slide Number Placeholder 3">
            <a:extLst>
              <a:ext uri="{FF2B5EF4-FFF2-40B4-BE49-F238E27FC236}">
                <a16:creationId xmlns:a16="http://schemas.microsoft.com/office/drawing/2014/main" id="{7A83A917-361D-46BE-8E97-7BBC64A1E859}"/>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15</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45016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9DA3F93-F957-4C7E-8808-532146C6F478}"/>
              </a:ext>
            </a:extLst>
          </p:cNvPr>
          <p:cNvSpPr>
            <a:spLocks noGrp="1"/>
          </p:cNvSpPr>
          <p:nvPr>
            <p:ph type="title"/>
          </p:nvPr>
        </p:nvSpPr>
        <p:spPr/>
        <p:txBody>
          <a:bodyPr/>
          <a:lstStyle/>
          <a:p>
            <a:r>
              <a:rPr lang="en-US" altLang="en-US" b="1" i="1" dirty="0">
                <a:solidFill>
                  <a:srgbClr val="002060"/>
                </a:solidFill>
              </a:rPr>
              <a:t>Interthread communication</a:t>
            </a:r>
          </a:p>
        </p:txBody>
      </p:sp>
      <p:sp>
        <p:nvSpPr>
          <p:cNvPr id="3" name="Content Placeholder 2">
            <a:extLst>
              <a:ext uri="{FF2B5EF4-FFF2-40B4-BE49-F238E27FC236}">
                <a16:creationId xmlns:a16="http://schemas.microsoft.com/office/drawing/2014/main" id="{A32671AE-3E06-44E2-8E64-C477B633A948}"/>
              </a:ext>
            </a:extLst>
          </p:cNvPr>
          <p:cNvSpPr>
            <a:spLocks noGrp="1"/>
          </p:cNvSpPr>
          <p:nvPr>
            <p:ph idx="1"/>
          </p:nvPr>
        </p:nvSpPr>
        <p:spPr>
          <a:xfrm>
            <a:off x="457200" y="1417638"/>
            <a:ext cx="8229600" cy="4708525"/>
          </a:xfrm>
        </p:spPr>
        <p:txBody>
          <a:bodyPr>
            <a:normAutofit fontScale="92500" lnSpcReduction="10000"/>
          </a:bodyPr>
          <a:lstStyle/>
          <a:p>
            <a:pPr algn="just">
              <a:defRPr/>
            </a:pPr>
            <a:r>
              <a:rPr lang="en-US" sz="2400" dirty="0"/>
              <a:t>Thread communication means communication between threads which is also called Interthread communications.</a:t>
            </a:r>
          </a:p>
          <a:p>
            <a:pPr algn="just">
              <a:defRPr/>
            </a:pPr>
            <a:r>
              <a:rPr lang="en-US" sz="2400" dirty="0"/>
              <a:t>Interthread communication is important when you develop an application where two or more threads exchange some information.</a:t>
            </a:r>
          </a:p>
          <a:p>
            <a:pPr algn="just">
              <a:defRPr/>
            </a:pPr>
            <a:r>
              <a:rPr lang="en-US" sz="2400" dirty="0"/>
              <a:t>The inter-thread communication allows the synchronized threads to communicate with each other.</a:t>
            </a:r>
          </a:p>
          <a:p>
            <a:pPr algn="just">
              <a:defRPr/>
            </a:pPr>
            <a:r>
              <a:rPr lang="en-US" sz="2400" dirty="0"/>
              <a:t>There are three methods which makes thread communication possible: </a:t>
            </a:r>
          </a:p>
          <a:p>
            <a:pPr marL="0" indent="0">
              <a:buFont typeface="Arial" panose="020B0604020202020204" pitchFamily="34" charset="0"/>
              <a:buNone/>
              <a:defRPr/>
            </a:pPr>
            <a:endParaRPr lang="en-US" sz="2400" b="1" dirty="0"/>
          </a:p>
          <a:p>
            <a:pPr marL="0" indent="0">
              <a:buFont typeface="Arial" panose="020B0604020202020204" pitchFamily="34" charset="0"/>
              <a:buNone/>
              <a:defRPr/>
            </a:pPr>
            <a:r>
              <a:rPr lang="en-US" sz="2400" b="1" dirty="0"/>
              <a:t>wait(), notify() and </a:t>
            </a:r>
            <a:r>
              <a:rPr lang="en-US" sz="2400" b="1" dirty="0" err="1"/>
              <a:t>notifyAll</a:t>
            </a:r>
            <a:r>
              <a:rPr lang="en-US" sz="2400" b="1" dirty="0"/>
              <a:t>()</a:t>
            </a:r>
            <a:br>
              <a:rPr lang="en-US" sz="2400" dirty="0"/>
            </a:br>
            <a:r>
              <a:rPr lang="en-US" sz="2400" dirty="0"/>
              <a:t>--</a:t>
            </a:r>
            <a:r>
              <a:rPr lang="en-US" sz="2000" dirty="0"/>
              <a:t>All these methods belong to Object class as final </a:t>
            </a:r>
          </a:p>
          <a:p>
            <a:pPr marL="0" indent="0">
              <a:buFont typeface="Arial" panose="020B0604020202020204" pitchFamily="34" charset="0"/>
              <a:buNone/>
              <a:defRPr/>
            </a:pPr>
            <a:r>
              <a:rPr lang="en-US" sz="2000" dirty="0"/>
              <a:t>--They must be used within a synchronized block only.</a:t>
            </a:r>
            <a:endParaRPr lang="en-US" sz="2400" dirty="0"/>
          </a:p>
        </p:txBody>
      </p:sp>
      <p:sp>
        <p:nvSpPr>
          <p:cNvPr id="50180" name="Slide Number Placeholder 3">
            <a:extLst>
              <a:ext uri="{FF2B5EF4-FFF2-40B4-BE49-F238E27FC236}">
                <a16:creationId xmlns:a16="http://schemas.microsoft.com/office/drawing/2014/main" id="{FC8A0E59-BC3E-435B-BB31-FAD6E790C623}"/>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16</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717821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78897-FB0B-4170-910A-609CE7CEC54B}"/>
              </a:ext>
            </a:extLst>
          </p:cNvPr>
          <p:cNvSpPr>
            <a:spLocks noGrp="1"/>
          </p:cNvSpPr>
          <p:nvPr>
            <p:ph idx="1"/>
          </p:nvPr>
        </p:nvSpPr>
        <p:spPr>
          <a:xfrm>
            <a:off x="457200" y="304801"/>
            <a:ext cx="8229600" cy="3276600"/>
          </a:xfrm>
        </p:spPr>
        <p:txBody>
          <a:bodyPr>
            <a:normAutofit/>
          </a:bodyPr>
          <a:lstStyle/>
          <a:p>
            <a:pPr algn="just">
              <a:defRPr/>
            </a:pPr>
            <a:r>
              <a:rPr lang="en-US" sz="2800" b="1" dirty="0">
                <a:solidFill>
                  <a:srgbClr val="002060"/>
                </a:solidFill>
              </a:rPr>
              <a:t>wait()-</a:t>
            </a:r>
            <a:r>
              <a:rPr lang="en-US" sz="2800" dirty="0">
                <a:solidFill>
                  <a:srgbClr val="002060"/>
                </a:solidFill>
              </a:rPr>
              <a:t>It tells the calling thread to release the lock and go to sleep until some other thread enters the same monitor and calls notify().</a:t>
            </a:r>
          </a:p>
          <a:p>
            <a:pPr algn="just">
              <a:defRPr/>
            </a:pPr>
            <a:r>
              <a:rPr lang="en-US" sz="2800" b="1" dirty="0">
                <a:solidFill>
                  <a:srgbClr val="002060"/>
                </a:solidFill>
              </a:rPr>
              <a:t>notify()-</a:t>
            </a:r>
            <a:r>
              <a:rPr lang="en-US" sz="2800" dirty="0">
                <a:solidFill>
                  <a:srgbClr val="002060"/>
                </a:solidFill>
              </a:rPr>
              <a:t>It wakes up one single thread that called wait() on the same object. </a:t>
            </a:r>
          </a:p>
          <a:p>
            <a:pPr algn="just">
              <a:defRPr/>
            </a:pPr>
            <a:r>
              <a:rPr lang="en-US" sz="2800" b="1" dirty="0" err="1">
                <a:solidFill>
                  <a:srgbClr val="002060"/>
                </a:solidFill>
              </a:rPr>
              <a:t>notifyAll</a:t>
            </a:r>
            <a:r>
              <a:rPr lang="en-US" sz="2800" b="1" dirty="0">
                <a:solidFill>
                  <a:srgbClr val="002060"/>
                </a:solidFill>
              </a:rPr>
              <a:t>()-</a:t>
            </a:r>
            <a:r>
              <a:rPr lang="en-US" sz="2800" dirty="0">
                <a:solidFill>
                  <a:srgbClr val="002060"/>
                </a:solidFill>
              </a:rPr>
              <a:t>It wakes up all the threads that called wait() on the same object.</a:t>
            </a:r>
          </a:p>
          <a:p>
            <a:pPr marL="0" indent="0">
              <a:buNone/>
              <a:defRPr/>
            </a:pPr>
            <a:endParaRPr lang="en-US" dirty="0">
              <a:solidFill>
                <a:srgbClr val="002060"/>
              </a:solidFill>
            </a:endParaRPr>
          </a:p>
        </p:txBody>
      </p:sp>
      <p:sp>
        <p:nvSpPr>
          <p:cNvPr id="51203" name="Slide Number Placeholder 3">
            <a:extLst>
              <a:ext uri="{FF2B5EF4-FFF2-40B4-BE49-F238E27FC236}">
                <a16:creationId xmlns:a16="http://schemas.microsoft.com/office/drawing/2014/main" id="{7893FECD-22D1-47AC-96A5-D191313141FF}"/>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17</a:t>
            </a:fld>
            <a:endParaRPr lang="en-US" altLang="en-US" sz="1200">
              <a:solidFill>
                <a:srgbClr val="898989"/>
              </a:solidFill>
              <a:latin typeface="Arial" panose="020B0604020202020204" pitchFamily="34" charset="0"/>
            </a:endParaRPr>
          </a:p>
        </p:txBody>
      </p:sp>
      <p:sp>
        <p:nvSpPr>
          <p:cNvPr id="2" name="Rectangle 1">
            <a:extLst>
              <a:ext uri="{FF2B5EF4-FFF2-40B4-BE49-F238E27FC236}">
                <a16:creationId xmlns:a16="http://schemas.microsoft.com/office/drawing/2014/main" id="{52E66CA1-E251-4812-8092-4F3F681846A5}"/>
              </a:ext>
            </a:extLst>
          </p:cNvPr>
          <p:cNvSpPr/>
          <p:nvPr/>
        </p:nvSpPr>
        <p:spPr>
          <a:xfrm>
            <a:off x="304800" y="3886200"/>
            <a:ext cx="8686800" cy="2835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1. A monitor is an object which acts as a lock. It is applied to a thread only when it is inside a synchronized method.</a:t>
            </a:r>
          </a:p>
          <a:p>
            <a:r>
              <a:rPr lang="en-US" sz="2400" dirty="0"/>
              <a:t>2. Only one thread can use monitor at a time. When a thread acquires a lock, it enters the monitor.</a:t>
            </a:r>
          </a:p>
          <a:p>
            <a:r>
              <a:rPr lang="en-US" sz="2400" dirty="0"/>
              <a:t>3. When a thread enters into the monitor, other threads will wait until first thread exits monitor.</a:t>
            </a:r>
          </a:p>
          <a:p>
            <a:r>
              <a:rPr lang="en-US" sz="2400" dirty="0"/>
              <a:t>4. A lock can have any number of associated conditions.</a:t>
            </a:r>
          </a:p>
        </p:txBody>
      </p:sp>
    </p:spTree>
    <p:extLst>
      <p:ext uri="{BB962C8B-B14F-4D97-AF65-F5344CB8AC3E}">
        <p14:creationId xmlns:p14="http://schemas.microsoft.com/office/powerpoint/2010/main" val="193609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down)">
                                      <p:cBhvr>
                                        <p:cTn id="25" dur="580">
                                          <p:stCondLst>
                                            <p:cond delay="0"/>
                                          </p:stCondLst>
                                        </p:cTn>
                                        <p:tgtEl>
                                          <p:spTgt spid="2">
                                            <p:txEl>
                                              <p:pRg st="0" end="0"/>
                                            </p:txEl>
                                          </p:spTgt>
                                        </p:tgtEl>
                                      </p:cBhvr>
                                    </p:animEffect>
                                    <p:anim calcmode="lin" valueType="num">
                                      <p:cBhvr>
                                        <p:cTn id="26"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0" end="0"/>
                                            </p:txEl>
                                          </p:spTgt>
                                        </p:tgtEl>
                                      </p:cBhvr>
                                      <p:to x="100000" y="60000"/>
                                    </p:animScale>
                                    <p:animScale>
                                      <p:cBhvr>
                                        <p:cTn id="32" dur="166" decel="50000">
                                          <p:stCondLst>
                                            <p:cond delay="676"/>
                                          </p:stCondLst>
                                        </p:cTn>
                                        <p:tgtEl>
                                          <p:spTgt spid="2">
                                            <p:txEl>
                                              <p:pRg st="0" end="0"/>
                                            </p:txEl>
                                          </p:spTgt>
                                        </p:tgtEl>
                                      </p:cBhvr>
                                      <p:to x="100000" y="100000"/>
                                    </p:animScale>
                                    <p:animScale>
                                      <p:cBhvr>
                                        <p:cTn id="33" dur="26">
                                          <p:stCondLst>
                                            <p:cond delay="1312"/>
                                          </p:stCondLst>
                                        </p:cTn>
                                        <p:tgtEl>
                                          <p:spTgt spid="2">
                                            <p:txEl>
                                              <p:pRg st="0" end="0"/>
                                            </p:txEl>
                                          </p:spTgt>
                                        </p:tgtEl>
                                      </p:cBhvr>
                                      <p:to x="100000" y="80000"/>
                                    </p:animScale>
                                    <p:animScale>
                                      <p:cBhvr>
                                        <p:cTn id="34" dur="166" decel="50000">
                                          <p:stCondLst>
                                            <p:cond delay="1338"/>
                                          </p:stCondLst>
                                        </p:cTn>
                                        <p:tgtEl>
                                          <p:spTgt spid="2">
                                            <p:txEl>
                                              <p:pRg st="0" end="0"/>
                                            </p:txEl>
                                          </p:spTgt>
                                        </p:tgtEl>
                                      </p:cBhvr>
                                      <p:to x="100000" y="100000"/>
                                    </p:animScale>
                                    <p:animScale>
                                      <p:cBhvr>
                                        <p:cTn id="35" dur="26">
                                          <p:stCondLst>
                                            <p:cond delay="1642"/>
                                          </p:stCondLst>
                                        </p:cTn>
                                        <p:tgtEl>
                                          <p:spTgt spid="2">
                                            <p:txEl>
                                              <p:pRg st="0" end="0"/>
                                            </p:txEl>
                                          </p:spTgt>
                                        </p:tgtEl>
                                      </p:cBhvr>
                                      <p:to x="100000" y="90000"/>
                                    </p:animScale>
                                    <p:animScale>
                                      <p:cBhvr>
                                        <p:cTn id="36" dur="166" decel="50000">
                                          <p:stCondLst>
                                            <p:cond delay="1668"/>
                                          </p:stCondLst>
                                        </p:cTn>
                                        <p:tgtEl>
                                          <p:spTgt spid="2">
                                            <p:txEl>
                                              <p:pRg st="0" end="0"/>
                                            </p:txEl>
                                          </p:spTgt>
                                        </p:tgtEl>
                                      </p:cBhvr>
                                      <p:to x="100000" y="100000"/>
                                    </p:animScale>
                                    <p:animScale>
                                      <p:cBhvr>
                                        <p:cTn id="37" dur="26">
                                          <p:stCondLst>
                                            <p:cond delay="1808"/>
                                          </p:stCondLst>
                                        </p:cTn>
                                        <p:tgtEl>
                                          <p:spTgt spid="2">
                                            <p:txEl>
                                              <p:pRg st="0" end="0"/>
                                            </p:txEl>
                                          </p:spTgt>
                                        </p:tgtEl>
                                      </p:cBhvr>
                                      <p:to x="100000" y="95000"/>
                                    </p:animScale>
                                    <p:animScale>
                                      <p:cBhvr>
                                        <p:cTn id="38" dur="166" decel="50000">
                                          <p:stCondLst>
                                            <p:cond delay="1834"/>
                                          </p:stCondLst>
                                        </p:cTn>
                                        <p:tgtEl>
                                          <p:spTgt spid="2">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down)">
                                      <p:cBhvr>
                                        <p:cTn id="41" dur="580">
                                          <p:stCondLst>
                                            <p:cond delay="0"/>
                                          </p:stCondLst>
                                        </p:cTn>
                                        <p:tgtEl>
                                          <p:spTgt spid="2">
                                            <p:txEl>
                                              <p:pRg st="1" end="1"/>
                                            </p:txEl>
                                          </p:spTgt>
                                        </p:tgtEl>
                                      </p:cBhvr>
                                    </p:animEffect>
                                    <p:anim calcmode="lin" valueType="num">
                                      <p:cBhvr>
                                        <p:cTn id="42"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txEl>
                                              <p:pRg st="1" end="1"/>
                                            </p:txEl>
                                          </p:spTgt>
                                        </p:tgtEl>
                                      </p:cBhvr>
                                      <p:to x="100000" y="60000"/>
                                    </p:animScale>
                                    <p:animScale>
                                      <p:cBhvr>
                                        <p:cTn id="48" dur="166" decel="50000">
                                          <p:stCondLst>
                                            <p:cond delay="676"/>
                                          </p:stCondLst>
                                        </p:cTn>
                                        <p:tgtEl>
                                          <p:spTgt spid="2">
                                            <p:txEl>
                                              <p:pRg st="1" end="1"/>
                                            </p:txEl>
                                          </p:spTgt>
                                        </p:tgtEl>
                                      </p:cBhvr>
                                      <p:to x="100000" y="100000"/>
                                    </p:animScale>
                                    <p:animScale>
                                      <p:cBhvr>
                                        <p:cTn id="49" dur="26">
                                          <p:stCondLst>
                                            <p:cond delay="1312"/>
                                          </p:stCondLst>
                                        </p:cTn>
                                        <p:tgtEl>
                                          <p:spTgt spid="2">
                                            <p:txEl>
                                              <p:pRg st="1" end="1"/>
                                            </p:txEl>
                                          </p:spTgt>
                                        </p:tgtEl>
                                      </p:cBhvr>
                                      <p:to x="100000" y="80000"/>
                                    </p:animScale>
                                    <p:animScale>
                                      <p:cBhvr>
                                        <p:cTn id="50" dur="166" decel="50000">
                                          <p:stCondLst>
                                            <p:cond delay="1338"/>
                                          </p:stCondLst>
                                        </p:cTn>
                                        <p:tgtEl>
                                          <p:spTgt spid="2">
                                            <p:txEl>
                                              <p:pRg st="1" end="1"/>
                                            </p:txEl>
                                          </p:spTgt>
                                        </p:tgtEl>
                                      </p:cBhvr>
                                      <p:to x="100000" y="100000"/>
                                    </p:animScale>
                                    <p:animScale>
                                      <p:cBhvr>
                                        <p:cTn id="51" dur="26">
                                          <p:stCondLst>
                                            <p:cond delay="1642"/>
                                          </p:stCondLst>
                                        </p:cTn>
                                        <p:tgtEl>
                                          <p:spTgt spid="2">
                                            <p:txEl>
                                              <p:pRg st="1" end="1"/>
                                            </p:txEl>
                                          </p:spTgt>
                                        </p:tgtEl>
                                      </p:cBhvr>
                                      <p:to x="100000" y="90000"/>
                                    </p:animScale>
                                    <p:animScale>
                                      <p:cBhvr>
                                        <p:cTn id="52" dur="166" decel="50000">
                                          <p:stCondLst>
                                            <p:cond delay="1668"/>
                                          </p:stCondLst>
                                        </p:cTn>
                                        <p:tgtEl>
                                          <p:spTgt spid="2">
                                            <p:txEl>
                                              <p:pRg st="1" end="1"/>
                                            </p:txEl>
                                          </p:spTgt>
                                        </p:tgtEl>
                                      </p:cBhvr>
                                      <p:to x="100000" y="100000"/>
                                    </p:animScale>
                                    <p:animScale>
                                      <p:cBhvr>
                                        <p:cTn id="53" dur="26">
                                          <p:stCondLst>
                                            <p:cond delay="1808"/>
                                          </p:stCondLst>
                                        </p:cTn>
                                        <p:tgtEl>
                                          <p:spTgt spid="2">
                                            <p:txEl>
                                              <p:pRg st="1" end="1"/>
                                            </p:txEl>
                                          </p:spTgt>
                                        </p:tgtEl>
                                      </p:cBhvr>
                                      <p:to x="100000" y="95000"/>
                                    </p:animScale>
                                    <p:animScale>
                                      <p:cBhvr>
                                        <p:cTn id="54" dur="166" decel="50000">
                                          <p:stCondLst>
                                            <p:cond delay="1834"/>
                                          </p:stCondLst>
                                        </p:cTn>
                                        <p:tgtEl>
                                          <p:spTgt spid="2">
                                            <p:txEl>
                                              <p:pRg st="1" end="1"/>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2">
                                            <p:txEl>
                                              <p:pRg st="2" end="2"/>
                                            </p:txEl>
                                          </p:spTgt>
                                        </p:tgtEl>
                                        <p:attrNameLst>
                                          <p:attrName>style.visibility</p:attrName>
                                        </p:attrNameLst>
                                      </p:cBhvr>
                                      <p:to>
                                        <p:strVal val="visible"/>
                                      </p:to>
                                    </p:set>
                                    <p:animEffect transition="in" filter="wipe(down)">
                                      <p:cBhvr>
                                        <p:cTn id="57" dur="580">
                                          <p:stCondLst>
                                            <p:cond delay="0"/>
                                          </p:stCondLst>
                                        </p:cTn>
                                        <p:tgtEl>
                                          <p:spTgt spid="2">
                                            <p:txEl>
                                              <p:pRg st="2" end="2"/>
                                            </p:txEl>
                                          </p:spTgt>
                                        </p:tgtEl>
                                      </p:cBhvr>
                                    </p:animEffect>
                                    <p:anim calcmode="lin" valueType="num">
                                      <p:cBhvr>
                                        <p:cTn id="58"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2">
                                            <p:txEl>
                                              <p:pRg st="2" end="2"/>
                                            </p:txEl>
                                          </p:spTgt>
                                        </p:tgtEl>
                                      </p:cBhvr>
                                      <p:to x="100000" y="60000"/>
                                    </p:animScale>
                                    <p:animScale>
                                      <p:cBhvr>
                                        <p:cTn id="64" dur="166" decel="50000">
                                          <p:stCondLst>
                                            <p:cond delay="676"/>
                                          </p:stCondLst>
                                        </p:cTn>
                                        <p:tgtEl>
                                          <p:spTgt spid="2">
                                            <p:txEl>
                                              <p:pRg st="2" end="2"/>
                                            </p:txEl>
                                          </p:spTgt>
                                        </p:tgtEl>
                                      </p:cBhvr>
                                      <p:to x="100000" y="100000"/>
                                    </p:animScale>
                                    <p:animScale>
                                      <p:cBhvr>
                                        <p:cTn id="65" dur="26">
                                          <p:stCondLst>
                                            <p:cond delay="1312"/>
                                          </p:stCondLst>
                                        </p:cTn>
                                        <p:tgtEl>
                                          <p:spTgt spid="2">
                                            <p:txEl>
                                              <p:pRg st="2" end="2"/>
                                            </p:txEl>
                                          </p:spTgt>
                                        </p:tgtEl>
                                      </p:cBhvr>
                                      <p:to x="100000" y="80000"/>
                                    </p:animScale>
                                    <p:animScale>
                                      <p:cBhvr>
                                        <p:cTn id="66" dur="166" decel="50000">
                                          <p:stCondLst>
                                            <p:cond delay="1338"/>
                                          </p:stCondLst>
                                        </p:cTn>
                                        <p:tgtEl>
                                          <p:spTgt spid="2">
                                            <p:txEl>
                                              <p:pRg st="2" end="2"/>
                                            </p:txEl>
                                          </p:spTgt>
                                        </p:tgtEl>
                                      </p:cBhvr>
                                      <p:to x="100000" y="100000"/>
                                    </p:animScale>
                                    <p:animScale>
                                      <p:cBhvr>
                                        <p:cTn id="67" dur="26">
                                          <p:stCondLst>
                                            <p:cond delay="1642"/>
                                          </p:stCondLst>
                                        </p:cTn>
                                        <p:tgtEl>
                                          <p:spTgt spid="2">
                                            <p:txEl>
                                              <p:pRg st="2" end="2"/>
                                            </p:txEl>
                                          </p:spTgt>
                                        </p:tgtEl>
                                      </p:cBhvr>
                                      <p:to x="100000" y="90000"/>
                                    </p:animScale>
                                    <p:animScale>
                                      <p:cBhvr>
                                        <p:cTn id="68" dur="166" decel="50000">
                                          <p:stCondLst>
                                            <p:cond delay="1668"/>
                                          </p:stCondLst>
                                        </p:cTn>
                                        <p:tgtEl>
                                          <p:spTgt spid="2">
                                            <p:txEl>
                                              <p:pRg st="2" end="2"/>
                                            </p:txEl>
                                          </p:spTgt>
                                        </p:tgtEl>
                                      </p:cBhvr>
                                      <p:to x="100000" y="100000"/>
                                    </p:animScale>
                                    <p:animScale>
                                      <p:cBhvr>
                                        <p:cTn id="69" dur="26">
                                          <p:stCondLst>
                                            <p:cond delay="1808"/>
                                          </p:stCondLst>
                                        </p:cTn>
                                        <p:tgtEl>
                                          <p:spTgt spid="2">
                                            <p:txEl>
                                              <p:pRg st="2" end="2"/>
                                            </p:txEl>
                                          </p:spTgt>
                                        </p:tgtEl>
                                      </p:cBhvr>
                                      <p:to x="100000" y="95000"/>
                                    </p:animScale>
                                    <p:animScale>
                                      <p:cBhvr>
                                        <p:cTn id="70" dur="166" decel="50000">
                                          <p:stCondLst>
                                            <p:cond delay="1834"/>
                                          </p:stCondLst>
                                        </p:cTn>
                                        <p:tgtEl>
                                          <p:spTgt spid="2">
                                            <p:txEl>
                                              <p:pRg st="2" end="2"/>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2">
                                            <p:txEl>
                                              <p:pRg st="3" end="3"/>
                                            </p:txEl>
                                          </p:spTgt>
                                        </p:tgtEl>
                                        <p:attrNameLst>
                                          <p:attrName>style.visibility</p:attrName>
                                        </p:attrNameLst>
                                      </p:cBhvr>
                                      <p:to>
                                        <p:strVal val="visible"/>
                                      </p:to>
                                    </p:set>
                                    <p:animEffect transition="in" filter="wipe(down)">
                                      <p:cBhvr>
                                        <p:cTn id="73" dur="580">
                                          <p:stCondLst>
                                            <p:cond delay="0"/>
                                          </p:stCondLst>
                                        </p:cTn>
                                        <p:tgtEl>
                                          <p:spTgt spid="2">
                                            <p:txEl>
                                              <p:pRg st="3" end="3"/>
                                            </p:txEl>
                                          </p:spTgt>
                                        </p:tgtEl>
                                      </p:cBhvr>
                                    </p:animEffect>
                                    <p:anim calcmode="lin" valueType="num">
                                      <p:cBhvr>
                                        <p:cTn id="74"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2">
                                            <p:txEl>
                                              <p:pRg st="3" end="3"/>
                                            </p:txEl>
                                          </p:spTgt>
                                        </p:tgtEl>
                                      </p:cBhvr>
                                      <p:to x="100000" y="60000"/>
                                    </p:animScale>
                                    <p:animScale>
                                      <p:cBhvr>
                                        <p:cTn id="80" dur="166" decel="50000">
                                          <p:stCondLst>
                                            <p:cond delay="676"/>
                                          </p:stCondLst>
                                        </p:cTn>
                                        <p:tgtEl>
                                          <p:spTgt spid="2">
                                            <p:txEl>
                                              <p:pRg st="3" end="3"/>
                                            </p:txEl>
                                          </p:spTgt>
                                        </p:tgtEl>
                                      </p:cBhvr>
                                      <p:to x="100000" y="100000"/>
                                    </p:animScale>
                                    <p:animScale>
                                      <p:cBhvr>
                                        <p:cTn id="81" dur="26">
                                          <p:stCondLst>
                                            <p:cond delay="1312"/>
                                          </p:stCondLst>
                                        </p:cTn>
                                        <p:tgtEl>
                                          <p:spTgt spid="2">
                                            <p:txEl>
                                              <p:pRg st="3" end="3"/>
                                            </p:txEl>
                                          </p:spTgt>
                                        </p:tgtEl>
                                      </p:cBhvr>
                                      <p:to x="100000" y="80000"/>
                                    </p:animScale>
                                    <p:animScale>
                                      <p:cBhvr>
                                        <p:cTn id="82" dur="166" decel="50000">
                                          <p:stCondLst>
                                            <p:cond delay="1338"/>
                                          </p:stCondLst>
                                        </p:cTn>
                                        <p:tgtEl>
                                          <p:spTgt spid="2">
                                            <p:txEl>
                                              <p:pRg st="3" end="3"/>
                                            </p:txEl>
                                          </p:spTgt>
                                        </p:tgtEl>
                                      </p:cBhvr>
                                      <p:to x="100000" y="100000"/>
                                    </p:animScale>
                                    <p:animScale>
                                      <p:cBhvr>
                                        <p:cTn id="83" dur="26">
                                          <p:stCondLst>
                                            <p:cond delay="1642"/>
                                          </p:stCondLst>
                                        </p:cTn>
                                        <p:tgtEl>
                                          <p:spTgt spid="2">
                                            <p:txEl>
                                              <p:pRg st="3" end="3"/>
                                            </p:txEl>
                                          </p:spTgt>
                                        </p:tgtEl>
                                      </p:cBhvr>
                                      <p:to x="100000" y="90000"/>
                                    </p:animScale>
                                    <p:animScale>
                                      <p:cBhvr>
                                        <p:cTn id="84" dur="166" decel="50000">
                                          <p:stCondLst>
                                            <p:cond delay="1668"/>
                                          </p:stCondLst>
                                        </p:cTn>
                                        <p:tgtEl>
                                          <p:spTgt spid="2">
                                            <p:txEl>
                                              <p:pRg st="3" end="3"/>
                                            </p:txEl>
                                          </p:spTgt>
                                        </p:tgtEl>
                                      </p:cBhvr>
                                      <p:to x="100000" y="100000"/>
                                    </p:animScale>
                                    <p:animScale>
                                      <p:cBhvr>
                                        <p:cTn id="85" dur="26">
                                          <p:stCondLst>
                                            <p:cond delay="1808"/>
                                          </p:stCondLst>
                                        </p:cTn>
                                        <p:tgtEl>
                                          <p:spTgt spid="2">
                                            <p:txEl>
                                              <p:pRg st="3" end="3"/>
                                            </p:txEl>
                                          </p:spTgt>
                                        </p:tgtEl>
                                      </p:cBhvr>
                                      <p:to x="100000" y="95000"/>
                                    </p:animScale>
                                    <p:animScale>
                                      <p:cBhvr>
                                        <p:cTn id="86" dur="166" decel="50000">
                                          <p:stCondLst>
                                            <p:cond delay="1834"/>
                                          </p:stCondLst>
                                        </p:cTn>
                                        <p:tgtEl>
                                          <p:spTgt spid="2">
                                            <p:txEl>
                                              <p:pRg st="3" end="3"/>
                                            </p:txEl>
                                          </p:spTgt>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nodeType="clickEffect">
                                  <p:stCondLst>
                                    <p:cond delay="0"/>
                                  </p:stCondLst>
                                  <p:childTnLst>
                                    <p:set>
                                      <p:cBhvr>
                                        <p:cTn id="90" dur="1" fill="hold">
                                          <p:stCondLst>
                                            <p:cond delay="0"/>
                                          </p:stCondLst>
                                        </p:cTn>
                                        <p:tgtEl>
                                          <p:spTgt spid="3">
                                            <p:txEl>
                                              <p:pRg st="1" end="1"/>
                                            </p:txEl>
                                          </p:spTgt>
                                        </p:tgtEl>
                                        <p:attrNameLst>
                                          <p:attrName>style.visibility</p:attrName>
                                        </p:attrNameLst>
                                      </p:cBhvr>
                                      <p:to>
                                        <p:strVal val="visible"/>
                                      </p:to>
                                    </p:set>
                                    <p:animEffect transition="in" filter="wipe(down)">
                                      <p:cBhvr>
                                        <p:cTn id="91" dur="580">
                                          <p:stCondLst>
                                            <p:cond delay="0"/>
                                          </p:stCondLst>
                                        </p:cTn>
                                        <p:tgtEl>
                                          <p:spTgt spid="3">
                                            <p:txEl>
                                              <p:pRg st="1" end="1"/>
                                            </p:txEl>
                                          </p:spTgt>
                                        </p:tgtEl>
                                      </p:cBhvr>
                                    </p:animEffect>
                                    <p:anim calcmode="lin" valueType="num">
                                      <p:cBhvr>
                                        <p:cTn id="9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1" end="1"/>
                                            </p:txEl>
                                          </p:spTgt>
                                        </p:tgtEl>
                                      </p:cBhvr>
                                      <p:to x="100000" y="60000"/>
                                    </p:animScale>
                                    <p:animScale>
                                      <p:cBhvr>
                                        <p:cTn id="98" dur="166" decel="50000">
                                          <p:stCondLst>
                                            <p:cond delay="676"/>
                                          </p:stCondLst>
                                        </p:cTn>
                                        <p:tgtEl>
                                          <p:spTgt spid="3">
                                            <p:txEl>
                                              <p:pRg st="1" end="1"/>
                                            </p:txEl>
                                          </p:spTgt>
                                        </p:tgtEl>
                                      </p:cBhvr>
                                      <p:to x="100000" y="100000"/>
                                    </p:animScale>
                                    <p:animScale>
                                      <p:cBhvr>
                                        <p:cTn id="99" dur="26">
                                          <p:stCondLst>
                                            <p:cond delay="1312"/>
                                          </p:stCondLst>
                                        </p:cTn>
                                        <p:tgtEl>
                                          <p:spTgt spid="3">
                                            <p:txEl>
                                              <p:pRg st="1" end="1"/>
                                            </p:txEl>
                                          </p:spTgt>
                                        </p:tgtEl>
                                      </p:cBhvr>
                                      <p:to x="100000" y="80000"/>
                                    </p:animScale>
                                    <p:animScale>
                                      <p:cBhvr>
                                        <p:cTn id="100" dur="166" decel="50000">
                                          <p:stCondLst>
                                            <p:cond delay="1338"/>
                                          </p:stCondLst>
                                        </p:cTn>
                                        <p:tgtEl>
                                          <p:spTgt spid="3">
                                            <p:txEl>
                                              <p:pRg st="1" end="1"/>
                                            </p:txEl>
                                          </p:spTgt>
                                        </p:tgtEl>
                                      </p:cBhvr>
                                      <p:to x="100000" y="100000"/>
                                    </p:animScale>
                                    <p:animScale>
                                      <p:cBhvr>
                                        <p:cTn id="101" dur="26">
                                          <p:stCondLst>
                                            <p:cond delay="1642"/>
                                          </p:stCondLst>
                                        </p:cTn>
                                        <p:tgtEl>
                                          <p:spTgt spid="3">
                                            <p:txEl>
                                              <p:pRg st="1" end="1"/>
                                            </p:txEl>
                                          </p:spTgt>
                                        </p:tgtEl>
                                      </p:cBhvr>
                                      <p:to x="100000" y="90000"/>
                                    </p:animScale>
                                    <p:animScale>
                                      <p:cBhvr>
                                        <p:cTn id="102" dur="166" decel="50000">
                                          <p:stCondLst>
                                            <p:cond delay="1668"/>
                                          </p:stCondLst>
                                        </p:cTn>
                                        <p:tgtEl>
                                          <p:spTgt spid="3">
                                            <p:txEl>
                                              <p:pRg st="1" end="1"/>
                                            </p:txEl>
                                          </p:spTgt>
                                        </p:tgtEl>
                                      </p:cBhvr>
                                      <p:to x="100000" y="100000"/>
                                    </p:animScale>
                                    <p:animScale>
                                      <p:cBhvr>
                                        <p:cTn id="103" dur="26">
                                          <p:stCondLst>
                                            <p:cond delay="1808"/>
                                          </p:stCondLst>
                                        </p:cTn>
                                        <p:tgtEl>
                                          <p:spTgt spid="3">
                                            <p:txEl>
                                              <p:pRg st="1" end="1"/>
                                            </p:txEl>
                                          </p:spTgt>
                                        </p:tgtEl>
                                      </p:cBhvr>
                                      <p:to x="100000" y="95000"/>
                                    </p:animScale>
                                    <p:animScale>
                                      <p:cBhvr>
                                        <p:cTn id="104" dur="166" decel="50000">
                                          <p:stCondLst>
                                            <p:cond delay="1834"/>
                                          </p:stCondLst>
                                        </p:cTn>
                                        <p:tgtEl>
                                          <p:spTgt spid="3">
                                            <p:txEl>
                                              <p:pRg st="1" end="1"/>
                                            </p:tx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3">
                                            <p:txEl>
                                              <p:pRg st="2" end="2"/>
                                            </p:txEl>
                                          </p:spTgt>
                                        </p:tgtEl>
                                        <p:attrNameLst>
                                          <p:attrName>style.visibility</p:attrName>
                                        </p:attrNameLst>
                                      </p:cBhvr>
                                      <p:to>
                                        <p:strVal val="visible"/>
                                      </p:to>
                                    </p:set>
                                    <p:animEffect transition="in" filter="wipe(down)">
                                      <p:cBhvr>
                                        <p:cTn id="109" dur="580">
                                          <p:stCondLst>
                                            <p:cond delay="0"/>
                                          </p:stCondLst>
                                        </p:cTn>
                                        <p:tgtEl>
                                          <p:spTgt spid="3">
                                            <p:txEl>
                                              <p:pRg st="2" end="2"/>
                                            </p:txEl>
                                          </p:spTgt>
                                        </p:tgtEl>
                                      </p:cBhvr>
                                    </p:animEffect>
                                    <p:anim calcmode="lin" valueType="num">
                                      <p:cBhvr>
                                        <p:cTn id="11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2" end="2"/>
                                            </p:txEl>
                                          </p:spTgt>
                                        </p:tgtEl>
                                      </p:cBhvr>
                                      <p:to x="100000" y="60000"/>
                                    </p:animScale>
                                    <p:animScale>
                                      <p:cBhvr>
                                        <p:cTn id="116" dur="166" decel="50000">
                                          <p:stCondLst>
                                            <p:cond delay="676"/>
                                          </p:stCondLst>
                                        </p:cTn>
                                        <p:tgtEl>
                                          <p:spTgt spid="3">
                                            <p:txEl>
                                              <p:pRg st="2" end="2"/>
                                            </p:txEl>
                                          </p:spTgt>
                                        </p:tgtEl>
                                      </p:cBhvr>
                                      <p:to x="100000" y="100000"/>
                                    </p:animScale>
                                    <p:animScale>
                                      <p:cBhvr>
                                        <p:cTn id="117" dur="26">
                                          <p:stCondLst>
                                            <p:cond delay="1312"/>
                                          </p:stCondLst>
                                        </p:cTn>
                                        <p:tgtEl>
                                          <p:spTgt spid="3">
                                            <p:txEl>
                                              <p:pRg st="2" end="2"/>
                                            </p:txEl>
                                          </p:spTgt>
                                        </p:tgtEl>
                                      </p:cBhvr>
                                      <p:to x="100000" y="80000"/>
                                    </p:animScale>
                                    <p:animScale>
                                      <p:cBhvr>
                                        <p:cTn id="118" dur="166" decel="50000">
                                          <p:stCondLst>
                                            <p:cond delay="1338"/>
                                          </p:stCondLst>
                                        </p:cTn>
                                        <p:tgtEl>
                                          <p:spTgt spid="3">
                                            <p:txEl>
                                              <p:pRg st="2" end="2"/>
                                            </p:txEl>
                                          </p:spTgt>
                                        </p:tgtEl>
                                      </p:cBhvr>
                                      <p:to x="100000" y="100000"/>
                                    </p:animScale>
                                    <p:animScale>
                                      <p:cBhvr>
                                        <p:cTn id="119" dur="26">
                                          <p:stCondLst>
                                            <p:cond delay="1642"/>
                                          </p:stCondLst>
                                        </p:cTn>
                                        <p:tgtEl>
                                          <p:spTgt spid="3">
                                            <p:txEl>
                                              <p:pRg st="2" end="2"/>
                                            </p:txEl>
                                          </p:spTgt>
                                        </p:tgtEl>
                                      </p:cBhvr>
                                      <p:to x="100000" y="90000"/>
                                    </p:animScale>
                                    <p:animScale>
                                      <p:cBhvr>
                                        <p:cTn id="120" dur="166" decel="50000">
                                          <p:stCondLst>
                                            <p:cond delay="1668"/>
                                          </p:stCondLst>
                                        </p:cTn>
                                        <p:tgtEl>
                                          <p:spTgt spid="3">
                                            <p:txEl>
                                              <p:pRg st="2" end="2"/>
                                            </p:txEl>
                                          </p:spTgt>
                                        </p:tgtEl>
                                      </p:cBhvr>
                                      <p:to x="100000" y="100000"/>
                                    </p:animScale>
                                    <p:animScale>
                                      <p:cBhvr>
                                        <p:cTn id="121" dur="26">
                                          <p:stCondLst>
                                            <p:cond delay="1808"/>
                                          </p:stCondLst>
                                        </p:cTn>
                                        <p:tgtEl>
                                          <p:spTgt spid="3">
                                            <p:txEl>
                                              <p:pRg st="2" end="2"/>
                                            </p:txEl>
                                          </p:spTgt>
                                        </p:tgtEl>
                                      </p:cBhvr>
                                      <p:to x="100000" y="95000"/>
                                    </p:animScale>
                                    <p:animScale>
                                      <p:cBhvr>
                                        <p:cTn id="12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85ECE27C-669F-49D9-9115-E4BFFB0BC7FA}"/>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FontTx/>
              <a:buNone/>
            </a:pPr>
            <a:fld id="{B9633C80-3D13-491D-B6C6-BD2B435B1423}" type="slidenum">
              <a:rPr lang="en-US" altLang="en-US" smtClean="0"/>
              <a:pPr algn="l">
                <a:spcBef>
                  <a:spcPct val="0"/>
                </a:spcBef>
                <a:buFontTx/>
                <a:buNone/>
              </a:pPr>
              <a:t>18</a:t>
            </a:fld>
            <a:endParaRPr lang="en-GB" altLang="zh-CN" sz="1200">
              <a:solidFill>
                <a:srgbClr val="898989"/>
              </a:solidFill>
              <a:latin typeface="Arial" panose="020B0604020202020204" pitchFamily="34" charset="0"/>
            </a:endParaRPr>
          </a:p>
        </p:txBody>
      </p:sp>
      <p:sp>
        <p:nvSpPr>
          <p:cNvPr id="43011" name="Rectangle 2">
            <a:extLst>
              <a:ext uri="{FF2B5EF4-FFF2-40B4-BE49-F238E27FC236}">
                <a16:creationId xmlns:a16="http://schemas.microsoft.com/office/drawing/2014/main" id="{98621A06-B03E-46C1-BE26-246294E5F4A2}"/>
              </a:ext>
            </a:extLst>
          </p:cNvPr>
          <p:cNvSpPr>
            <a:spLocks noGrp="1"/>
          </p:cNvSpPr>
          <p:nvPr>
            <p:ph type="title"/>
          </p:nvPr>
        </p:nvSpPr>
        <p:spPr/>
        <p:txBody>
          <a:bodyPr/>
          <a:lstStyle/>
          <a:p>
            <a:pPr eaLnBrk="1" hangingPunct="1"/>
            <a:r>
              <a:rPr lang="en-GB" altLang="en-US"/>
              <a:t>Thread Priority</a:t>
            </a:r>
          </a:p>
        </p:txBody>
      </p:sp>
      <p:sp>
        <p:nvSpPr>
          <p:cNvPr id="43012" name="Rectangle 3">
            <a:extLst>
              <a:ext uri="{FF2B5EF4-FFF2-40B4-BE49-F238E27FC236}">
                <a16:creationId xmlns:a16="http://schemas.microsoft.com/office/drawing/2014/main" id="{C3282A72-A775-424B-BCC8-3AF974C3B8BD}"/>
              </a:ext>
            </a:extLst>
          </p:cNvPr>
          <p:cNvSpPr>
            <a:spLocks noGrp="1"/>
          </p:cNvSpPr>
          <p:nvPr>
            <p:ph type="body" idx="1"/>
          </p:nvPr>
        </p:nvSpPr>
        <p:spPr/>
        <p:txBody>
          <a:bodyPr/>
          <a:lstStyle/>
          <a:p>
            <a:pPr eaLnBrk="1" hangingPunct="1"/>
            <a:r>
              <a:rPr lang="en-GB" altLang="en-US" sz="2800" dirty="0">
                <a:solidFill>
                  <a:srgbClr val="002060"/>
                </a:solidFill>
              </a:rPr>
              <a:t>In Java, each thread is assigned priority, which affects the order in which it is scheduled for running. </a:t>
            </a:r>
          </a:p>
          <a:p>
            <a:r>
              <a:rPr lang="en-US" sz="2800" b="1" dirty="0">
                <a:solidFill>
                  <a:srgbClr val="002060"/>
                </a:solidFill>
              </a:rPr>
              <a:t>Thread priority in Java</a:t>
            </a:r>
            <a:r>
              <a:rPr lang="en-US" sz="2800" dirty="0">
                <a:solidFill>
                  <a:srgbClr val="002060"/>
                </a:solidFill>
              </a:rPr>
              <a:t> is a number assigned to a thread that is used by </a:t>
            </a:r>
            <a:r>
              <a:rPr lang="en-US" sz="2800" i="1" dirty="0">
                <a:solidFill>
                  <a:srgbClr val="002060"/>
                </a:solidFill>
              </a:rPr>
              <a:t>Thread scheduler</a:t>
            </a:r>
            <a:r>
              <a:rPr lang="en-US" sz="2800" dirty="0">
                <a:solidFill>
                  <a:srgbClr val="002060"/>
                </a:solidFill>
              </a:rPr>
              <a:t> to decide which thread should be allowed to execute.</a:t>
            </a:r>
            <a:endParaRPr lang="en-GB" altLang="en-US" sz="2800" dirty="0">
              <a:solidFill>
                <a:srgbClr val="002060"/>
              </a:solidFill>
            </a:endParaRPr>
          </a:p>
          <a:p>
            <a:pPr eaLnBrk="1" hangingPunct="1"/>
            <a:r>
              <a:rPr lang="en-GB" altLang="en-US" sz="2400" dirty="0">
                <a:solidFill>
                  <a:srgbClr val="002060"/>
                </a:solidFill>
              </a:rPr>
              <a:t>Java allows users to change priority:</a:t>
            </a:r>
          </a:p>
          <a:p>
            <a:pPr lvl="2" eaLnBrk="1" hangingPunct="1"/>
            <a:r>
              <a:rPr lang="en-GB" altLang="en-US" sz="2000" dirty="0" err="1">
                <a:solidFill>
                  <a:srgbClr val="002060"/>
                </a:solidFill>
              </a:rPr>
              <a:t>Threadobject.setPriority</a:t>
            </a:r>
            <a:r>
              <a:rPr lang="en-GB" altLang="en-US" sz="2000" dirty="0">
                <a:solidFill>
                  <a:srgbClr val="002060"/>
                </a:solidFill>
              </a:rPr>
              <a:t>(</a:t>
            </a:r>
            <a:r>
              <a:rPr lang="en-GB" altLang="en-US" sz="2000" dirty="0" err="1">
                <a:solidFill>
                  <a:srgbClr val="002060"/>
                </a:solidFill>
              </a:rPr>
              <a:t>intNumber</a:t>
            </a:r>
            <a:r>
              <a:rPr lang="en-GB" altLang="en-US" sz="2000" dirty="0">
                <a:solidFill>
                  <a:srgbClr val="002060"/>
                </a:solidFill>
              </a:rPr>
              <a:t>)</a:t>
            </a:r>
          </a:p>
          <a:p>
            <a:pPr lvl="3" eaLnBrk="1" hangingPunct="1"/>
            <a:r>
              <a:rPr lang="en-GB" altLang="en-US" sz="1800" dirty="0">
                <a:solidFill>
                  <a:srgbClr val="002060"/>
                </a:solidFill>
              </a:rPr>
              <a:t>MIN_PRIORITY = 1</a:t>
            </a:r>
          </a:p>
          <a:p>
            <a:pPr lvl="3" eaLnBrk="1" hangingPunct="1"/>
            <a:r>
              <a:rPr lang="en-GB" altLang="en-US" sz="1800" dirty="0">
                <a:solidFill>
                  <a:srgbClr val="002060"/>
                </a:solidFill>
              </a:rPr>
              <a:t>NORM_PRIORITY=5</a:t>
            </a:r>
          </a:p>
          <a:p>
            <a:pPr lvl="3" eaLnBrk="1" hangingPunct="1"/>
            <a:r>
              <a:rPr lang="en-GB" altLang="en-US" sz="1800" dirty="0">
                <a:solidFill>
                  <a:srgbClr val="002060"/>
                </a:solidFill>
              </a:rPr>
              <a:t>MAX_PRIORITY=10</a:t>
            </a:r>
          </a:p>
        </p:txBody>
      </p:sp>
    </p:spTree>
  </p:cSld>
  <p:clrMapOvr>
    <a:masterClrMapping/>
  </p:clrMapOvr>
  <p:transition advTm="1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F355-9252-4275-9594-BE4D63583DEA}"/>
              </a:ext>
            </a:extLst>
          </p:cNvPr>
          <p:cNvSpPr>
            <a:spLocks noGrp="1"/>
          </p:cNvSpPr>
          <p:nvPr>
            <p:ph type="title"/>
          </p:nvPr>
        </p:nvSpPr>
        <p:spPr/>
        <p:txBody>
          <a:bodyPr/>
          <a:lstStyle/>
          <a:p>
            <a:r>
              <a:rPr lang="en-US" b="1" dirty="0"/>
              <a:t>Exception Handling</a:t>
            </a:r>
            <a:endParaRPr lang="en-US" dirty="0"/>
          </a:p>
        </p:txBody>
      </p:sp>
      <p:sp>
        <p:nvSpPr>
          <p:cNvPr id="3" name="Content Placeholder 2">
            <a:extLst>
              <a:ext uri="{FF2B5EF4-FFF2-40B4-BE49-F238E27FC236}">
                <a16:creationId xmlns:a16="http://schemas.microsoft.com/office/drawing/2014/main" id="{D38DC7B0-610E-4BF3-B724-314D49B705FA}"/>
              </a:ext>
            </a:extLst>
          </p:cNvPr>
          <p:cNvSpPr>
            <a:spLocks noGrp="1"/>
          </p:cNvSpPr>
          <p:nvPr>
            <p:ph idx="1"/>
          </p:nvPr>
        </p:nvSpPr>
        <p:spPr/>
        <p:txBody>
          <a:bodyPr>
            <a:normAutofit/>
          </a:bodyPr>
          <a:lstStyle/>
          <a:p>
            <a:pPr marL="0" indent="0" algn="just">
              <a:buNone/>
            </a:pPr>
            <a:r>
              <a:rPr lang="en-US" sz="2800" dirty="0"/>
              <a:t>Exception is an abnormal condition means result out of expectation. Exception is an event that disturbs the normal flow of the program. Actually it is unexpected result which we do not think. Suppose we have defined array with size 5 but we are trying to access array of index 6. So, in this situation exception occurs.</a:t>
            </a:r>
          </a:p>
        </p:txBody>
      </p:sp>
    </p:spTree>
    <p:extLst>
      <p:ext uri="{BB962C8B-B14F-4D97-AF65-F5344CB8AC3E}">
        <p14:creationId xmlns:p14="http://schemas.microsoft.com/office/powerpoint/2010/main" val="381468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4460-1304-4B2D-A0CB-429223F3E701}"/>
              </a:ext>
            </a:extLst>
          </p:cNvPr>
          <p:cNvSpPr>
            <a:spLocks noGrp="1"/>
          </p:cNvSpPr>
          <p:nvPr>
            <p:ph type="title"/>
          </p:nvPr>
        </p:nvSpPr>
        <p:spPr/>
        <p:txBody>
          <a:bodyPr/>
          <a:lstStyle/>
          <a:p>
            <a:pPr algn="l"/>
            <a:r>
              <a:rPr lang="en-US" dirty="0">
                <a:solidFill>
                  <a:srgbClr val="C00000"/>
                </a:solidFill>
              </a:rPr>
              <a:t>Topics Covered….</a:t>
            </a:r>
          </a:p>
        </p:txBody>
      </p:sp>
      <p:sp>
        <p:nvSpPr>
          <p:cNvPr id="3" name="Content Placeholder 2">
            <a:extLst>
              <a:ext uri="{FF2B5EF4-FFF2-40B4-BE49-F238E27FC236}">
                <a16:creationId xmlns:a16="http://schemas.microsoft.com/office/drawing/2014/main" id="{2A9C37B1-B8DB-45B6-8208-DBC3CE401E3A}"/>
              </a:ext>
            </a:extLst>
          </p:cNvPr>
          <p:cNvSpPr>
            <a:spLocks noGrp="1"/>
          </p:cNvSpPr>
          <p:nvPr>
            <p:ph idx="1"/>
          </p:nvPr>
        </p:nvSpPr>
        <p:spPr/>
        <p:txBody>
          <a:bodyPr/>
          <a:lstStyle/>
          <a:p>
            <a:pPr>
              <a:buFont typeface="Wingdings" panose="05000000000000000000" pitchFamily="2" charset="2"/>
              <a:buChar char="ü"/>
            </a:pPr>
            <a:r>
              <a:rPr lang="en-US" dirty="0">
                <a:solidFill>
                  <a:schemeClr val="tx1"/>
                </a:solidFill>
              </a:rPr>
              <a:t>implementing multithreading,</a:t>
            </a:r>
          </a:p>
          <a:p>
            <a:pPr>
              <a:buFont typeface="Wingdings" panose="05000000000000000000" pitchFamily="2" charset="2"/>
              <a:buChar char="ü"/>
            </a:pPr>
            <a:r>
              <a:rPr lang="en-US" dirty="0">
                <a:solidFill>
                  <a:schemeClr val="tx1"/>
                </a:solidFill>
              </a:rPr>
              <a:t>life cycle of a thread, </a:t>
            </a:r>
          </a:p>
          <a:p>
            <a:pPr>
              <a:buFont typeface="Wingdings" panose="05000000000000000000" pitchFamily="2" charset="2"/>
              <a:buChar char="ü"/>
            </a:pPr>
            <a:r>
              <a:rPr lang="en-US" dirty="0">
                <a:solidFill>
                  <a:schemeClr val="tx1"/>
                </a:solidFill>
              </a:rPr>
              <a:t>thread communication,</a:t>
            </a:r>
          </a:p>
          <a:p>
            <a:pPr>
              <a:buFont typeface="Wingdings" panose="05000000000000000000" pitchFamily="2" charset="2"/>
              <a:buChar char="ü"/>
            </a:pPr>
            <a:r>
              <a:rPr lang="en-US" dirty="0">
                <a:solidFill>
                  <a:schemeClr val="tx1"/>
                </a:solidFill>
              </a:rPr>
              <a:t>suspending, resuming, </a:t>
            </a:r>
          </a:p>
          <a:p>
            <a:pPr>
              <a:buFont typeface="Wingdings" panose="05000000000000000000" pitchFamily="2" charset="2"/>
              <a:buChar char="ü"/>
            </a:pPr>
            <a:r>
              <a:rPr lang="en-US" dirty="0">
                <a:solidFill>
                  <a:schemeClr val="tx1"/>
                </a:solidFill>
              </a:rPr>
              <a:t>deadlock and stopping threads, </a:t>
            </a:r>
          </a:p>
          <a:p>
            <a:pPr>
              <a:buFont typeface="Wingdings" panose="05000000000000000000" pitchFamily="2" charset="2"/>
              <a:buChar char="ü"/>
            </a:pPr>
            <a:r>
              <a:rPr lang="en-US" dirty="0">
                <a:solidFill>
                  <a:schemeClr val="tx1"/>
                </a:solidFill>
              </a:rPr>
              <a:t>thread synchronization, </a:t>
            </a:r>
          </a:p>
          <a:p>
            <a:pPr>
              <a:buFont typeface="Wingdings" panose="05000000000000000000" pitchFamily="2" charset="2"/>
              <a:buChar char="ü"/>
            </a:pPr>
            <a:r>
              <a:rPr lang="en-US" dirty="0">
                <a:solidFill>
                  <a:schemeClr val="tx1"/>
                </a:solidFill>
              </a:rPr>
              <a:t>handling exceptions during multithreading</a:t>
            </a:r>
          </a:p>
          <a:p>
            <a:pPr marL="0" indent="0">
              <a:buNone/>
            </a:pPr>
            <a:endParaRPr lang="en-US" dirty="0"/>
          </a:p>
        </p:txBody>
      </p:sp>
    </p:spTree>
    <p:extLst>
      <p:ext uri="{BB962C8B-B14F-4D97-AF65-F5344CB8AC3E}">
        <p14:creationId xmlns:p14="http://schemas.microsoft.com/office/powerpoint/2010/main" val="3726593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6E86-7B69-484B-A062-69289CE6F600}"/>
              </a:ext>
            </a:extLst>
          </p:cNvPr>
          <p:cNvSpPr>
            <a:spLocks noGrp="1"/>
          </p:cNvSpPr>
          <p:nvPr>
            <p:ph type="title"/>
          </p:nvPr>
        </p:nvSpPr>
        <p:spPr>
          <a:xfrm>
            <a:off x="-76200" y="609600"/>
            <a:ext cx="8763000" cy="808038"/>
          </a:xfrm>
        </p:spPr>
        <p:txBody>
          <a:bodyPr rtlCol="0">
            <a:noAutofit/>
          </a:bodyPr>
          <a:lstStyle/>
          <a:p>
            <a:pPr eaLnBrk="1" fontAlgn="auto" hangingPunct="1">
              <a:spcAft>
                <a:spcPts val="0"/>
              </a:spcAft>
              <a:defRPr/>
            </a:pPr>
            <a:br>
              <a:rPr lang="en-US" sz="3200" b="1" dirty="0"/>
            </a:br>
            <a:r>
              <a:rPr lang="en-US" sz="3200" b="1" dirty="0"/>
              <a:t>Exception Handling where exceptions may occur</a:t>
            </a:r>
            <a:br>
              <a:rPr lang="en-US" sz="3200" b="1" dirty="0"/>
            </a:br>
            <a:endParaRPr lang="en-US" sz="3200" dirty="0"/>
          </a:p>
        </p:txBody>
      </p:sp>
      <p:sp>
        <p:nvSpPr>
          <p:cNvPr id="9219" name="Content Placeholder 2">
            <a:extLst>
              <a:ext uri="{FF2B5EF4-FFF2-40B4-BE49-F238E27FC236}">
                <a16:creationId xmlns:a16="http://schemas.microsoft.com/office/drawing/2014/main" id="{F6DCD523-1CDD-47C5-BA76-48F2E93DD272}"/>
              </a:ext>
            </a:extLst>
          </p:cNvPr>
          <p:cNvSpPr>
            <a:spLocks noGrp="1"/>
          </p:cNvSpPr>
          <p:nvPr>
            <p:ph idx="1"/>
          </p:nvPr>
        </p:nvSpPr>
        <p:spPr>
          <a:xfrm>
            <a:off x="457200" y="1600200"/>
            <a:ext cx="8458200" cy="4873625"/>
          </a:xfrm>
        </p:spPr>
        <p:txBody>
          <a:bodyPr/>
          <a:lstStyle/>
          <a:p>
            <a:pPr eaLnBrk="1" hangingPunct="1"/>
            <a:r>
              <a:rPr lang="en-US" altLang="en-US" dirty="0"/>
              <a:t>int a=50/0;//</a:t>
            </a:r>
            <a:r>
              <a:rPr lang="en-US" altLang="en-US" dirty="0" err="1"/>
              <a:t>ArithmeticException</a:t>
            </a:r>
            <a:endParaRPr lang="en-US" altLang="en-US" dirty="0"/>
          </a:p>
          <a:p>
            <a:pPr eaLnBrk="1" hangingPunct="1"/>
            <a:r>
              <a:rPr lang="en-US" altLang="en-US" dirty="0"/>
              <a:t>String s=null; </a:t>
            </a:r>
            <a:r>
              <a:rPr lang="en-US" altLang="en-US" dirty="0" err="1"/>
              <a:t>System.out.println</a:t>
            </a:r>
            <a:r>
              <a:rPr lang="en-US" altLang="en-US" dirty="0"/>
              <a:t>(</a:t>
            </a:r>
            <a:r>
              <a:rPr lang="en-US" altLang="en-US" dirty="0" err="1"/>
              <a:t>s.length</a:t>
            </a:r>
            <a:r>
              <a:rPr lang="en-US" altLang="en-US" dirty="0"/>
              <a:t>());//</a:t>
            </a:r>
            <a:r>
              <a:rPr lang="en-US" altLang="en-US" dirty="0" err="1"/>
              <a:t>NullPointerException</a:t>
            </a:r>
            <a:endParaRPr lang="en-US" altLang="en-US" dirty="0"/>
          </a:p>
          <a:p>
            <a:pPr eaLnBrk="1" hangingPunct="1">
              <a:buFont typeface="Arial" panose="020B0604020202020204" pitchFamily="34" charset="0"/>
              <a:buNone/>
            </a:pPr>
            <a:r>
              <a:rPr lang="en-US" altLang="en-US" dirty="0"/>
              <a:t>String s="</a:t>
            </a:r>
            <a:r>
              <a:rPr lang="en-US" altLang="en-US" dirty="0" err="1"/>
              <a:t>abc</a:t>
            </a:r>
            <a:r>
              <a:rPr lang="en-US" altLang="en-US" dirty="0"/>
              <a:t>"; </a:t>
            </a:r>
          </a:p>
          <a:p>
            <a:pPr eaLnBrk="1" hangingPunct="1">
              <a:buFont typeface="Arial" panose="020B0604020202020204" pitchFamily="34" charset="0"/>
              <a:buNone/>
            </a:pPr>
            <a:r>
              <a:rPr lang="en-US" altLang="en-US" dirty="0"/>
              <a:t>int </a:t>
            </a:r>
            <a:r>
              <a:rPr lang="en-US" altLang="en-US" dirty="0" err="1"/>
              <a:t>i</a:t>
            </a:r>
            <a:r>
              <a:rPr lang="en-US" altLang="en-US" dirty="0"/>
              <a:t>=</a:t>
            </a:r>
            <a:r>
              <a:rPr lang="en-US" altLang="en-US" dirty="0" err="1"/>
              <a:t>Integer.parseInt</a:t>
            </a:r>
            <a:r>
              <a:rPr lang="en-US" altLang="en-US" dirty="0"/>
              <a:t>(s);//</a:t>
            </a:r>
            <a:r>
              <a:rPr lang="en-US" altLang="en-US" dirty="0" err="1"/>
              <a:t>NumberFormatException</a:t>
            </a:r>
            <a:endParaRPr lang="en-US" altLang="en-US" dirty="0"/>
          </a:p>
          <a:p>
            <a:pPr eaLnBrk="1" hangingPunct="1"/>
            <a:r>
              <a:rPr lang="en-US" altLang="en-US" dirty="0"/>
              <a:t>int a[]=new int[5]; a[10]=50; //</a:t>
            </a:r>
            <a:r>
              <a:rPr lang="en-US" altLang="en-US" dirty="0" err="1"/>
              <a:t>ArrayIndexOutOfBoundsException</a:t>
            </a:r>
            <a:endParaRPr lang="en-US" altLang="en-US" dirty="0"/>
          </a:p>
          <a:p>
            <a:pPr eaLnBrk="1" hangingPunct="1">
              <a:buFont typeface="Wingdings" panose="05000000000000000000" pitchFamily="2" charset="2"/>
              <a:buNone/>
            </a:pPr>
            <a:endParaRPr lang="en-US" altLang="en-US" dirty="0"/>
          </a:p>
          <a:p>
            <a:pPr eaLnBrk="1" hangingPunct="1"/>
            <a:endParaRPr lang="en-US" altLang="en-US" dirty="0"/>
          </a:p>
        </p:txBody>
      </p:sp>
      <p:sp>
        <p:nvSpPr>
          <p:cNvPr id="9220" name="Slide Number Placeholder 3">
            <a:extLst>
              <a:ext uri="{FF2B5EF4-FFF2-40B4-BE49-F238E27FC236}">
                <a16:creationId xmlns:a16="http://schemas.microsoft.com/office/drawing/2014/main" id="{64DA38DD-F3A3-4E92-9574-392489B0C3C6}"/>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20</a:t>
            </a:fld>
            <a:endParaRPr lang="en-US" altLang="en-US" sz="1200">
              <a:solidFill>
                <a:srgbClr val="898989"/>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68B3-497D-4957-8791-233387BDF7AB}"/>
              </a:ext>
            </a:extLst>
          </p:cNvPr>
          <p:cNvSpPr>
            <a:spLocks noGrp="1"/>
          </p:cNvSpPr>
          <p:nvPr>
            <p:ph type="title"/>
          </p:nvPr>
        </p:nvSpPr>
        <p:spPr/>
        <p:txBody>
          <a:bodyPr rtlCol="0">
            <a:normAutofit fontScale="90000"/>
          </a:bodyPr>
          <a:lstStyle/>
          <a:p>
            <a:pPr eaLnBrk="1" fontAlgn="auto" hangingPunct="1">
              <a:spcAft>
                <a:spcPts val="0"/>
              </a:spcAft>
              <a:defRPr/>
            </a:pPr>
            <a:br>
              <a:rPr lang="en-US" b="1" dirty="0"/>
            </a:br>
            <a:br>
              <a:rPr lang="en-US" b="1" dirty="0"/>
            </a:br>
            <a:r>
              <a:rPr lang="en-US" b="1" dirty="0"/>
              <a:t>Five keywords used in Exception handling:</a:t>
            </a:r>
            <a:br>
              <a:rPr lang="en-US" b="1" dirty="0"/>
            </a:br>
            <a:endParaRPr lang="en-US" dirty="0"/>
          </a:p>
        </p:txBody>
      </p:sp>
      <p:sp>
        <p:nvSpPr>
          <p:cNvPr id="11267" name="Content Placeholder 2">
            <a:extLst>
              <a:ext uri="{FF2B5EF4-FFF2-40B4-BE49-F238E27FC236}">
                <a16:creationId xmlns:a16="http://schemas.microsoft.com/office/drawing/2014/main" id="{845FA766-DD45-4C14-9F6C-8A6E849EA016}"/>
              </a:ext>
            </a:extLst>
          </p:cNvPr>
          <p:cNvSpPr>
            <a:spLocks noGrp="1"/>
          </p:cNvSpPr>
          <p:nvPr>
            <p:ph idx="1"/>
          </p:nvPr>
        </p:nvSpPr>
        <p:spPr/>
        <p:txBody>
          <a:bodyPr/>
          <a:lstStyle/>
          <a:p>
            <a:pPr eaLnBrk="1" hangingPunct="1"/>
            <a:r>
              <a:rPr lang="en-US" altLang="en-US" dirty="0"/>
              <a:t>try</a:t>
            </a:r>
          </a:p>
          <a:p>
            <a:pPr eaLnBrk="1" hangingPunct="1"/>
            <a:r>
              <a:rPr lang="en-US" altLang="en-US" dirty="0"/>
              <a:t>catch</a:t>
            </a:r>
          </a:p>
          <a:p>
            <a:pPr eaLnBrk="1" hangingPunct="1"/>
            <a:r>
              <a:rPr lang="en-US" altLang="en-US" dirty="0"/>
              <a:t>finally</a:t>
            </a:r>
          </a:p>
          <a:p>
            <a:pPr eaLnBrk="1" hangingPunct="1"/>
            <a:r>
              <a:rPr lang="en-US" altLang="en-US" dirty="0"/>
              <a:t>throw</a:t>
            </a:r>
          </a:p>
          <a:p>
            <a:pPr eaLnBrk="1" hangingPunct="1"/>
            <a:r>
              <a:rPr lang="en-US" altLang="en-US" dirty="0"/>
              <a:t>throws</a:t>
            </a:r>
          </a:p>
          <a:p>
            <a:pPr eaLnBrk="1" hangingPunct="1"/>
            <a:endParaRPr lang="en-US" altLang="en-US" dirty="0"/>
          </a:p>
        </p:txBody>
      </p:sp>
      <p:sp>
        <p:nvSpPr>
          <p:cNvPr id="11268" name="Slide Number Placeholder 3">
            <a:extLst>
              <a:ext uri="{FF2B5EF4-FFF2-40B4-BE49-F238E27FC236}">
                <a16:creationId xmlns:a16="http://schemas.microsoft.com/office/drawing/2014/main" id="{111AE563-495C-42F4-8354-E725A9F8C22C}"/>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21</a:t>
            </a:fld>
            <a:endParaRPr lang="en-US" altLang="en-US" sz="1200">
              <a:solidFill>
                <a:srgbClr val="898989"/>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1C0F-D6D0-4C61-B082-3C4BA6992D40}"/>
              </a:ext>
            </a:extLst>
          </p:cNvPr>
          <p:cNvSpPr>
            <a:spLocks noGrp="1"/>
          </p:cNvSpPr>
          <p:nvPr>
            <p:ph type="title"/>
          </p:nvPr>
        </p:nvSpPr>
        <p:spPr/>
        <p:txBody>
          <a:bodyPr rtlCol="0">
            <a:normAutofit fontScale="90000"/>
          </a:bodyPr>
          <a:lstStyle/>
          <a:p>
            <a:pPr algn="l" eaLnBrk="1" fontAlgn="auto" hangingPunct="1">
              <a:spcAft>
                <a:spcPts val="0"/>
              </a:spcAft>
              <a:defRPr/>
            </a:pPr>
            <a:br>
              <a:rPr lang="en-US" b="1" dirty="0"/>
            </a:br>
            <a:r>
              <a:rPr lang="en-US" b="1" dirty="0"/>
              <a:t>finally block</a:t>
            </a:r>
            <a:br>
              <a:rPr lang="en-US" b="1" dirty="0"/>
            </a:br>
            <a:endParaRPr lang="en-US" dirty="0"/>
          </a:p>
        </p:txBody>
      </p:sp>
      <p:sp>
        <p:nvSpPr>
          <p:cNvPr id="14339" name="Content Placeholder 2">
            <a:extLst>
              <a:ext uri="{FF2B5EF4-FFF2-40B4-BE49-F238E27FC236}">
                <a16:creationId xmlns:a16="http://schemas.microsoft.com/office/drawing/2014/main" id="{616EC7AF-9D53-45FE-BE53-EA3A7E39C943}"/>
              </a:ext>
            </a:extLst>
          </p:cNvPr>
          <p:cNvSpPr>
            <a:spLocks noGrp="1"/>
          </p:cNvSpPr>
          <p:nvPr>
            <p:ph idx="1"/>
          </p:nvPr>
        </p:nvSpPr>
        <p:spPr/>
        <p:txBody>
          <a:bodyPr>
            <a:normAutofit/>
          </a:bodyPr>
          <a:lstStyle/>
          <a:p>
            <a:pPr algn="just" eaLnBrk="1" hangingPunct="1"/>
            <a:r>
              <a:rPr lang="en-US" altLang="en-US" sz="2800" dirty="0">
                <a:solidFill>
                  <a:srgbClr val="002060"/>
                </a:solidFill>
              </a:rPr>
              <a:t>The finally block is a block that is always executed. It is mainly used to perform some important tasks such as closing connection, stream etc. </a:t>
            </a:r>
          </a:p>
          <a:p>
            <a:pPr algn="just" eaLnBrk="1" hangingPunct="1"/>
            <a:r>
              <a:rPr lang="en-US" altLang="en-US" sz="2800" b="1" dirty="0">
                <a:solidFill>
                  <a:srgbClr val="002060"/>
                </a:solidFill>
              </a:rPr>
              <a:t>Rule: </a:t>
            </a:r>
            <a:r>
              <a:rPr lang="en-US" altLang="en-US" sz="2800" dirty="0">
                <a:solidFill>
                  <a:srgbClr val="002060"/>
                </a:solidFill>
              </a:rPr>
              <a:t>For each try block there can be zero or more catch blocks, but only one finally block.</a:t>
            </a:r>
          </a:p>
        </p:txBody>
      </p:sp>
      <p:sp>
        <p:nvSpPr>
          <p:cNvPr id="14340" name="Slide Number Placeholder 3">
            <a:extLst>
              <a:ext uri="{FF2B5EF4-FFF2-40B4-BE49-F238E27FC236}">
                <a16:creationId xmlns:a16="http://schemas.microsoft.com/office/drawing/2014/main" id="{C4D99B5F-E48C-4559-9402-90B4B031C390}"/>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22</a:t>
            </a:fld>
            <a:endParaRPr lang="en-US" altLang="en-US" sz="1200">
              <a:solidFill>
                <a:srgbClr val="898989"/>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DD32-F586-406A-9B41-FC9EC5C16ABB}"/>
              </a:ext>
            </a:extLst>
          </p:cNvPr>
          <p:cNvSpPr>
            <a:spLocks noGrp="1"/>
          </p:cNvSpPr>
          <p:nvPr>
            <p:ph type="title"/>
          </p:nvPr>
        </p:nvSpPr>
        <p:spPr/>
        <p:txBody>
          <a:bodyPr rtlCol="0">
            <a:normAutofit fontScale="90000"/>
          </a:bodyPr>
          <a:lstStyle/>
          <a:p>
            <a:pPr eaLnBrk="1" fontAlgn="auto" hangingPunct="1">
              <a:spcAft>
                <a:spcPts val="0"/>
              </a:spcAft>
              <a:defRPr/>
            </a:pPr>
            <a:br>
              <a:rPr lang="en-US" b="1" dirty="0"/>
            </a:br>
            <a:r>
              <a:rPr lang="en-US" b="1" dirty="0"/>
              <a:t>Throw/throws keyword</a:t>
            </a:r>
            <a:br>
              <a:rPr lang="en-US" b="1" dirty="0"/>
            </a:br>
            <a:endParaRPr lang="en-US" dirty="0"/>
          </a:p>
        </p:txBody>
      </p:sp>
      <p:sp>
        <p:nvSpPr>
          <p:cNvPr id="15363" name="Content Placeholder 2">
            <a:extLst>
              <a:ext uri="{FF2B5EF4-FFF2-40B4-BE49-F238E27FC236}">
                <a16:creationId xmlns:a16="http://schemas.microsoft.com/office/drawing/2014/main" id="{D1F9EBCA-0A1A-4AE8-8FD2-2A0D63FECB41}"/>
              </a:ext>
            </a:extLst>
          </p:cNvPr>
          <p:cNvSpPr>
            <a:spLocks noGrp="1"/>
          </p:cNvSpPr>
          <p:nvPr>
            <p:ph idx="1"/>
          </p:nvPr>
        </p:nvSpPr>
        <p:spPr/>
        <p:txBody>
          <a:bodyPr>
            <a:normAutofit/>
          </a:bodyPr>
          <a:lstStyle/>
          <a:p>
            <a:pPr algn="just" eaLnBrk="1" hangingPunct="1"/>
            <a:r>
              <a:rPr lang="en-US" altLang="en-US" sz="2800" dirty="0">
                <a:solidFill>
                  <a:srgbClr val="002060"/>
                </a:solidFill>
              </a:rPr>
              <a:t>If a method does not handle a checked exception, the method must declare it using the </a:t>
            </a:r>
            <a:r>
              <a:rPr lang="en-US" altLang="en-US" sz="2800" b="1" dirty="0">
                <a:solidFill>
                  <a:srgbClr val="002060"/>
                </a:solidFill>
              </a:rPr>
              <a:t>throws </a:t>
            </a:r>
            <a:r>
              <a:rPr lang="en-US" altLang="en-US" sz="2800" dirty="0">
                <a:solidFill>
                  <a:srgbClr val="002060"/>
                </a:solidFill>
              </a:rPr>
              <a:t>keyword. The throws keyword appears at the end of a method's signature. </a:t>
            </a:r>
          </a:p>
          <a:p>
            <a:pPr algn="just" eaLnBrk="1" hangingPunct="1"/>
            <a:r>
              <a:rPr lang="en-US" altLang="en-US" sz="2800" dirty="0">
                <a:solidFill>
                  <a:srgbClr val="002060"/>
                </a:solidFill>
              </a:rPr>
              <a:t>The throw keyword is used to </a:t>
            </a:r>
            <a:r>
              <a:rPr lang="en-US" altLang="en-US" sz="2800" dirty="0" err="1">
                <a:solidFill>
                  <a:srgbClr val="002060"/>
                </a:solidFill>
              </a:rPr>
              <a:t>explictily</a:t>
            </a:r>
            <a:r>
              <a:rPr lang="en-US" altLang="en-US" sz="2800" dirty="0">
                <a:solidFill>
                  <a:srgbClr val="002060"/>
                </a:solidFill>
              </a:rPr>
              <a:t> throw an exception. We can throw either checked or </a:t>
            </a:r>
            <a:r>
              <a:rPr lang="en-US" altLang="en-US" sz="2800" dirty="0" err="1">
                <a:solidFill>
                  <a:srgbClr val="002060"/>
                </a:solidFill>
              </a:rPr>
              <a:t>uncheked</a:t>
            </a:r>
            <a:r>
              <a:rPr lang="en-US" altLang="en-US" sz="2800" dirty="0">
                <a:solidFill>
                  <a:srgbClr val="002060"/>
                </a:solidFill>
              </a:rPr>
              <a:t> exception. The throw keyword is mainly used to throw custom exception.</a:t>
            </a:r>
          </a:p>
        </p:txBody>
      </p:sp>
      <p:sp>
        <p:nvSpPr>
          <p:cNvPr id="15364" name="Slide Number Placeholder 3">
            <a:extLst>
              <a:ext uri="{FF2B5EF4-FFF2-40B4-BE49-F238E27FC236}">
                <a16:creationId xmlns:a16="http://schemas.microsoft.com/office/drawing/2014/main" id="{41AC38BC-4C16-4D77-8499-0EF3786B8472}"/>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23</a:t>
            </a:fld>
            <a:endParaRPr lang="en-US" altLang="en-US" sz="1200">
              <a:solidFill>
                <a:srgbClr val="898989"/>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AB2CB0F5-E7A2-46A4-AF6A-575D54557366}"/>
              </a:ext>
            </a:extLst>
          </p:cNvPr>
          <p:cNvSpPr>
            <a:spLocks noGrp="1"/>
          </p:cNvSpPr>
          <p:nvPr>
            <p:ph idx="1"/>
          </p:nvPr>
        </p:nvSpPr>
        <p:spPr>
          <a:xfrm>
            <a:off x="457200" y="1066800"/>
            <a:ext cx="8686800" cy="5059363"/>
          </a:xfrm>
        </p:spPr>
        <p:txBody>
          <a:bodyPr>
            <a:normAutofit/>
          </a:bodyPr>
          <a:lstStyle/>
          <a:p>
            <a:pPr>
              <a:buFont typeface="Wingdings" panose="05000000000000000000" pitchFamily="2" charset="2"/>
              <a:buChar char="Ø"/>
            </a:pPr>
            <a:r>
              <a:rPr lang="en-US" altLang="en-US" sz="2800" dirty="0">
                <a:solidFill>
                  <a:schemeClr val="tx1"/>
                </a:solidFill>
              </a:rPr>
              <a:t>Multithreading in java is a process of executing multiple threads simultaneously.</a:t>
            </a:r>
          </a:p>
          <a:p>
            <a:pPr>
              <a:buFont typeface="Wingdings" panose="05000000000000000000" pitchFamily="2" charset="2"/>
              <a:buChar char="Ø"/>
            </a:pPr>
            <a:r>
              <a:rPr lang="en-US" altLang="en-US" sz="2800" dirty="0">
                <a:solidFill>
                  <a:schemeClr val="tx1"/>
                </a:solidFill>
              </a:rPr>
              <a:t>Multithreading is used to achieve multitasking.</a:t>
            </a:r>
          </a:p>
          <a:p>
            <a:pPr>
              <a:buFont typeface="Wingdings" panose="05000000000000000000" pitchFamily="2" charset="2"/>
              <a:buChar char="Ø"/>
            </a:pPr>
            <a:r>
              <a:rPr lang="en-US" altLang="en-US" sz="2800" dirty="0">
                <a:solidFill>
                  <a:schemeClr val="tx1"/>
                </a:solidFill>
              </a:rPr>
              <a:t>Threads are independent, so it doesn't affect other threads if an exception occurs in a single thread.</a:t>
            </a:r>
          </a:p>
          <a:p>
            <a:pPr>
              <a:buFont typeface="Wingdings" panose="05000000000000000000" pitchFamily="2" charset="2"/>
              <a:buChar char="Ø"/>
            </a:pPr>
            <a:r>
              <a:rPr lang="en-US" altLang="en-US" sz="2800" dirty="0">
                <a:solidFill>
                  <a:schemeClr val="tx1"/>
                </a:solidFill>
              </a:rPr>
              <a:t>It doesn't block the user because threads are independent and you can perform multiple operations at the same time.</a:t>
            </a:r>
          </a:p>
          <a:p>
            <a:pPr>
              <a:buFont typeface="Wingdings" panose="05000000000000000000" pitchFamily="2" charset="2"/>
              <a:buChar char="Ø"/>
            </a:pPr>
            <a:r>
              <a:rPr lang="en-US" altLang="en-US" sz="2800" dirty="0">
                <a:solidFill>
                  <a:schemeClr val="tx1"/>
                </a:solidFill>
              </a:rPr>
              <a:t>You can perform many operations together, so it saves time.</a:t>
            </a:r>
          </a:p>
          <a:p>
            <a:endParaRPr lang="en-US" altLang="en-US" dirty="0"/>
          </a:p>
          <a:p>
            <a:endParaRPr lang="en-US" altLang="en-US" dirty="0"/>
          </a:p>
        </p:txBody>
      </p:sp>
      <p:sp>
        <p:nvSpPr>
          <p:cNvPr id="22531" name="Slide Number Placeholder 3">
            <a:extLst>
              <a:ext uri="{FF2B5EF4-FFF2-40B4-BE49-F238E27FC236}">
                <a16:creationId xmlns:a16="http://schemas.microsoft.com/office/drawing/2014/main" id="{B0F9E428-CD69-4BE3-BE16-41D6C6314741}"/>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t>3</a:t>
            </a:fld>
            <a:endParaRPr lang="en-US" altLang="en-US" sz="1200">
              <a:solidFill>
                <a:srgbClr val="898989"/>
              </a:solidFill>
              <a:latin typeface="Arial" panose="020B0604020202020204" pitchFamily="34" charset="0"/>
            </a:endParaRPr>
          </a:p>
        </p:txBody>
      </p:sp>
      <p:sp>
        <p:nvSpPr>
          <p:cNvPr id="2" name="Rectangle 1">
            <a:extLst>
              <a:ext uri="{FF2B5EF4-FFF2-40B4-BE49-F238E27FC236}">
                <a16:creationId xmlns:a16="http://schemas.microsoft.com/office/drawing/2014/main" id="{10BFC337-DF93-46C2-A548-7B0E893BA49D}"/>
              </a:ext>
            </a:extLst>
          </p:cNvPr>
          <p:cNvSpPr/>
          <p:nvPr/>
        </p:nvSpPr>
        <p:spPr>
          <a:xfrm>
            <a:off x="2667000" y="493785"/>
            <a:ext cx="3387530" cy="523220"/>
          </a:xfrm>
          <a:prstGeom prst="rect">
            <a:avLst/>
          </a:prstGeom>
        </p:spPr>
        <p:txBody>
          <a:bodyPr wrap="none">
            <a:spAutoFit/>
          </a:bodyPr>
          <a:lstStyle/>
          <a:p>
            <a:r>
              <a:rPr lang="en-US" altLang="en-US" sz="2800" u="sng" dirty="0">
                <a:solidFill>
                  <a:srgbClr val="C00000"/>
                </a:solidFill>
              </a:rPr>
              <a:t>Multithreading in java</a:t>
            </a:r>
            <a:endParaRPr lang="en-US" sz="2800" u="sng"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8D9F3D7-F053-481A-B506-B041BD898D51}"/>
              </a:ext>
            </a:extLst>
          </p:cNvPr>
          <p:cNvSpPr>
            <a:spLocks noGrp="1"/>
          </p:cNvSpPr>
          <p:nvPr>
            <p:ph type="title"/>
          </p:nvPr>
        </p:nvSpPr>
        <p:spPr/>
        <p:txBody>
          <a:bodyPr/>
          <a:lstStyle/>
          <a:p>
            <a:pPr algn="l"/>
            <a:r>
              <a:rPr lang="en-US" altLang="en-US" dirty="0">
                <a:solidFill>
                  <a:srgbClr val="C00000"/>
                </a:solidFill>
              </a:rPr>
              <a:t>Creating threads in Java</a:t>
            </a:r>
          </a:p>
        </p:txBody>
      </p:sp>
      <p:sp>
        <p:nvSpPr>
          <p:cNvPr id="3" name="Content Placeholder 2">
            <a:extLst>
              <a:ext uri="{FF2B5EF4-FFF2-40B4-BE49-F238E27FC236}">
                <a16:creationId xmlns:a16="http://schemas.microsoft.com/office/drawing/2014/main" id="{D27D3792-1848-4D0E-9986-3FED7C8F7E71}"/>
              </a:ext>
            </a:extLst>
          </p:cNvPr>
          <p:cNvSpPr>
            <a:spLocks noGrp="1"/>
          </p:cNvSpPr>
          <p:nvPr>
            <p:ph idx="1"/>
          </p:nvPr>
        </p:nvSpPr>
        <p:spPr/>
        <p:txBody>
          <a:bodyPr/>
          <a:lstStyle/>
          <a:p>
            <a:pPr marL="284163" indent="-284163">
              <a:lnSpc>
                <a:spcPct val="90000"/>
              </a:lnSpc>
              <a:spcBef>
                <a:spcPts val="700"/>
              </a:spcBef>
              <a:buClr>
                <a:srgbClr val="FFCF01"/>
              </a:buClr>
              <a:buSzPct val="60000"/>
              <a:buFont typeface="Wingdings" pitchFamily="2" charset="2"/>
              <a:buChar char=""/>
              <a:tabLst>
                <a:tab pos="854075" algn="l"/>
                <a:tab pos="1768475" algn="l"/>
                <a:tab pos="2682875" algn="l"/>
                <a:tab pos="3597275" algn="l"/>
                <a:tab pos="4511675" algn="l"/>
                <a:tab pos="5426075" algn="l"/>
                <a:tab pos="6340475" algn="l"/>
                <a:tab pos="7254875" algn="l"/>
                <a:tab pos="8169275" algn="l"/>
                <a:tab pos="9083675" algn="l"/>
                <a:tab pos="9998075" algn="l"/>
              </a:tabLst>
              <a:defRPr/>
            </a:pPr>
            <a:r>
              <a:rPr lang="en-US" dirty="0">
                <a:solidFill>
                  <a:schemeClr val="tx1"/>
                </a:solidFill>
              </a:rPr>
              <a:t>Create a class that extends the Thread class</a:t>
            </a:r>
          </a:p>
          <a:p>
            <a:pPr marL="284163" indent="-284163">
              <a:lnSpc>
                <a:spcPct val="90000"/>
              </a:lnSpc>
              <a:spcBef>
                <a:spcPts val="700"/>
              </a:spcBef>
              <a:buClr>
                <a:srgbClr val="FFCF01"/>
              </a:buClr>
              <a:buSzPct val="60000"/>
              <a:buFont typeface="Wingdings" pitchFamily="2" charset="2"/>
              <a:buChar char=""/>
              <a:tabLst>
                <a:tab pos="854075" algn="l"/>
                <a:tab pos="1768475" algn="l"/>
                <a:tab pos="2682875" algn="l"/>
                <a:tab pos="3597275" algn="l"/>
                <a:tab pos="4511675" algn="l"/>
                <a:tab pos="5426075" algn="l"/>
                <a:tab pos="6340475" algn="l"/>
                <a:tab pos="7254875" algn="l"/>
                <a:tab pos="8169275" algn="l"/>
                <a:tab pos="9083675" algn="l"/>
                <a:tab pos="9998075" algn="l"/>
              </a:tabLst>
              <a:defRPr/>
            </a:pPr>
            <a:r>
              <a:rPr lang="en-US" dirty="0">
                <a:solidFill>
                  <a:schemeClr val="tx1"/>
                </a:solidFill>
              </a:rPr>
              <a:t>Create a class that implements the Runnable interface</a:t>
            </a:r>
          </a:p>
          <a:p>
            <a:pPr>
              <a:buFont typeface="Arial" panose="020B0604020202020204" pitchFamily="34" charset="0"/>
              <a:buNone/>
              <a:defRPr/>
            </a:pPr>
            <a:endParaRPr lang="en-US" dirty="0"/>
          </a:p>
        </p:txBody>
      </p:sp>
      <p:sp>
        <p:nvSpPr>
          <p:cNvPr id="30724" name="Slide Number Placeholder 3">
            <a:extLst>
              <a:ext uri="{FF2B5EF4-FFF2-40B4-BE49-F238E27FC236}">
                <a16:creationId xmlns:a16="http://schemas.microsoft.com/office/drawing/2014/main" id="{9436A64D-5C42-4409-AAE8-219D8EE13ED3}"/>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4</a:t>
            </a:fld>
            <a:endParaRPr lang="en-US" altLang="en-US" sz="1200">
              <a:solidFill>
                <a:srgbClr val="898989"/>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08AD12E-757F-474E-B50C-8E147799F388}"/>
              </a:ext>
            </a:extLst>
          </p:cNvPr>
          <p:cNvSpPr>
            <a:spLocks noGrp="1"/>
          </p:cNvSpPr>
          <p:nvPr>
            <p:ph type="title"/>
          </p:nvPr>
        </p:nvSpPr>
        <p:spPr>
          <a:xfrm>
            <a:off x="0" y="914400"/>
            <a:ext cx="8686800" cy="503238"/>
          </a:xfrm>
        </p:spPr>
        <p:txBody>
          <a:bodyPr>
            <a:normAutofit fontScale="90000"/>
          </a:bodyPr>
          <a:lstStyle/>
          <a:p>
            <a:pPr algn="l"/>
            <a:r>
              <a:rPr lang="en-US" altLang="en-US" sz="3600" dirty="0"/>
              <a:t>Create a class by extending Thread class and override run() method:</a:t>
            </a:r>
            <a:br>
              <a:rPr lang="en-US" altLang="en-US" sz="3600" dirty="0"/>
            </a:br>
            <a:r>
              <a:rPr lang="en-US" altLang="en-US" sz="3600" dirty="0"/>
              <a:t> </a:t>
            </a:r>
          </a:p>
        </p:txBody>
      </p:sp>
      <p:sp>
        <p:nvSpPr>
          <p:cNvPr id="31747" name="Content Placeholder 2">
            <a:extLst>
              <a:ext uri="{FF2B5EF4-FFF2-40B4-BE49-F238E27FC236}">
                <a16:creationId xmlns:a16="http://schemas.microsoft.com/office/drawing/2014/main" id="{E1A3C22D-E5FE-40B3-9FDE-56FA43A77A80}"/>
              </a:ext>
            </a:extLst>
          </p:cNvPr>
          <p:cNvSpPr>
            <a:spLocks noGrp="1"/>
          </p:cNvSpPr>
          <p:nvPr>
            <p:ph idx="1"/>
          </p:nvPr>
        </p:nvSpPr>
        <p:spPr>
          <a:xfrm>
            <a:off x="457200" y="1828800"/>
            <a:ext cx="8229600" cy="4297363"/>
          </a:xfrm>
        </p:spPr>
        <p:txBody>
          <a:bodyPr>
            <a:normAutofit/>
          </a:bodyPr>
          <a:lstStyle/>
          <a:p>
            <a:pPr>
              <a:buFont typeface="Arial" panose="020B0604020202020204" pitchFamily="34" charset="0"/>
              <a:buNone/>
            </a:pPr>
            <a:r>
              <a:rPr lang="en-US" altLang="en-US" dirty="0"/>
              <a:t>	  class </a:t>
            </a:r>
            <a:r>
              <a:rPr lang="en-US" altLang="en-US" dirty="0" err="1"/>
              <a:t>MyThread</a:t>
            </a:r>
            <a:r>
              <a:rPr lang="en-US" altLang="en-US" dirty="0"/>
              <a:t> extends Thread</a:t>
            </a:r>
          </a:p>
          <a:p>
            <a:pPr>
              <a:buFont typeface="Arial" panose="020B0604020202020204" pitchFamily="34" charset="0"/>
              <a:buNone/>
            </a:pPr>
            <a:r>
              <a:rPr lang="en-US" altLang="en-US" dirty="0"/>
              <a:t>	  {</a:t>
            </a:r>
          </a:p>
          <a:p>
            <a:pPr>
              <a:buFont typeface="Arial" panose="020B0604020202020204" pitchFamily="34" charset="0"/>
              <a:buNone/>
            </a:pPr>
            <a:r>
              <a:rPr lang="en-US" altLang="en-US" dirty="0"/>
              <a:t>    	 public void run()</a:t>
            </a:r>
          </a:p>
          <a:p>
            <a:pPr>
              <a:buFont typeface="Arial" panose="020B0604020202020204" pitchFamily="34" charset="0"/>
              <a:buNone/>
            </a:pPr>
            <a:r>
              <a:rPr lang="en-US" altLang="en-US" dirty="0"/>
              <a:t>  	 	{</a:t>
            </a:r>
          </a:p>
          <a:p>
            <a:pPr>
              <a:buNone/>
            </a:pPr>
            <a:r>
              <a:rPr lang="en-US" altLang="en-US" dirty="0"/>
              <a:t>     	</a:t>
            </a:r>
            <a:r>
              <a:rPr lang="en-US" altLang="en-US" sz="2400" dirty="0"/>
              <a:t>//T</a:t>
            </a:r>
            <a:r>
              <a:rPr lang="en-US" sz="2400" dirty="0"/>
              <a:t>he </a:t>
            </a:r>
            <a:r>
              <a:rPr lang="en-US" sz="2400" i="1" dirty="0"/>
              <a:t>run() </a:t>
            </a:r>
            <a:r>
              <a:rPr lang="en-US" sz="2400" dirty="0"/>
              <a:t>method is executed on the current thread </a:t>
            </a:r>
            <a:endParaRPr lang="en-US" altLang="en-US"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p:txBody>
      </p:sp>
      <p:sp>
        <p:nvSpPr>
          <p:cNvPr id="31748" name="Slide Number Placeholder 3">
            <a:extLst>
              <a:ext uri="{FF2B5EF4-FFF2-40B4-BE49-F238E27FC236}">
                <a16:creationId xmlns:a16="http://schemas.microsoft.com/office/drawing/2014/main" id="{957ABC4A-958C-4278-A37B-9B7884E9EC7D}"/>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5</a:t>
            </a:fld>
            <a:endParaRPr lang="en-US" altLang="en-US" sz="1200">
              <a:solidFill>
                <a:srgbClr val="898989"/>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2D98EC5-C1A0-4D92-BB59-31AF8A5EE0ED}"/>
              </a:ext>
            </a:extLst>
          </p:cNvPr>
          <p:cNvSpPr>
            <a:spLocks noGrp="1"/>
          </p:cNvSpPr>
          <p:nvPr>
            <p:ph type="title"/>
          </p:nvPr>
        </p:nvSpPr>
        <p:spPr/>
        <p:txBody>
          <a:bodyPr>
            <a:normAutofit/>
          </a:bodyPr>
          <a:lstStyle/>
          <a:p>
            <a:pPr algn="l"/>
            <a:r>
              <a:rPr lang="en-US" altLang="en-US" sz="3600" dirty="0"/>
              <a:t>Steps to execute your thread</a:t>
            </a:r>
          </a:p>
        </p:txBody>
      </p:sp>
      <p:sp>
        <p:nvSpPr>
          <p:cNvPr id="32771" name="Content Placeholder 2">
            <a:extLst>
              <a:ext uri="{FF2B5EF4-FFF2-40B4-BE49-F238E27FC236}">
                <a16:creationId xmlns:a16="http://schemas.microsoft.com/office/drawing/2014/main" id="{880E0DA4-57D5-4576-A6D3-A0FCC50347CC}"/>
              </a:ext>
            </a:extLst>
          </p:cNvPr>
          <p:cNvSpPr>
            <a:spLocks noGrp="1"/>
          </p:cNvSpPr>
          <p:nvPr>
            <p:ph idx="1"/>
          </p:nvPr>
        </p:nvSpPr>
        <p:spPr>
          <a:xfrm>
            <a:off x="228600" y="1604134"/>
            <a:ext cx="8229600" cy="4525963"/>
          </a:xfrm>
        </p:spPr>
        <p:txBody>
          <a:bodyPr/>
          <a:lstStyle/>
          <a:p>
            <a:pPr>
              <a:buFont typeface="Arial" panose="020B0604020202020204" pitchFamily="34" charset="0"/>
              <a:buNone/>
            </a:pPr>
            <a:r>
              <a:rPr lang="en-US" altLang="en-US" b="1" dirty="0"/>
              <a:t>Create a thread:</a:t>
            </a:r>
          </a:p>
          <a:p>
            <a:pPr>
              <a:buFont typeface="Arial" panose="020B0604020202020204" pitchFamily="34" charset="0"/>
              <a:buNone/>
            </a:pPr>
            <a:r>
              <a:rPr lang="en-US" altLang="en-US" dirty="0"/>
              <a:t>   </a:t>
            </a:r>
            <a:r>
              <a:rPr lang="en-US" altLang="en-US" dirty="0" err="1"/>
              <a:t>MyThread</a:t>
            </a:r>
            <a:r>
              <a:rPr lang="en-US" altLang="en-US" dirty="0"/>
              <a:t> thr1 = new </a:t>
            </a:r>
            <a:r>
              <a:rPr lang="en-US" altLang="en-US" dirty="0" err="1"/>
              <a:t>MyThread</a:t>
            </a:r>
            <a:r>
              <a:rPr lang="en-US" altLang="en-US" dirty="0"/>
              <a:t>();</a:t>
            </a:r>
          </a:p>
          <a:p>
            <a:pPr>
              <a:buFont typeface="Arial" panose="020B0604020202020204" pitchFamily="34" charset="0"/>
              <a:buNone/>
            </a:pPr>
            <a:r>
              <a:rPr lang="en-US" altLang="en-US" b="1" dirty="0"/>
              <a:t>Start Execution of threads:</a:t>
            </a:r>
          </a:p>
          <a:p>
            <a:pPr>
              <a:buFont typeface="Arial" panose="020B0604020202020204" pitchFamily="34" charset="0"/>
              <a:buNone/>
            </a:pPr>
            <a:r>
              <a:rPr lang="en-US" altLang="en-US" dirty="0"/>
              <a:t>   thr1.start();// automatically call run()</a:t>
            </a:r>
          </a:p>
          <a:p>
            <a:pPr>
              <a:buFont typeface="Arial" panose="020B0604020202020204" pitchFamily="34" charset="0"/>
              <a:buNone/>
            </a:pPr>
            <a:r>
              <a:rPr lang="en-US" altLang="en-US" b="1" dirty="0"/>
              <a:t>Create and Execute:</a:t>
            </a:r>
          </a:p>
          <a:p>
            <a:pPr>
              <a:buFont typeface="Arial" panose="020B0604020202020204" pitchFamily="34" charset="0"/>
              <a:buNone/>
            </a:pPr>
            <a:r>
              <a:rPr lang="en-US" altLang="en-US" dirty="0"/>
              <a:t>   new </a:t>
            </a:r>
            <a:r>
              <a:rPr lang="en-US" altLang="en-US" dirty="0" err="1"/>
              <a:t>MyThread</a:t>
            </a:r>
            <a:r>
              <a:rPr lang="en-US" altLang="en-US" dirty="0"/>
              <a:t>().start();</a:t>
            </a:r>
          </a:p>
        </p:txBody>
      </p:sp>
      <p:sp>
        <p:nvSpPr>
          <p:cNvPr id="32772" name="Slide Number Placeholder 3">
            <a:extLst>
              <a:ext uri="{FF2B5EF4-FFF2-40B4-BE49-F238E27FC236}">
                <a16:creationId xmlns:a16="http://schemas.microsoft.com/office/drawing/2014/main" id="{2F8A5A60-9C35-4D40-BC27-48676CD0DAE0}"/>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B9633C80-3D13-491D-B6C6-BD2B435B1423}" type="slidenum">
              <a:rPr lang="en-US" altLang="en-US" smtClean="0"/>
              <a:pPr>
                <a:spcBef>
                  <a:spcPct val="0"/>
                </a:spcBef>
                <a:buFontTx/>
                <a:buNone/>
              </a:pPr>
              <a:t>6</a:t>
            </a:fld>
            <a:endParaRPr lang="en-US" altLang="en-US" sz="1200">
              <a:solidFill>
                <a:srgbClr val="89898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32D5-FC64-4255-BFC3-36219FF34E18}"/>
              </a:ext>
            </a:extLst>
          </p:cNvPr>
          <p:cNvSpPr>
            <a:spLocks noGrp="1"/>
          </p:cNvSpPr>
          <p:nvPr>
            <p:ph type="title"/>
          </p:nvPr>
        </p:nvSpPr>
        <p:spPr/>
        <p:txBody>
          <a:bodyPr>
            <a:normAutofit fontScale="90000"/>
          </a:bodyPr>
          <a:lstStyle/>
          <a:p>
            <a:r>
              <a:rPr lang="en-US" b="1" dirty="0"/>
              <a:t>Constructors of Thread class</a:t>
            </a:r>
            <a:br>
              <a:rPr lang="en-US" b="1" dirty="0"/>
            </a:br>
            <a:endParaRPr lang="en-US" dirty="0"/>
          </a:p>
        </p:txBody>
      </p:sp>
      <p:sp>
        <p:nvSpPr>
          <p:cNvPr id="3" name="Content Placeholder 2">
            <a:extLst>
              <a:ext uri="{FF2B5EF4-FFF2-40B4-BE49-F238E27FC236}">
                <a16:creationId xmlns:a16="http://schemas.microsoft.com/office/drawing/2014/main" id="{21BD11E2-23E7-46AE-B2B3-243158BFCDF2}"/>
              </a:ext>
            </a:extLst>
          </p:cNvPr>
          <p:cNvSpPr>
            <a:spLocks noGrp="1"/>
          </p:cNvSpPr>
          <p:nvPr>
            <p:ph idx="1"/>
          </p:nvPr>
        </p:nvSpPr>
        <p:spPr/>
        <p:txBody>
          <a:bodyPr>
            <a:normAutofit fontScale="92500" lnSpcReduction="20000"/>
          </a:bodyPr>
          <a:lstStyle/>
          <a:p>
            <a:r>
              <a:rPr lang="en-US" dirty="0"/>
              <a:t>Thread()</a:t>
            </a:r>
          </a:p>
          <a:p>
            <a:r>
              <a:rPr lang="en-US" dirty="0"/>
              <a:t>Thread(String str)</a:t>
            </a:r>
          </a:p>
          <a:p>
            <a:r>
              <a:rPr lang="en-US" dirty="0"/>
              <a:t>Thread(Runnable r)</a:t>
            </a:r>
          </a:p>
          <a:p>
            <a:r>
              <a:rPr lang="en-US" dirty="0"/>
              <a:t>Thread(Runnable r, String str)</a:t>
            </a:r>
          </a:p>
          <a:p>
            <a:r>
              <a:rPr lang="en-US" dirty="0"/>
              <a:t>Thread(</a:t>
            </a:r>
            <a:r>
              <a:rPr lang="en-US" dirty="0" err="1"/>
              <a:t>ThreadGroup</a:t>
            </a:r>
            <a:r>
              <a:rPr lang="en-US" dirty="0"/>
              <a:t> group, Runnable target)</a:t>
            </a:r>
          </a:p>
          <a:p>
            <a:r>
              <a:rPr lang="en-US" dirty="0"/>
              <a:t>Thread(</a:t>
            </a:r>
            <a:r>
              <a:rPr lang="en-US" dirty="0" err="1"/>
              <a:t>ThreadGroup</a:t>
            </a:r>
            <a:r>
              <a:rPr lang="en-US" dirty="0"/>
              <a:t> group, Runnable target, String name)</a:t>
            </a:r>
          </a:p>
          <a:p>
            <a:r>
              <a:rPr lang="en-US" dirty="0"/>
              <a:t>Thread(</a:t>
            </a:r>
            <a:r>
              <a:rPr lang="en-US" dirty="0" err="1"/>
              <a:t>ThreadGroup</a:t>
            </a:r>
            <a:r>
              <a:rPr lang="en-US" dirty="0"/>
              <a:t> group, Runnable target, String name, long </a:t>
            </a:r>
            <a:r>
              <a:rPr lang="en-US" dirty="0" err="1"/>
              <a:t>stackSize</a:t>
            </a:r>
            <a:r>
              <a:rPr lang="en-US" dirty="0"/>
              <a:t>)</a:t>
            </a:r>
          </a:p>
          <a:p>
            <a:r>
              <a:rPr lang="en-US" dirty="0"/>
              <a:t>Thread(</a:t>
            </a:r>
            <a:r>
              <a:rPr lang="en-US" dirty="0" err="1"/>
              <a:t>ThreadGroup</a:t>
            </a:r>
            <a:r>
              <a:rPr lang="en-US" dirty="0"/>
              <a:t> group, String name)</a:t>
            </a:r>
          </a:p>
          <a:p>
            <a:pPr marL="0" indent="0">
              <a:buNone/>
            </a:pPr>
            <a:endParaRPr lang="en-US" dirty="0"/>
          </a:p>
        </p:txBody>
      </p:sp>
    </p:spTree>
    <p:extLst>
      <p:ext uri="{BB962C8B-B14F-4D97-AF65-F5344CB8AC3E}">
        <p14:creationId xmlns:p14="http://schemas.microsoft.com/office/powerpoint/2010/main" val="267112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6E41-8EFA-4CFE-BCEC-C452A5CDF08C}"/>
              </a:ext>
            </a:extLst>
          </p:cNvPr>
          <p:cNvSpPr>
            <a:spLocks noGrp="1"/>
          </p:cNvSpPr>
          <p:nvPr>
            <p:ph type="title"/>
          </p:nvPr>
        </p:nvSpPr>
        <p:spPr/>
        <p:txBody>
          <a:bodyPr>
            <a:normAutofit fontScale="90000"/>
          </a:bodyPr>
          <a:lstStyle/>
          <a:p>
            <a:r>
              <a:rPr lang="en-US" b="1" dirty="0"/>
              <a:t>Thread Class Methods</a:t>
            </a:r>
            <a:br>
              <a:rPr lang="en-US" b="1" dirty="0"/>
            </a:br>
            <a:endParaRPr lang="en-US" dirty="0"/>
          </a:p>
        </p:txBody>
      </p:sp>
      <p:graphicFrame>
        <p:nvGraphicFramePr>
          <p:cNvPr id="4" name="Content Placeholder 3">
            <a:extLst>
              <a:ext uri="{FF2B5EF4-FFF2-40B4-BE49-F238E27FC236}">
                <a16:creationId xmlns:a16="http://schemas.microsoft.com/office/drawing/2014/main" id="{C9CFFF62-D0AC-449D-9578-5C2C8F615344}"/>
              </a:ext>
            </a:extLst>
          </p:cNvPr>
          <p:cNvGraphicFramePr>
            <a:graphicFrameLocks noGrp="1"/>
          </p:cNvGraphicFramePr>
          <p:nvPr>
            <p:ph idx="1"/>
            <p:extLst>
              <p:ext uri="{D42A27DB-BD31-4B8C-83A1-F6EECF244321}">
                <p14:modId xmlns:p14="http://schemas.microsoft.com/office/powerpoint/2010/main" val="3492388032"/>
              </p:ext>
            </p:extLst>
          </p:nvPr>
        </p:nvGraphicFramePr>
        <p:xfrm>
          <a:off x="685800" y="1219200"/>
          <a:ext cx="8001000" cy="4107024"/>
        </p:xfrm>
        <a:graphic>
          <a:graphicData uri="http://schemas.openxmlformats.org/drawingml/2006/table">
            <a:tbl>
              <a:tblPr/>
              <a:tblGrid>
                <a:gridCol w="1752600">
                  <a:extLst>
                    <a:ext uri="{9D8B030D-6E8A-4147-A177-3AD203B41FA5}">
                      <a16:colId xmlns:a16="http://schemas.microsoft.com/office/drawing/2014/main" val="3510919939"/>
                    </a:ext>
                  </a:extLst>
                </a:gridCol>
                <a:gridCol w="6248400">
                  <a:extLst>
                    <a:ext uri="{9D8B030D-6E8A-4147-A177-3AD203B41FA5}">
                      <a16:colId xmlns:a16="http://schemas.microsoft.com/office/drawing/2014/main" val="1428072497"/>
                    </a:ext>
                  </a:extLst>
                </a:gridCol>
              </a:tblGrid>
              <a:tr h="513378">
                <a:tc>
                  <a:txBody>
                    <a:bodyPr/>
                    <a:lstStyle/>
                    <a:p>
                      <a:r>
                        <a:rPr lang="en-US" sz="2400" b="1" i="1" dirty="0" err="1"/>
                        <a:t>setName</a:t>
                      </a:r>
                      <a:r>
                        <a:rPr lang="en-US" sz="2400" b="1" i="1" dirty="0"/>
                        <a:t>()</a:t>
                      </a:r>
                    </a:p>
                  </a:txBody>
                  <a:tcPr anchor="ctr">
                    <a:lnL>
                      <a:noFill/>
                    </a:lnL>
                    <a:lnR>
                      <a:noFill/>
                    </a:lnR>
                    <a:lnT>
                      <a:noFill/>
                    </a:lnT>
                    <a:lnB>
                      <a:noFill/>
                    </a:lnB>
                    <a:solidFill>
                      <a:schemeClr val="accent1"/>
                    </a:solidFill>
                  </a:tcPr>
                </a:tc>
                <a:tc>
                  <a:txBody>
                    <a:bodyPr/>
                    <a:lstStyle/>
                    <a:p>
                      <a:r>
                        <a:rPr lang="en-US" sz="2400" b="1" i="1"/>
                        <a:t>to give thread a name</a:t>
                      </a:r>
                    </a:p>
                  </a:txBody>
                  <a:tcPr anchor="ctr">
                    <a:lnL>
                      <a:noFill/>
                    </a:lnL>
                    <a:lnR>
                      <a:noFill/>
                    </a:lnR>
                    <a:lnT>
                      <a:noFill/>
                    </a:lnT>
                    <a:lnB>
                      <a:noFill/>
                    </a:lnB>
                    <a:solidFill>
                      <a:schemeClr val="accent1"/>
                    </a:solidFill>
                  </a:tcPr>
                </a:tc>
                <a:extLst>
                  <a:ext uri="{0D108BD9-81ED-4DB2-BD59-A6C34878D82A}">
                    <a16:rowId xmlns:a16="http://schemas.microsoft.com/office/drawing/2014/main" val="3131913108"/>
                  </a:ext>
                </a:extLst>
              </a:tr>
              <a:tr h="513378">
                <a:tc>
                  <a:txBody>
                    <a:bodyPr/>
                    <a:lstStyle/>
                    <a:p>
                      <a:r>
                        <a:rPr lang="en-US" sz="2400" b="1" i="1" dirty="0" err="1"/>
                        <a:t>getName</a:t>
                      </a:r>
                      <a:r>
                        <a:rPr lang="en-US" sz="2400" b="1" i="1" dirty="0"/>
                        <a:t>()</a:t>
                      </a:r>
                    </a:p>
                  </a:txBody>
                  <a:tcPr anchor="ctr">
                    <a:lnL>
                      <a:noFill/>
                    </a:lnL>
                    <a:lnR>
                      <a:noFill/>
                    </a:lnR>
                    <a:lnT>
                      <a:noFill/>
                    </a:lnT>
                    <a:lnB>
                      <a:noFill/>
                    </a:lnB>
                    <a:solidFill>
                      <a:schemeClr val="accent1"/>
                    </a:solidFill>
                  </a:tcPr>
                </a:tc>
                <a:tc>
                  <a:txBody>
                    <a:bodyPr/>
                    <a:lstStyle/>
                    <a:p>
                      <a:r>
                        <a:rPr lang="en-US" sz="2400" b="1" i="1"/>
                        <a:t>return thread's name</a:t>
                      </a:r>
                    </a:p>
                  </a:txBody>
                  <a:tcPr anchor="ctr">
                    <a:lnL>
                      <a:noFill/>
                    </a:lnL>
                    <a:lnR>
                      <a:noFill/>
                    </a:lnR>
                    <a:lnT>
                      <a:noFill/>
                    </a:lnT>
                    <a:lnB>
                      <a:noFill/>
                    </a:lnB>
                    <a:solidFill>
                      <a:schemeClr val="accent1"/>
                    </a:solidFill>
                  </a:tcPr>
                </a:tc>
                <a:extLst>
                  <a:ext uri="{0D108BD9-81ED-4DB2-BD59-A6C34878D82A}">
                    <a16:rowId xmlns:a16="http://schemas.microsoft.com/office/drawing/2014/main" val="1685101574"/>
                  </a:ext>
                </a:extLst>
              </a:tr>
              <a:tr h="513378">
                <a:tc>
                  <a:txBody>
                    <a:bodyPr/>
                    <a:lstStyle/>
                    <a:p>
                      <a:r>
                        <a:rPr lang="en-US" sz="2400" b="1" i="1"/>
                        <a:t>getPriority()</a:t>
                      </a:r>
                    </a:p>
                  </a:txBody>
                  <a:tcPr anchor="ctr">
                    <a:lnL>
                      <a:noFill/>
                    </a:lnL>
                    <a:lnR>
                      <a:noFill/>
                    </a:lnR>
                    <a:lnT>
                      <a:noFill/>
                    </a:lnT>
                    <a:lnB>
                      <a:noFill/>
                    </a:lnB>
                    <a:solidFill>
                      <a:schemeClr val="accent1"/>
                    </a:solidFill>
                  </a:tcPr>
                </a:tc>
                <a:tc>
                  <a:txBody>
                    <a:bodyPr/>
                    <a:lstStyle/>
                    <a:p>
                      <a:r>
                        <a:rPr lang="en-US" sz="2400" b="1" i="1" dirty="0"/>
                        <a:t>return thread's priority</a:t>
                      </a:r>
                    </a:p>
                  </a:txBody>
                  <a:tcPr anchor="ctr">
                    <a:lnL>
                      <a:noFill/>
                    </a:lnL>
                    <a:lnR>
                      <a:noFill/>
                    </a:lnR>
                    <a:lnT>
                      <a:noFill/>
                    </a:lnT>
                    <a:lnB>
                      <a:noFill/>
                    </a:lnB>
                    <a:solidFill>
                      <a:schemeClr val="accent1"/>
                    </a:solidFill>
                  </a:tcPr>
                </a:tc>
                <a:extLst>
                  <a:ext uri="{0D108BD9-81ED-4DB2-BD59-A6C34878D82A}">
                    <a16:rowId xmlns:a16="http://schemas.microsoft.com/office/drawing/2014/main" val="2211495608"/>
                  </a:ext>
                </a:extLst>
              </a:tr>
              <a:tr h="513378">
                <a:tc>
                  <a:txBody>
                    <a:bodyPr/>
                    <a:lstStyle/>
                    <a:p>
                      <a:r>
                        <a:rPr lang="en-US" sz="2400" b="1" i="1" dirty="0" err="1"/>
                        <a:t>isAlive</a:t>
                      </a:r>
                      <a:r>
                        <a:rPr lang="en-US" sz="2400" b="1" i="1" dirty="0"/>
                        <a:t>()</a:t>
                      </a:r>
                    </a:p>
                  </a:txBody>
                  <a:tcPr anchor="ctr">
                    <a:lnL>
                      <a:noFill/>
                    </a:lnL>
                    <a:lnR>
                      <a:noFill/>
                    </a:lnR>
                    <a:lnT>
                      <a:noFill/>
                    </a:lnT>
                    <a:lnB>
                      <a:noFill/>
                    </a:lnB>
                    <a:solidFill>
                      <a:schemeClr val="accent1"/>
                    </a:solidFill>
                  </a:tcPr>
                </a:tc>
                <a:tc>
                  <a:txBody>
                    <a:bodyPr/>
                    <a:lstStyle/>
                    <a:p>
                      <a:r>
                        <a:rPr lang="en-US" sz="2400" b="1" i="1"/>
                        <a:t>checks if thread is still running or not</a:t>
                      </a:r>
                    </a:p>
                  </a:txBody>
                  <a:tcPr anchor="ctr">
                    <a:lnL>
                      <a:noFill/>
                    </a:lnL>
                    <a:lnR>
                      <a:noFill/>
                    </a:lnR>
                    <a:lnT>
                      <a:noFill/>
                    </a:lnT>
                    <a:lnB>
                      <a:noFill/>
                    </a:lnB>
                    <a:solidFill>
                      <a:schemeClr val="accent1"/>
                    </a:solidFill>
                  </a:tcPr>
                </a:tc>
                <a:extLst>
                  <a:ext uri="{0D108BD9-81ED-4DB2-BD59-A6C34878D82A}">
                    <a16:rowId xmlns:a16="http://schemas.microsoft.com/office/drawing/2014/main" val="1026588376"/>
                  </a:ext>
                </a:extLst>
              </a:tr>
              <a:tr h="513378">
                <a:tc>
                  <a:txBody>
                    <a:bodyPr/>
                    <a:lstStyle/>
                    <a:p>
                      <a:r>
                        <a:rPr lang="en-US" sz="2400" b="1" i="1"/>
                        <a:t>join()</a:t>
                      </a:r>
                    </a:p>
                  </a:txBody>
                  <a:tcPr anchor="ctr">
                    <a:lnL>
                      <a:noFill/>
                    </a:lnL>
                    <a:lnR>
                      <a:noFill/>
                    </a:lnR>
                    <a:lnT>
                      <a:noFill/>
                    </a:lnT>
                    <a:lnB>
                      <a:noFill/>
                    </a:lnB>
                    <a:solidFill>
                      <a:schemeClr val="accent1"/>
                    </a:solidFill>
                  </a:tcPr>
                </a:tc>
                <a:tc>
                  <a:txBody>
                    <a:bodyPr/>
                    <a:lstStyle/>
                    <a:p>
                      <a:r>
                        <a:rPr lang="en-US" sz="2400" b="1" i="1"/>
                        <a:t>Wait for a thread to end</a:t>
                      </a:r>
                    </a:p>
                  </a:txBody>
                  <a:tcPr anchor="ctr">
                    <a:lnL>
                      <a:noFill/>
                    </a:lnL>
                    <a:lnR>
                      <a:noFill/>
                    </a:lnR>
                    <a:lnT>
                      <a:noFill/>
                    </a:lnT>
                    <a:lnB>
                      <a:noFill/>
                    </a:lnB>
                    <a:solidFill>
                      <a:schemeClr val="accent1"/>
                    </a:solidFill>
                  </a:tcPr>
                </a:tc>
                <a:extLst>
                  <a:ext uri="{0D108BD9-81ED-4DB2-BD59-A6C34878D82A}">
                    <a16:rowId xmlns:a16="http://schemas.microsoft.com/office/drawing/2014/main" val="2599080308"/>
                  </a:ext>
                </a:extLst>
              </a:tr>
              <a:tr h="513378">
                <a:tc>
                  <a:txBody>
                    <a:bodyPr/>
                    <a:lstStyle/>
                    <a:p>
                      <a:r>
                        <a:rPr lang="en-US" sz="2400" b="1" i="1"/>
                        <a:t>run()</a:t>
                      </a:r>
                    </a:p>
                  </a:txBody>
                  <a:tcPr anchor="ctr">
                    <a:lnL>
                      <a:noFill/>
                    </a:lnL>
                    <a:lnR>
                      <a:noFill/>
                    </a:lnR>
                    <a:lnT>
                      <a:noFill/>
                    </a:lnT>
                    <a:lnB>
                      <a:noFill/>
                    </a:lnB>
                    <a:solidFill>
                      <a:schemeClr val="accent1"/>
                    </a:solidFill>
                  </a:tcPr>
                </a:tc>
                <a:tc>
                  <a:txBody>
                    <a:bodyPr/>
                    <a:lstStyle/>
                    <a:p>
                      <a:r>
                        <a:rPr lang="en-US" sz="2400" b="1" i="1"/>
                        <a:t>Entry point for a thread</a:t>
                      </a:r>
                    </a:p>
                  </a:txBody>
                  <a:tcPr anchor="ctr">
                    <a:lnL>
                      <a:noFill/>
                    </a:lnL>
                    <a:lnR>
                      <a:noFill/>
                    </a:lnR>
                    <a:lnT>
                      <a:noFill/>
                    </a:lnT>
                    <a:lnB>
                      <a:noFill/>
                    </a:lnB>
                    <a:solidFill>
                      <a:schemeClr val="accent1"/>
                    </a:solidFill>
                  </a:tcPr>
                </a:tc>
                <a:extLst>
                  <a:ext uri="{0D108BD9-81ED-4DB2-BD59-A6C34878D82A}">
                    <a16:rowId xmlns:a16="http://schemas.microsoft.com/office/drawing/2014/main" val="3924359218"/>
                  </a:ext>
                </a:extLst>
              </a:tr>
              <a:tr h="513378">
                <a:tc>
                  <a:txBody>
                    <a:bodyPr/>
                    <a:lstStyle/>
                    <a:p>
                      <a:r>
                        <a:rPr lang="en-US" sz="2400" b="1" i="1"/>
                        <a:t>sleep()</a:t>
                      </a:r>
                    </a:p>
                  </a:txBody>
                  <a:tcPr anchor="ctr">
                    <a:lnL>
                      <a:noFill/>
                    </a:lnL>
                    <a:lnR>
                      <a:noFill/>
                    </a:lnR>
                    <a:lnT>
                      <a:noFill/>
                    </a:lnT>
                    <a:lnB>
                      <a:noFill/>
                    </a:lnB>
                    <a:solidFill>
                      <a:schemeClr val="accent1"/>
                    </a:solidFill>
                  </a:tcPr>
                </a:tc>
                <a:tc>
                  <a:txBody>
                    <a:bodyPr/>
                    <a:lstStyle/>
                    <a:p>
                      <a:r>
                        <a:rPr lang="en-US" sz="2400" b="1" i="1" dirty="0"/>
                        <a:t>suspend thread for a specified time</a:t>
                      </a:r>
                    </a:p>
                  </a:txBody>
                  <a:tcPr anchor="ctr">
                    <a:lnL>
                      <a:noFill/>
                    </a:lnL>
                    <a:lnR>
                      <a:noFill/>
                    </a:lnR>
                    <a:lnT>
                      <a:noFill/>
                    </a:lnT>
                    <a:lnB>
                      <a:noFill/>
                    </a:lnB>
                    <a:solidFill>
                      <a:schemeClr val="accent1"/>
                    </a:solidFill>
                  </a:tcPr>
                </a:tc>
                <a:extLst>
                  <a:ext uri="{0D108BD9-81ED-4DB2-BD59-A6C34878D82A}">
                    <a16:rowId xmlns:a16="http://schemas.microsoft.com/office/drawing/2014/main" val="1643907104"/>
                  </a:ext>
                </a:extLst>
              </a:tr>
              <a:tr h="513378">
                <a:tc>
                  <a:txBody>
                    <a:bodyPr/>
                    <a:lstStyle/>
                    <a:p>
                      <a:r>
                        <a:rPr lang="en-US" sz="2400" b="1" i="1"/>
                        <a:t>start()</a:t>
                      </a:r>
                    </a:p>
                  </a:txBody>
                  <a:tcPr anchor="ctr">
                    <a:lnL>
                      <a:noFill/>
                    </a:lnL>
                    <a:lnR>
                      <a:noFill/>
                    </a:lnR>
                    <a:lnT>
                      <a:noFill/>
                    </a:lnT>
                    <a:lnB>
                      <a:noFill/>
                    </a:lnB>
                    <a:solidFill>
                      <a:schemeClr val="accent1"/>
                    </a:solidFill>
                  </a:tcPr>
                </a:tc>
                <a:tc>
                  <a:txBody>
                    <a:bodyPr/>
                    <a:lstStyle/>
                    <a:p>
                      <a:r>
                        <a:rPr lang="en-US" sz="2400" b="1" i="1" dirty="0"/>
                        <a:t>start a thread by calling run() method</a:t>
                      </a:r>
                    </a:p>
                  </a:txBody>
                  <a:tcPr anchor="ctr">
                    <a:lnL>
                      <a:noFill/>
                    </a:lnL>
                    <a:lnR>
                      <a:noFill/>
                    </a:lnR>
                    <a:lnT>
                      <a:noFill/>
                    </a:lnT>
                    <a:lnB>
                      <a:noFill/>
                    </a:lnB>
                    <a:solidFill>
                      <a:schemeClr val="accent1"/>
                    </a:solidFill>
                  </a:tcPr>
                </a:tc>
                <a:extLst>
                  <a:ext uri="{0D108BD9-81ED-4DB2-BD59-A6C34878D82A}">
                    <a16:rowId xmlns:a16="http://schemas.microsoft.com/office/drawing/2014/main" val="2852170717"/>
                  </a:ext>
                </a:extLst>
              </a:tr>
            </a:tbl>
          </a:graphicData>
        </a:graphic>
      </p:graphicFrame>
    </p:spTree>
    <p:extLst>
      <p:ext uri="{BB962C8B-B14F-4D97-AF65-F5344CB8AC3E}">
        <p14:creationId xmlns:p14="http://schemas.microsoft.com/office/powerpoint/2010/main" val="269007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D874ECD-1BD8-49C5-894D-33E31C802D10}"/>
              </a:ext>
            </a:extLst>
          </p:cNvPr>
          <p:cNvGraphicFramePr>
            <a:graphicFrameLocks noGrp="1"/>
          </p:cNvGraphicFramePr>
          <p:nvPr>
            <p:ph idx="1"/>
            <p:extLst>
              <p:ext uri="{D42A27DB-BD31-4B8C-83A1-F6EECF244321}">
                <p14:modId xmlns:p14="http://schemas.microsoft.com/office/powerpoint/2010/main" val="529401983"/>
              </p:ext>
            </p:extLst>
          </p:nvPr>
        </p:nvGraphicFramePr>
        <p:xfrm>
          <a:off x="457200" y="1600200"/>
          <a:ext cx="8229600" cy="701040"/>
        </p:xfrm>
        <a:graphic>
          <a:graphicData uri="http://schemas.openxmlformats.org/drawingml/2006/table">
            <a:tbl>
              <a:tblPr/>
              <a:tblGrid>
                <a:gridCol w="2895600">
                  <a:extLst>
                    <a:ext uri="{9D8B030D-6E8A-4147-A177-3AD203B41FA5}">
                      <a16:colId xmlns:a16="http://schemas.microsoft.com/office/drawing/2014/main" val="1641042082"/>
                    </a:ext>
                  </a:extLst>
                </a:gridCol>
                <a:gridCol w="5334000">
                  <a:extLst>
                    <a:ext uri="{9D8B030D-6E8A-4147-A177-3AD203B41FA5}">
                      <a16:colId xmlns:a16="http://schemas.microsoft.com/office/drawing/2014/main" val="1312752809"/>
                    </a:ext>
                  </a:extLst>
                </a:gridCol>
              </a:tblGrid>
              <a:tr h="0">
                <a:tc>
                  <a:txBody>
                    <a:bodyPr/>
                    <a:lstStyle/>
                    <a:p>
                      <a:r>
                        <a:rPr lang="en-US" sz="2000" b="1" i="1" dirty="0" err="1"/>
                        <a:t>currentThread</a:t>
                      </a:r>
                      <a:r>
                        <a:rPr lang="en-US" sz="2000" b="1" i="1" dirty="0"/>
                        <a:t>()</a:t>
                      </a:r>
                    </a:p>
                  </a:txBody>
                  <a:tcPr anchor="ctr">
                    <a:lnL>
                      <a:noFill/>
                    </a:lnL>
                    <a:lnR>
                      <a:noFill/>
                    </a:lnR>
                    <a:lnT>
                      <a:noFill/>
                    </a:lnT>
                    <a:lnB>
                      <a:noFill/>
                    </a:lnB>
                    <a:solidFill>
                      <a:schemeClr val="accent2"/>
                    </a:solidFill>
                  </a:tcPr>
                </a:tc>
                <a:tc>
                  <a:txBody>
                    <a:bodyPr/>
                    <a:lstStyle/>
                    <a:p>
                      <a:r>
                        <a:rPr lang="en-US" sz="2000" b="1" i="1" dirty="0"/>
                        <a:t>Returns a reference to the currently executing thread object.</a:t>
                      </a:r>
                    </a:p>
                  </a:txBody>
                  <a:tcPr anchor="ctr">
                    <a:lnL>
                      <a:noFill/>
                    </a:lnL>
                    <a:lnR>
                      <a:noFill/>
                    </a:lnR>
                    <a:lnT>
                      <a:noFill/>
                    </a:lnT>
                    <a:lnB>
                      <a:noFill/>
                    </a:lnB>
                    <a:solidFill>
                      <a:schemeClr val="accent2"/>
                    </a:solidFill>
                  </a:tcPr>
                </a:tc>
                <a:extLst>
                  <a:ext uri="{0D108BD9-81ED-4DB2-BD59-A6C34878D82A}">
                    <a16:rowId xmlns:a16="http://schemas.microsoft.com/office/drawing/2014/main" val="2243108361"/>
                  </a:ext>
                </a:extLst>
              </a:tr>
            </a:tbl>
          </a:graphicData>
        </a:graphic>
      </p:graphicFrame>
      <p:graphicFrame>
        <p:nvGraphicFramePr>
          <p:cNvPr id="5" name="Table 4">
            <a:extLst>
              <a:ext uri="{FF2B5EF4-FFF2-40B4-BE49-F238E27FC236}">
                <a16:creationId xmlns:a16="http://schemas.microsoft.com/office/drawing/2014/main" id="{20B1E3D7-F470-4A7F-9F2B-AA4E101BC696}"/>
              </a:ext>
            </a:extLst>
          </p:cNvPr>
          <p:cNvGraphicFramePr>
            <a:graphicFrameLocks noGrp="1"/>
          </p:cNvGraphicFramePr>
          <p:nvPr>
            <p:extLst>
              <p:ext uri="{D42A27DB-BD31-4B8C-83A1-F6EECF244321}">
                <p14:modId xmlns:p14="http://schemas.microsoft.com/office/powerpoint/2010/main" val="1517969690"/>
              </p:ext>
            </p:extLst>
          </p:nvPr>
        </p:nvGraphicFramePr>
        <p:xfrm>
          <a:off x="533400" y="2590800"/>
          <a:ext cx="8229600" cy="396240"/>
        </p:xfrm>
        <a:graphic>
          <a:graphicData uri="http://schemas.openxmlformats.org/drawingml/2006/table">
            <a:tbl>
              <a:tblPr/>
              <a:tblGrid>
                <a:gridCol w="2514600">
                  <a:extLst>
                    <a:ext uri="{9D8B030D-6E8A-4147-A177-3AD203B41FA5}">
                      <a16:colId xmlns:a16="http://schemas.microsoft.com/office/drawing/2014/main" val="3516424284"/>
                    </a:ext>
                  </a:extLst>
                </a:gridCol>
                <a:gridCol w="5715000">
                  <a:extLst>
                    <a:ext uri="{9D8B030D-6E8A-4147-A177-3AD203B41FA5}">
                      <a16:colId xmlns:a16="http://schemas.microsoft.com/office/drawing/2014/main" val="3595377847"/>
                    </a:ext>
                  </a:extLst>
                </a:gridCol>
              </a:tblGrid>
              <a:tr h="0">
                <a:tc>
                  <a:txBody>
                    <a:bodyPr/>
                    <a:lstStyle/>
                    <a:p>
                      <a:r>
                        <a:rPr lang="en-US" sz="2000" b="1" i="1" dirty="0" err="1"/>
                        <a:t>getId</a:t>
                      </a:r>
                      <a:r>
                        <a:rPr lang="en-US" sz="2000" b="1" i="1" dirty="0"/>
                        <a:t>()</a:t>
                      </a:r>
                    </a:p>
                  </a:txBody>
                  <a:tcPr anchor="ctr">
                    <a:lnL>
                      <a:noFill/>
                    </a:lnL>
                    <a:lnR>
                      <a:noFill/>
                    </a:lnR>
                    <a:lnT>
                      <a:noFill/>
                    </a:lnT>
                    <a:lnB>
                      <a:noFill/>
                    </a:lnB>
                    <a:solidFill>
                      <a:schemeClr val="accent2"/>
                    </a:solidFill>
                  </a:tcPr>
                </a:tc>
                <a:tc>
                  <a:txBody>
                    <a:bodyPr/>
                    <a:lstStyle/>
                    <a:p>
                      <a:r>
                        <a:rPr lang="en-US" sz="2000" b="1" i="1" dirty="0"/>
                        <a:t>     Returns the identifier of this Thread.</a:t>
                      </a:r>
                    </a:p>
                  </a:txBody>
                  <a:tcPr anchor="ctr">
                    <a:lnL>
                      <a:noFill/>
                    </a:lnL>
                    <a:lnR>
                      <a:noFill/>
                    </a:lnR>
                    <a:lnT>
                      <a:noFill/>
                    </a:lnT>
                    <a:lnB>
                      <a:noFill/>
                    </a:lnB>
                    <a:solidFill>
                      <a:schemeClr val="accent2"/>
                    </a:solidFill>
                  </a:tcPr>
                </a:tc>
                <a:extLst>
                  <a:ext uri="{0D108BD9-81ED-4DB2-BD59-A6C34878D82A}">
                    <a16:rowId xmlns:a16="http://schemas.microsoft.com/office/drawing/2014/main" val="2048630868"/>
                  </a:ext>
                </a:extLst>
              </a:tr>
            </a:tbl>
          </a:graphicData>
        </a:graphic>
      </p:graphicFrame>
    </p:spTree>
    <p:extLst>
      <p:ext uri="{BB962C8B-B14F-4D97-AF65-F5344CB8AC3E}">
        <p14:creationId xmlns:p14="http://schemas.microsoft.com/office/powerpoint/2010/main" val="1747159566"/>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9514</TotalTime>
  <Words>1034</Words>
  <Application>Microsoft Office PowerPoint</Application>
  <PresentationFormat>On-screen Show (4:3)</PresentationFormat>
  <Paragraphs>153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Rounded MT Bold</vt:lpstr>
      <vt:lpstr>Calibri</vt:lpstr>
      <vt:lpstr>Courier New</vt:lpstr>
      <vt:lpstr>Tahoma</vt:lpstr>
      <vt:lpstr>Wingdings</vt:lpstr>
      <vt:lpstr>Lpu theme final with copyright(S)</vt:lpstr>
      <vt:lpstr>CAP615 PROGRAMMING IN JAVA</vt:lpstr>
      <vt:lpstr>Topics Covered….</vt:lpstr>
      <vt:lpstr>PowerPoint Presentation</vt:lpstr>
      <vt:lpstr>Creating threads in Java</vt:lpstr>
      <vt:lpstr>Create a class by extending Thread class and override run() method:  </vt:lpstr>
      <vt:lpstr>Steps to execute your thread</vt:lpstr>
      <vt:lpstr>Constructors of Thread class </vt:lpstr>
      <vt:lpstr>Thread Class Methods </vt:lpstr>
      <vt:lpstr>PowerPoint Presentation</vt:lpstr>
      <vt:lpstr>Important points to Remember </vt:lpstr>
      <vt:lpstr> Create a class that implements the interface Runnable and override run() method:</vt:lpstr>
      <vt:lpstr>PowerPoint Presentation</vt:lpstr>
      <vt:lpstr> The life cycle of the thread in java is controlled by JVM. The java thread states are as follows:</vt:lpstr>
      <vt:lpstr>PowerPoint Presentation</vt:lpstr>
      <vt:lpstr>thread synchronization</vt:lpstr>
      <vt:lpstr>Interthread communication</vt:lpstr>
      <vt:lpstr>PowerPoint Presentation</vt:lpstr>
      <vt:lpstr>Thread Priority</vt:lpstr>
      <vt:lpstr>Exception Handling</vt:lpstr>
      <vt:lpstr> Exception Handling where exceptions may occur </vt:lpstr>
      <vt:lpstr>  Five keywords used in Exception handling: </vt:lpstr>
      <vt:lpstr> finally block </vt:lpstr>
      <vt:lpstr> Throw/throws keyword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335</cp:revision>
  <dcterms:created xsi:type="dcterms:W3CDTF">2014-05-25T11:13:57Z</dcterms:created>
  <dcterms:modified xsi:type="dcterms:W3CDTF">2023-03-11T07:11:54Z</dcterms:modified>
</cp:coreProperties>
</file>