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5"/>
  </p:notesMasterIdLst>
  <p:handoutMasterIdLst>
    <p:handoutMasterId r:id="rId66"/>
  </p:handoutMasterIdLst>
  <p:sldIdLst>
    <p:sldId id="269" r:id="rId2"/>
    <p:sldId id="416" r:id="rId3"/>
    <p:sldId id="355" r:id="rId4"/>
    <p:sldId id="360" r:id="rId5"/>
    <p:sldId id="356" r:id="rId6"/>
    <p:sldId id="361" r:id="rId7"/>
    <p:sldId id="357" r:id="rId8"/>
    <p:sldId id="368" r:id="rId9"/>
    <p:sldId id="370" r:id="rId10"/>
    <p:sldId id="371" r:id="rId11"/>
    <p:sldId id="372" r:id="rId12"/>
    <p:sldId id="268" r:id="rId13"/>
    <p:sldId id="367" r:id="rId14"/>
    <p:sldId id="417" r:id="rId15"/>
    <p:sldId id="270" r:id="rId16"/>
    <p:sldId id="365" r:id="rId17"/>
    <p:sldId id="366" r:id="rId18"/>
    <p:sldId id="275" r:id="rId19"/>
    <p:sldId id="276" r:id="rId20"/>
    <p:sldId id="277" r:id="rId21"/>
    <p:sldId id="373" r:id="rId22"/>
    <p:sldId id="280" r:id="rId23"/>
    <p:sldId id="376" r:id="rId24"/>
    <p:sldId id="377" r:id="rId25"/>
    <p:sldId id="374" r:id="rId26"/>
    <p:sldId id="418" r:id="rId27"/>
    <p:sldId id="419" r:id="rId28"/>
    <p:sldId id="375" r:id="rId29"/>
    <p:sldId id="381" r:id="rId30"/>
    <p:sldId id="387" r:id="rId31"/>
    <p:sldId id="378" r:id="rId32"/>
    <p:sldId id="379" r:id="rId33"/>
    <p:sldId id="380" r:id="rId34"/>
    <p:sldId id="382" r:id="rId35"/>
    <p:sldId id="388" r:id="rId36"/>
    <p:sldId id="389" r:id="rId37"/>
    <p:sldId id="392" r:id="rId38"/>
    <p:sldId id="383" r:id="rId39"/>
    <p:sldId id="384" r:id="rId40"/>
    <p:sldId id="38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4" r:id="rId49"/>
    <p:sldId id="420" r:id="rId50"/>
    <p:sldId id="407" r:id="rId51"/>
    <p:sldId id="408" r:id="rId52"/>
    <p:sldId id="405" r:id="rId53"/>
    <p:sldId id="406" r:id="rId54"/>
    <p:sldId id="409" r:id="rId55"/>
    <p:sldId id="410" r:id="rId56"/>
    <p:sldId id="411" r:id="rId57"/>
    <p:sldId id="414" r:id="rId58"/>
    <p:sldId id="412" r:id="rId59"/>
    <p:sldId id="413" r:id="rId60"/>
    <p:sldId id="358" r:id="rId61"/>
    <p:sldId id="362" r:id="rId62"/>
    <p:sldId id="363" r:id="rId63"/>
    <p:sldId id="35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JButtonConstructorEx.t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73B677-2E56-4251-B85E-CA071F040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32697"/>
              </p:ext>
            </p:extLst>
          </p:nvPr>
        </p:nvGraphicFramePr>
        <p:xfrm>
          <a:off x="935065" y="609600"/>
          <a:ext cx="3484536" cy="5744648"/>
        </p:xfrm>
        <a:graphic>
          <a:graphicData uri="http://schemas.openxmlformats.org/drawingml/2006/table">
            <a:tbl>
              <a:tblPr/>
              <a:tblGrid>
                <a:gridCol w="1742268">
                  <a:extLst>
                    <a:ext uri="{9D8B030D-6E8A-4147-A177-3AD203B41FA5}">
                      <a16:colId xmlns:a16="http://schemas.microsoft.com/office/drawing/2014/main" val="3991473338"/>
                    </a:ext>
                  </a:extLst>
                </a:gridCol>
                <a:gridCol w="1742268">
                  <a:extLst>
                    <a:ext uri="{9D8B030D-6E8A-4147-A177-3AD203B41FA5}">
                      <a16:colId xmlns:a16="http://schemas.microsoft.com/office/drawing/2014/main" val="1547317608"/>
                    </a:ext>
                  </a:extLst>
                </a:gridCol>
              </a:tblGrid>
              <a:tr h="410332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Java Color Constants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33962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BLACK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1351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BLUE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463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CYAN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8053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DARK_GRAY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30704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1099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GREEN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2554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 dirty="0"/>
                        <a:t>LIGHT_GRAY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61457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MAGENTA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848559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ORANGE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7530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PINK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2760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RED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473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WHITE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2645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YELLOW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8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9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EE14C-40A9-4E53-92A9-858483DE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62339"/>
              </p:ext>
            </p:extLst>
          </p:nvPr>
        </p:nvGraphicFramePr>
        <p:xfrm>
          <a:off x="685800" y="533400"/>
          <a:ext cx="4038600" cy="606924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142579214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317881501"/>
                    </a:ext>
                  </a:extLst>
                </a:gridCol>
              </a:tblGrid>
              <a:tr h="310709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Color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RGB value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913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Black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83186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255-102-102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18453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255-51-51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95779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5903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22149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153-0-0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2012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51-204-255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8822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51-153-255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725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49287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0-0-204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5492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0-0-153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2337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102-255-102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5390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0-255-51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68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0-204-0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198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0-153-0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51001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0-102-0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7091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White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255-255-25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346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1A7CA-35AE-4702-B847-A6D67463F385}"/>
              </a:ext>
            </a:extLst>
          </p:cNvPr>
          <p:cNvSpPr txBox="1"/>
          <p:nvPr/>
        </p:nvSpPr>
        <p:spPr>
          <a:xfrm>
            <a:off x="4724400" y="2590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c1 = new Color(102, 255, 102);  </a:t>
            </a:r>
          </a:p>
          <a:p>
            <a:r>
              <a:rPr lang="en-US" dirty="0" err="1">
                <a:solidFill>
                  <a:srgbClr val="FF0000"/>
                </a:solidFill>
              </a:rPr>
              <a:t>jf.getContentPane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setBackground</a:t>
            </a:r>
            <a:r>
              <a:rPr lang="en-US" dirty="0">
                <a:solidFill>
                  <a:srgbClr val="FF0000"/>
                </a:solidFill>
              </a:rPr>
              <a:t>(c1);</a:t>
            </a:r>
          </a:p>
        </p:txBody>
      </p:sp>
    </p:spTree>
    <p:extLst>
      <p:ext uri="{BB962C8B-B14F-4D97-AF65-F5344CB8AC3E}">
        <p14:creationId xmlns:p14="http://schemas.microsoft.com/office/powerpoint/2010/main" val="200201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 err="1"/>
              <a:t>JButton</a:t>
            </a:r>
            <a:r>
              <a:rPr lang="en-US" b="1" dirty="0"/>
              <a:t> class </a:t>
            </a:r>
            <a:r>
              <a:rPr lang="en-US" dirty="0"/>
              <a:t>is used to create a labeled button which perform some action when the button is pushed. It inherits </a:t>
            </a:r>
            <a:r>
              <a:rPr lang="en-US" dirty="0" err="1"/>
              <a:t>AbstractButton</a:t>
            </a:r>
            <a:r>
              <a:rPr lang="en-US" dirty="0"/>
              <a:t> class.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9438"/>
          </a:xfrm>
        </p:spPr>
        <p:txBody>
          <a:bodyPr>
            <a:noAutofit/>
          </a:bodyPr>
          <a:lstStyle/>
          <a:p>
            <a:r>
              <a:rPr lang="en-US" sz="2400" b="1" dirty="0"/>
              <a:t>Constructors of </a:t>
            </a:r>
            <a:r>
              <a:rPr lang="en-US" sz="2400" b="1" dirty="0" err="1"/>
              <a:t>JButton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EEED9-77E9-4BC4-9CCA-A3E1955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71595"/>
            <a:ext cx="6486117" cy="2033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96E6BA-1581-4A9F-8D63-F99EA1F7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05463"/>
            <a:ext cx="5882477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95730-B847-4DDA-97B8-A9214200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5334000" cy="5462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F42EA-ED44-46E7-8D2D-C4E206DC3537}"/>
              </a:ext>
            </a:extLst>
          </p:cNvPr>
          <p:cNvSpPr txBox="1"/>
          <p:nvPr/>
        </p:nvSpPr>
        <p:spPr>
          <a:xfrm>
            <a:off x="6553200" y="2971800"/>
            <a:ext cx="141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 action="ppaction://hlinkfile"/>
              </a:rPr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466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838200"/>
            <a:ext cx="9029672" cy="519090"/>
          </a:xfrm>
        </p:spPr>
        <p:txBody>
          <a:bodyPr>
            <a:noAutofit/>
          </a:bodyPr>
          <a:lstStyle/>
          <a:p>
            <a:r>
              <a:rPr lang="en-US" sz="3200" b="1" dirty="0"/>
              <a:t>Methods of </a:t>
            </a:r>
            <a:r>
              <a:rPr lang="en-US" sz="3200" b="1" dirty="0" err="1"/>
              <a:t>JButton</a:t>
            </a:r>
            <a:r>
              <a:rPr lang="en-US" sz="3200" b="1" dirty="0"/>
              <a:t> class 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2380E-95D4-47FA-B30B-142BF068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8" y="1321521"/>
            <a:ext cx="8191471" cy="48177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8435-939A-47CA-8B55-B05E0EBF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action on button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7C3B-41E0-4441-A3F0-91CE7BD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Importing Packages: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java.awt.event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2.Create Class which Implementing ActionListener Interface: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r>
              <a:rPr lang="en-US" dirty="0">
                <a:solidFill>
                  <a:schemeClr val="tx1"/>
                </a:solidFill>
              </a:rPr>
              <a:t> implements ActionListener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Button and add in Frame: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Registering ActionListener to the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step, we will add or can say register ActionListener to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. For this, we have to call </a:t>
            </a:r>
            <a:r>
              <a:rPr lang="en-US" dirty="0" err="1">
                <a:solidFill>
                  <a:schemeClr val="tx1"/>
                </a:solidFill>
              </a:rPr>
              <a:t>addActionListener</a:t>
            </a:r>
            <a:r>
              <a:rPr lang="en-US" dirty="0">
                <a:solidFill>
                  <a:schemeClr val="tx1"/>
                </a:solidFill>
              </a:rPr>
              <a:t>() method using the object of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class.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Override </a:t>
            </a:r>
            <a:r>
              <a:rPr lang="en-US" dirty="0" err="1">
                <a:solidFill>
                  <a:srgbClr val="FF0000"/>
                </a:solidFill>
              </a:rPr>
              <a:t>actionPerformed</a:t>
            </a:r>
            <a:r>
              <a:rPr lang="en-US" dirty="0">
                <a:solidFill>
                  <a:srgbClr val="FF0000"/>
                </a:solidFill>
              </a:rPr>
              <a:t>() method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608-9BEE-41C6-8C4C-EF93331A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FF0000"/>
                </a:solidFill>
              </a:rPr>
              <a:t>actionPerformed</a:t>
            </a:r>
            <a:r>
              <a:rPr lang="en-US" sz="4000" dirty="0">
                <a:solidFill>
                  <a:srgbClr val="FF0000"/>
                </a:solidFill>
              </a:rPr>
              <a:t>() method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828C-38A3-4B0C-A5A3-4C31323B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If we have implemented the ActionListener interface in any class, then we must have to override its method which is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e) which takes a parameter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(a class defined in package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java.awt.event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). Now when someone clicks on the button the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()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455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object of </a:t>
            </a:r>
            <a:r>
              <a:rPr lang="en-US" dirty="0" err="1"/>
              <a:t>JLabel</a:t>
            </a:r>
            <a:r>
              <a:rPr lang="en-US" dirty="0"/>
              <a:t> class is a component for placing text in a container. It is used to display a single line of read only text. The text can be changed by an application but a user cannot edit it directly. It inherits JComponent class.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JLabel:Commonly</a:t>
            </a:r>
            <a:r>
              <a:rPr lang="en-US" dirty="0"/>
              <a:t> used Constructors: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9142"/>
              </p:ext>
            </p:extLst>
          </p:nvPr>
        </p:nvGraphicFramePr>
        <p:xfrm>
          <a:off x="928662" y="2034003"/>
          <a:ext cx="7643866" cy="3466698"/>
        </p:xfrm>
        <a:graphic>
          <a:graphicData uri="http://schemas.openxmlformats.org/drawingml/2006/table">
            <a:tbl>
              <a:tblPr/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n-lt"/>
                        </a:rPr>
                        <a:t>Constructor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no image and with an empty string for the title.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(String s)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the specified text.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(Icon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the specified image.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(String s, Icon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i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, int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horizontalAlignment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Creates a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JLabel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 instance with the specified text, image, and horizontal alignment.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7D63-1013-48C0-827D-F6D1EBC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1698-BFB3-4246-B84E-3885390F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Swings and Layouts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JButton</a:t>
            </a:r>
            <a:r>
              <a:rPr lang="en-US" dirty="0"/>
              <a:t> class, </a:t>
            </a:r>
            <a:r>
              <a:rPr lang="en-US" dirty="0" err="1"/>
              <a:t>JRadioButton</a:t>
            </a:r>
            <a:r>
              <a:rPr lang="en-US" dirty="0"/>
              <a:t> class,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JTextArea</a:t>
            </a:r>
            <a:r>
              <a:rPr lang="en-US" dirty="0"/>
              <a:t> class, JComboBox class,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JTable</a:t>
            </a:r>
            <a:r>
              <a:rPr lang="en-US" dirty="0"/>
              <a:t> class, </a:t>
            </a:r>
            <a:r>
              <a:rPr lang="en-US" dirty="0" err="1"/>
              <a:t>JColorChooser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JProgressBar</a:t>
            </a:r>
            <a:r>
              <a:rPr lang="en-US" dirty="0"/>
              <a:t> class, </a:t>
            </a:r>
            <a:r>
              <a:rPr lang="en-US" dirty="0" err="1"/>
              <a:t>JSlider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layout manager, Border Layout,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Grid Layout, Flow Layout, Box Layout,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Card Layout</a:t>
            </a:r>
          </a:p>
        </p:txBody>
      </p:sp>
    </p:spTree>
    <p:extLst>
      <p:ext uri="{BB962C8B-B14F-4D97-AF65-F5344CB8AC3E}">
        <p14:creationId xmlns:p14="http://schemas.microsoft.com/office/powerpoint/2010/main" val="69653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Jlabel:Commonly</a:t>
            </a:r>
            <a:r>
              <a:rPr lang="en-US" sz="3600" dirty="0"/>
              <a:t> used Methods: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59078"/>
              </p:ext>
            </p:extLst>
          </p:nvPr>
        </p:nvGraphicFramePr>
        <p:xfrm>
          <a:off x="928662" y="1978866"/>
          <a:ext cx="7500990" cy="3413756"/>
        </p:xfrm>
        <a:graphic>
          <a:graphicData uri="http://schemas.openxmlformats.org/drawingml/2006/table">
            <a:tbl>
              <a:tblPr/>
              <a:tblGrid>
                <a:gridCol w="375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latin typeface="+mn-lt"/>
                        </a:rPr>
                        <a:t>Methods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String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getText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latin typeface="+mn-lt"/>
                        </a:rPr>
                        <a:t>t returns the text string that a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latin typeface="+mn-lt"/>
                        </a:rPr>
                        <a:t>void setText(String text)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latin typeface="+mn-lt"/>
                        </a:rPr>
                        <a:t>It defines the single line of text this component will display.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void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setHorizontalAlignment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(int 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It sets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Icon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getIcon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It returns the graphic image that the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int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latin typeface="+mn-lt"/>
                        </a:rPr>
                        <a:t>getHorizontalAlignment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>
                          <a:solidFill>
                            <a:srgbClr val="333333"/>
                          </a:solidFill>
                          <a:latin typeface="+mn-lt"/>
                        </a:rPr>
                        <a:t>It returns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41F-AA1B-48C8-A5BE-0E0BD53D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using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F11-C091-4DC7-A661-4764048A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=new </a:t>
            </a:r>
            <a:r>
              <a:rPr lang="en-US" dirty="0" err="1"/>
              <a:t>JLabel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("bimg2.jpg"));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=new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jp.add</a:t>
            </a:r>
            <a:r>
              <a:rPr lang="en-US" dirty="0"/>
              <a:t>(</a:t>
            </a:r>
            <a:r>
              <a:rPr lang="en-US" dirty="0" err="1"/>
              <a:t>jl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20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The object of a </a:t>
            </a:r>
            <a:r>
              <a:rPr lang="en-US" sz="2800" dirty="0" err="1"/>
              <a:t>JTextField</a:t>
            </a:r>
            <a:r>
              <a:rPr lang="en-US" sz="2800" dirty="0"/>
              <a:t> class is a text component that</a:t>
            </a:r>
          </a:p>
          <a:p>
            <a:pPr>
              <a:buNone/>
            </a:pPr>
            <a:r>
              <a:rPr lang="en-US" sz="2800" dirty="0"/>
              <a:t>allows the editing of a single line text. It inherits </a:t>
            </a:r>
            <a:r>
              <a:rPr lang="en-US" sz="2800" dirty="0" err="1"/>
              <a:t>JTextComponent</a:t>
            </a:r>
            <a:r>
              <a:rPr lang="en-US" sz="2800" dirty="0"/>
              <a:t> class.</a:t>
            </a:r>
            <a:endParaRPr lang="en-US" dirty="0"/>
          </a:p>
          <a:p>
            <a:pPr>
              <a:buNone/>
            </a:pPr>
            <a:r>
              <a:rPr lang="en-US" b="1" dirty="0" err="1"/>
              <a:t>JTextField</a:t>
            </a:r>
            <a:r>
              <a:rPr lang="en-US" b="1" dirty="0"/>
              <a:t> class declaration</a:t>
            </a:r>
          </a:p>
          <a:p>
            <a:pPr lvl="1"/>
            <a:r>
              <a:rPr lang="en-US" dirty="0"/>
              <a:t>Let's see the declaration for </a:t>
            </a:r>
            <a:r>
              <a:rPr lang="en-US" dirty="0" err="1"/>
              <a:t>javax.swing.JTextField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JTextField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JTextComponent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</a:t>
            </a:r>
            <a:r>
              <a:rPr lang="en-US" sz="1800" dirty="0" err="1"/>
              <a:t>SwingConstants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86D6-85DE-4F01-959A-3804911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7CA8-A609-47C7-829E-6B837DEB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42765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41EA-5BD7-4A89-8FD4-C79C47CF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4DF7C-483B-4CB0-8C62-0D6A03A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5799"/>
            <a:ext cx="7815262" cy="33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0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F95-39A6-49B4-BC7C-386BC97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4FBD-18EC-4B6D-B999-84CDDD0F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 is used to create a radio button. It is used to choose one option from multiple options. </a:t>
            </a:r>
          </a:p>
          <a:p>
            <a:pPr marL="0" indent="0">
              <a:buNone/>
            </a:pPr>
            <a:r>
              <a:rPr lang="en-US" dirty="0"/>
              <a:t>To select single option we have to add radio buttons in a </a:t>
            </a:r>
            <a:r>
              <a:rPr lang="en-US" dirty="0" err="1"/>
              <a:t>ButtonGroup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17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A93-7DA5-4A01-8EDA-7CEC42FB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Ex:-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C376-6DDC-43CE-BB5B-C76DEEE8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r2=new </a:t>
            </a:r>
            <a:r>
              <a:rPr lang="en-US" dirty="0" err="1"/>
              <a:t>JRadioButton</a:t>
            </a:r>
            <a:r>
              <a:rPr lang="en-US" dirty="0"/>
              <a:t>("Female");</a:t>
            </a:r>
          </a:p>
          <a:p>
            <a:pPr marL="0" indent="0">
              <a:buNone/>
            </a:pPr>
            <a:r>
              <a:rPr lang="en-US" dirty="0"/>
              <a:t>r1.setBounds(75,50,100,30);    </a:t>
            </a:r>
          </a:p>
          <a:p>
            <a:pPr marL="0" indent="0">
              <a:buNone/>
            </a:pPr>
            <a:r>
              <a:rPr lang="en-US" dirty="0"/>
              <a:t>r2.setBounds(75,100,100,30);    </a:t>
            </a:r>
          </a:p>
          <a:p>
            <a:pPr marL="0" indent="0">
              <a:buNone/>
            </a:pPr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=new </a:t>
            </a:r>
            <a:r>
              <a:rPr lang="en-US" dirty="0" err="1"/>
              <a:t>ButtonGroup</a:t>
            </a:r>
            <a:r>
              <a:rPr lang="en-US" dirty="0"/>
              <a:t>();    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(r2);    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(r2);</a:t>
            </a:r>
          </a:p>
        </p:txBody>
      </p:sp>
    </p:spTree>
    <p:extLst>
      <p:ext uri="{BB962C8B-B14F-4D97-AF65-F5344CB8AC3E}">
        <p14:creationId xmlns:p14="http://schemas.microsoft.com/office/powerpoint/2010/main" val="89106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ED2E-667E-40E0-9237-7B7520EC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JRadioButton</a:t>
            </a:r>
            <a:r>
              <a:rPr lang="en-US" sz="4000" dirty="0"/>
              <a:t> Constructor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0F9439-D193-487D-B2B6-A7F46AB30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68720"/>
              </p:ext>
            </p:extLst>
          </p:nvPr>
        </p:nvGraphicFramePr>
        <p:xfrm>
          <a:off x="304800" y="1524000"/>
          <a:ext cx="82296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85584425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8557680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361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b="1" dirty="0" err="1"/>
                        <a:t>JRadioButton</a:t>
                      </a:r>
                      <a:r>
                        <a:rPr lang="en-US" b="1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initially unselected radio button with no set 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5941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b="1" dirty="0" err="1"/>
                        <a:t>JRadioButton</a:t>
                      </a:r>
                      <a:r>
                        <a:rPr lang="en-US" b="1" dirty="0"/>
                        <a:t>(String text)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radio button with the specified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225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b="1" dirty="0" err="1"/>
                        <a:t>JRadioButton</a:t>
                      </a:r>
                      <a:r>
                        <a:rPr lang="en-US" b="1" dirty="0"/>
                        <a:t>(String text, </a:t>
                      </a:r>
                      <a:r>
                        <a:rPr lang="en-US" b="1" dirty="0" err="1"/>
                        <a:t>boolean</a:t>
                      </a:r>
                      <a:r>
                        <a:rPr lang="en-US" b="1" dirty="0"/>
                        <a:t> selected)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Creates a radio button with the specified text and selection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9236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b="1" dirty="0" err="1"/>
                        <a:t>JRadioButton</a:t>
                      </a:r>
                      <a:r>
                        <a:rPr lang="en-US" b="1" dirty="0"/>
                        <a:t>(String text, Icon icon)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Creates a radio button that has the specified text and image, and which is initially unselected.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8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3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FD52-1A5D-4436-94BA-48047C2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Methods belongs to </a:t>
            </a:r>
            <a:r>
              <a:rPr lang="en-US" sz="3200" dirty="0" err="1"/>
              <a:t>JRadioButton</a:t>
            </a:r>
            <a:r>
              <a:rPr lang="en-US" sz="3200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FA3AF-A1B8-4578-A3A6-771AE6F6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7058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A93-7DA5-4A01-8EDA-7CEC42FB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Steps: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C376-6DDC-43CE-BB5B-C76DEEE8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r2=new </a:t>
            </a:r>
            <a:r>
              <a:rPr lang="en-US" dirty="0" err="1"/>
              <a:t>JRadioButton</a:t>
            </a:r>
            <a:r>
              <a:rPr lang="en-US" dirty="0"/>
              <a:t>("Female");</a:t>
            </a:r>
          </a:p>
          <a:p>
            <a:pPr marL="0" indent="0">
              <a:buNone/>
            </a:pPr>
            <a:r>
              <a:rPr lang="en-US" dirty="0"/>
              <a:t>r1.setBounds(75,50,100,30);    </a:t>
            </a:r>
          </a:p>
          <a:p>
            <a:pPr marL="0" indent="0">
              <a:buNone/>
            </a:pPr>
            <a:r>
              <a:rPr lang="en-US" dirty="0"/>
              <a:t>r2.setBounds(75,100,100,30);    </a:t>
            </a:r>
          </a:p>
          <a:p>
            <a:pPr marL="0" indent="0">
              <a:buNone/>
            </a:pPr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=new </a:t>
            </a:r>
            <a:r>
              <a:rPr lang="en-US" dirty="0" err="1"/>
              <a:t>ButtonGroup</a:t>
            </a:r>
            <a:r>
              <a:rPr lang="en-US" dirty="0"/>
              <a:t>();    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(r2);    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(r2);</a:t>
            </a:r>
          </a:p>
        </p:txBody>
      </p:sp>
    </p:spTree>
    <p:extLst>
      <p:ext uri="{BB962C8B-B14F-4D97-AF65-F5344CB8AC3E}">
        <p14:creationId xmlns:p14="http://schemas.microsoft.com/office/powerpoint/2010/main" val="33418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579AB-5155-43CA-9049-610528F6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9122-1711-4AD1-B802-FE1F4807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Java swing is </a:t>
            </a:r>
            <a:r>
              <a:rPr lang="en-US" sz="2800" i="1" dirty="0"/>
              <a:t>used to create window-based applications or desktop applications.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javax.swing</a:t>
            </a:r>
            <a:r>
              <a:rPr lang="en-US" sz="2800" dirty="0"/>
              <a:t> package provides classes : </a:t>
            </a:r>
            <a:r>
              <a:rPr lang="en-US" sz="2800" dirty="0" err="1"/>
              <a:t>JButton</a:t>
            </a:r>
            <a:r>
              <a:rPr lang="en-US" sz="2800" dirty="0"/>
              <a:t>, </a:t>
            </a:r>
            <a:r>
              <a:rPr lang="en-US" sz="2800" dirty="0" err="1"/>
              <a:t>JTextField</a:t>
            </a:r>
            <a:r>
              <a:rPr lang="en-US" sz="2800" dirty="0"/>
              <a:t>, </a:t>
            </a:r>
            <a:r>
              <a:rPr lang="en-US" sz="2800" dirty="0" err="1"/>
              <a:t>JTextArea</a:t>
            </a:r>
            <a:r>
              <a:rPr lang="en-US" sz="2800" dirty="0"/>
              <a:t>, </a:t>
            </a:r>
            <a:r>
              <a:rPr lang="en-US" sz="2800" dirty="0" err="1"/>
              <a:t>JRadioButton</a:t>
            </a:r>
            <a:r>
              <a:rPr lang="en-US" sz="2800" dirty="0"/>
              <a:t>, </a:t>
            </a:r>
            <a:r>
              <a:rPr lang="en-US" sz="2800" dirty="0" err="1"/>
              <a:t>JCheckbox</a:t>
            </a:r>
            <a:r>
              <a:rPr lang="en-US" sz="2800" dirty="0"/>
              <a:t>, </a:t>
            </a:r>
            <a:r>
              <a:rPr lang="en-US" sz="2800" dirty="0" err="1"/>
              <a:t>JMenu</a:t>
            </a:r>
            <a:r>
              <a:rPr lang="en-US" sz="28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6700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F2AA-9D82-42DC-A7A2-2CC36A1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To check which radio button has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A61B-F097-4759-BBC7-E760A23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/>
              <a:t>if(r1.isSelected())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String gender=“Male”;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1647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07D-92D2-4454-B600-AF08941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FA01-4C95-4DE4-B38A-4C356CCE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represents a multi line area that displays text. It is used to edit the text .  </a:t>
            </a:r>
            <a:r>
              <a:rPr lang="en-US" dirty="0" err="1"/>
              <a:t>JTextArea</a:t>
            </a:r>
            <a:r>
              <a:rPr lang="en-US" dirty="0"/>
              <a:t> inherits JComponent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393112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D2A1-40EC-4EFD-841A-7A06BC4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Constructor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5A825-BBE8-486F-8815-670CF4B5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7" y="1752600"/>
            <a:ext cx="814522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8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637-8AE1-4617-8485-9B051F8B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E5628-3BC7-42C1-BB92-DE40E7D8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088357"/>
            <a:ext cx="8151243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5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9B90-9755-43D9-9B7D-AE3C202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JComboBox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C33E-CE3D-4284-A65B-A19E6737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JComboBox inherits JComponent class . JComboBox shows a popup menu that shows a list and the user can select a option from that specified list . JComboBox can be editable or read- only.</a:t>
            </a:r>
          </a:p>
        </p:txBody>
      </p:sp>
    </p:spTree>
    <p:extLst>
      <p:ext uri="{BB962C8B-B14F-4D97-AF65-F5344CB8AC3E}">
        <p14:creationId xmlns:p14="http://schemas.microsoft.com/office/powerpoint/2010/main" val="407931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ACB-7B43-4BCA-A354-57D7E7C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6D75-10D2-4800-A346-219C677F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928687"/>
            <a:ext cx="81343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2F6A-AFDA-4738-A257-1B5964A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AC5825C-B3FA-404F-A888-C0D45BF10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45889"/>
              </p:ext>
            </p:extLst>
          </p:nvPr>
        </p:nvGraphicFramePr>
        <p:xfrm>
          <a:off x="457200" y="13970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5432055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4074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addItem(Object item)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adds the new item to the JComboBox.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9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getSelectedItem()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get the item that is 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0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getItemAt(int </a:t>
                      </a:r>
                      <a:r>
                        <a:rPr lang="en-US" b="1" dirty="0" err="1"/>
                        <a:t>i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 </a:t>
                      </a:r>
                      <a:r>
                        <a:rPr lang="en-US" dirty="0"/>
                        <a:t>It is used to get the item present at the index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6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getItemCount()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 </a:t>
                      </a:r>
                      <a:r>
                        <a:rPr lang="en-US" dirty="0"/>
                        <a:t>It is used to get the number of items present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7709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D0889A1-98A1-4232-963F-653391CE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14800"/>
            <a:ext cx="59817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9F7E-5F06-4102-9768-D5931963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event in JComboBox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19AD-EC11-48A9-8AFB-8C42F94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 </a:t>
            </a:r>
            <a:r>
              <a:rPr lang="en-US" dirty="0" err="1"/>
              <a:t>ItemListener</a:t>
            </a:r>
            <a:r>
              <a:rPr lang="en-US" dirty="0"/>
              <a:t>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Register </a:t>
            </a:r>
            <a:r>
              <a:rPr lang="en-US" dirty="0" err="1"/>
              <a:t>combobox</a:t>
            </a:r>
            <a:r>
              <a:rPr lang="en-US" dirty="0"/>
              <a:t> using </a:t>
            </a:r>
            <a:r>
              <a:rPr lang="en-US" dirty="0" err="1"/>
              <a:t>addItemListener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Define </a:t>
            </a:r>
            <a:r>
              <a:rPr lang="en-US" dirty="0" err="1"/>
              <a:t>itemStateChanged</a:t>
            </a:r>
            <a:r>
              <a:rPr lang="en-US" dirty="0"/>
              <a:t>(</a:t>
            </a:r>
            <a:r>
              <a:rPr lang="en-US" dirty="0" err="1"/>
              <a:t>ItemEvent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To read item from combo box:</a:t>
            </a:r>
          </a:p>
          <a:p>
            <a:pPr marL="0" indent="0">
              <a:buNone/>
            </a:pPr>
            <a:r>
              <a:rPr lang="en-US" dirty="0" err="1"/>
              <a:t>JComboBoxobj.getSelectedItem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867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BE1-9AC9-4606-A2B2-6C69CE64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JTable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65BD-EC7C-4DF2-B72E-D6D4E89B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JTable</a:t>
            </a:r>
            <a:r>
              <a:rPr lang="en-US" sz="2400" dirty="0"/>
              <a:t> class is used to display data in rows and columns wise. </a:t>
            </a:r>
          </a:p>
          <a:p>
            <a:pPr marL="0" indent="0" algn="just">
              <a:buNone/>
            </a:pPr>
            <a:r>
              <a:rPr lang="en-US" sz="2400" b="1" dirty="0"/>
              <a:t>Constructors in </a:t>
            </a:r>
            <a:r>
              <a:rPr lang="en-US" sz="2400" b="1" dirty="0" err="1"/>
              <a:t>JTable</a:t>
            </a:r>
            <a:r>
              <a:rPr lang="en-US" sz="2400" dirty="0"/>
              <a:t>: </a:t>
            </a:r>
          </a:p>
          <a:p>
            <a:pPr algn="just"/>
            <a:r>
              <a:rPr lang="en-US" sz="2400" b="1" dirty="0" err="1"/>
              <a:t>JTable</a:t>
            </a:r>
            <a:r>
              <a:rPr lang="en-US" sz="2400" b="1" dirty="0"/>
              <a:t>(): </a:t>
            </a:r>
            <a:r>
              <a:rPr lang="en-US" sz="2400" dirty="0"/>
              <a:t>A table is created with empty cells.</a:t>
            </a:r>
          </a:p>
          <a:p>
            <a:pPr algn="just"/>
            <a:r>
              <a:rPr lang="en-US" sz="2400" b="1" dirty="0" err="1"/>
              <a:t>JTable</a:t>
            </a:r>
            <a:r>
              <a:rPr lang="en-US" sz="2400" b="1" dirty="0"/>
              <a:t>(int rows, int cols): </a:t>
            </a:r>
            <a:r>
              <a:rPr lang="en-US" sz="2400" dirty="0"/>
              <a:t>Creates a table of size rows * cols.</a:t>
            </a:r>
          </a:p>
          <a:p>
            <a:pPr algn="just"/>
            <a:r>
              <a:rPr lang="en-US" sz="2400" b="1" dirty="0" err="1"/>
              <a:t>JTable</a:t>
            </a:r>
            <a:r>
              <a:rPr lang="en-US" sz="2400" b="1" dirty="0"/>
              <a:t>(Object[][] data, Object []Column): </a:t>
            </a:r>
            <a:r>
              <a:rPr lang="en-US" sz="2400" dirty="0"/>
              <a:t>A table is created with the specified name where []Column defines the column names.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6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FC1-32BA-4219-8709-032B877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JColorChooser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E8D8-3D99-4B2B-85D2-E80B0BC0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JColorChooser</a:t>
            </a:r>
            <a:r>
              <a:rPr lang="en-US" dirty="0"/>
              <a:t> class is used to create a color chooser dialog box so that user can select any color. It inherits JComponent class.</a:t>
            </a:r>
          </a:p>
          <a:p>
            <a:pPr marL="0" indent="0">
              <a:buNone/>
            </a:pPr>
            <a:r>
              <a:rPr lang="en-US" dirty="0" err="1"/>
              <a:t>JColorChooser.showDialog</a:t>
            </a:r>
            <a:r>
              <a:rPr lang="en-US" dirty="0"/>
              <a:t>(</a:t>
            </a:r>
            <a:r>
              <a:rPr lang="en-US" dirty="0" err="1"/>
              <a:t>this,"Select</a:t>
            </a:r>
            <a:r>
              <a:rPr lang="en-US" dirty="0"/>
              <a:t> a color",</a:t>
            </a:r>
            <a:r>
              <a:rPr lang="en-US" dirty="0" err="1"/>
              <a:t>initial_color_name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878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CB2-E765-4FC4-B0B7-6ED59C2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create GUI: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EE2-6ED8-4A31-B073-B73AB64F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size of </a:t>
            </a:r>
            <a:r>
              <a:rPr lang="en-US" dirty="0" err="1"/>
              <a:t>Jframe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layout managers// if no then set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Jbutton,JTextField</a:t>
            </a:r>
            <a:r>
              <a:rPr lang="en-US" dirty="0"/>
              <a:t> etc..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position and size of a </a:t>
            </a:r>
            <a:r>
              <a:rPr lang="en-US" dirty="0" err="1"/>
              <a:t>button,TextField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component in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Visible True  For </a:t>
            </a:r>
            <a:r>
              <a:rPr lang="en-US" dirty="0" err="1"/>
              <a:t>JFrame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2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4FA-0667-43CB-A799-CAF5D8DC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JProgressBar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1117-406D-49B6-9DFB-7CC310D3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 </a:t>
            </a:r>
            <a:r>
              <a:rPr lang="en-US" dirty="0" err="1"/>
              <a:t>JProgressBar</a:t>
            </a:r>
            <a:r>
              <a:rPr lang="en-US" dirty="0"/>
              <a:t> class is used to display the progress status of the task. It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FDD2-F2B4-421B-ADD8-B71E9EEC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8C830-51A0-430D-A575-1747DD63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1619"/>
            <a:ext cx="8083405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5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E8D3B-E7F6-4951-802F-EEAE3304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" y="1676401"/>
            <a:ext cx="7646801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36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165-77B8-48F4-9639-9E81EE67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JSlider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4564-E39C-41EF-872C-CD8985DB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Java </a:t>
            </a:r>
            <a:r>
              <a:rPr lang="en-US" dirty="0" err="1"/>
              <a:t>JSlider</a:t>
            </a:r>
            <a:r>
              <a:rPr lang="en-US" dirty="0"/>
              <a:t> class is used to create the slider in GUI. By using Slider we can select a value from given range.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AC2C-5E3D-4372-AFE9-59F77F52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86615"/>
            <a:ext cx="4399261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51B-53DE-4E80-92E8-396EF41D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common constructors used in </a:t>
            </a:r>
            <a:r>
              <a:rPr lang="en-US" sz="3200" dirty="0" err="1"/>
              <a:t>JSlider</a:t>
            </a:r>
            <a:r>
              <a:rPr lang="en-US" sz="3200" dirty="0"/>
              <a:t> are: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6A3B-8064-4ADD-A7A7-DC80DE38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(): </a:t>
            </a:r>
            <a:r>
              <a:rPr lang="en-US" dirty="0"/>
              <a:t>creates a slider with default initial value 50 and range 0-100.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operation): </a:t>
            </a:r>
            <a:r>
              <a:rPr lang="en-US" dirty="0"/>
              <a:t>develops a slider with the specified orientation set by the user.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max, int values): </a:t>
            </a:r>
            <a:r>
              <a:rPr lang="en-US" dirty="0"/>
              <a:t>creates a horizontal slider using the given min and max.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max): </a:t>
            </a:r>
            <a:r>
              <a:rPr lang="en-US" dirty="0"/>
              <a:t>develops a horizontal slider with specified min, max, and value.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orientation, int min, int max, int value): </a:t>
            </a:r>
            <a:r>
              <a:rPr lang="en-US" dirty="0"/>
              <a:t>develop a slider with specified orientation, that must be either </a:t>
            </a:r>
            <a:r>
              <a:rPr lang="en-US" dirty="0" err="1"/>
              <a:t>JSlider.HORIZONTAL</a:t>
            </a:r>
            <a:r>
              <a:rPr lang="en-US" dirty="0"/>
              <a:t> or </a:t>
            </a:r>
            <a:r>
              <a:rPr lang="en-US" dirty="0" err="1"/>
              <a:t>JSlider.VERTICAL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09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95B4-64AD-42E3-B9D4-84E241BE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DB79-05F9-47BC-88B0-425A5103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setMinorTickSpacing</a:t>
            </a:r>
            <a:r>
              <a:rPr lang="en-US" b="1" dirty="0"/>
              <a:t>(int p): </a:t>
            </a:r>
            <a:r>
              <a:rPr lang="en-US" dirty="0"/>
              <a:t> sets the minor tick spacing in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SetMajorTickSpacing</a:t>
            </a:r>
            <a:r>
              <a:rPr lang="en-US" b="1" dirty="0"/>
              <a:t> (int p): </a:t>
            </a:r>
            <a:r>
              <a:rPr lang="en-US" dirty="0"/>
              <a:t>sets the major tick spacing.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setMinimum</a:t>
            </a:r>
            <a:r>
              <a:rPr lang="en-US" b="1" dirty="0"/>
              <a:t>(int p): </a:t>
            </a:r>
            <a:r>
              <a:rPr lang="en-US" dirty="0"/>
              <a:t>sets the minimum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setMaximum</a:t>
            </a:r>
            <a:r>
              <a:rPr lang="en-US" b="1" dirty="0"/>
              <a:t>(int p): </a:t>
            </a:r>
            <a:r>
              <a:rPr lang="en-US" dirty="0"/>
              <a:t>sets the maximum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setPaintsTicks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bl): </a:t>
            </a:r>
            <a:r>
              <a:rPr lang="en-US" dirty="0"/>
              <a:t>determines that tick mark is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setPaintLabels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tests whether labels are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setPaintTracks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determines whether the track is painted.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6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9BC-A817-4B2D-98D6-012E244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F797-A9AA-4806-9E8C-15C0CD95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small vertical lines that calibrate a slider are called </a:t>
            </a:r>
            <a:r>
              <a:rPr lang="en-US" b="1" dirty="0"/>
              <a:t>tick marks</a:t>
            </a:r>
            <a:r>
              <a:rPr lang="en-US" dirty="0"/>
              <a:t>. The longer, thicker marks are major ticks and the thinner marks are minor ticks. The major ticks can be labeled.</a:t>
            </a:r>
          </a:p>
        </p:txBody>
      </p:sp>
    </p:spTree>
    <p:extLst>
      <p:ext uri="{BB962C8B-B14F-4D97-AF65-F5344CB8AC3E}">
        <p14:creationId xmlns:p14="http://schemas.microsoft.com/office/powerpoint/2010/main" val="2513888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B19C-A47C-474E-A11C-76627F1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LayoutManagers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B5BD-C765-4A85-9865-F938032C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 layout manager is an instance of any class that implements the </a:t>
            </a:r>
            <a:r>
              <a:rPr lang="en-US" dirty="0" err="1"/>
              <a:t>LayoutManager</a:t>
            </a:r>
            <a:r>
              <a:rPr lang="en-US" dirty="0"/>
              <a:t> interface.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LayoutManager</a:t>
            </a:r>
            <a:r>
              <a:rPr lang="en-US" dirty="0"/>
              <a:t> is an interface that is used to arrange components in a specific manner.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implemented by all the classes of layout managers: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BorderLayout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FlowLayout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CardLayout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BoxLayout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489-2D16-440F-A57C-5D6B26D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BorderLayout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C6BE-289E-4025-B79F-9E9241DD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The border layout places components in up to five areas: center, north, south, east and west. Each area can contain only one component.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Possible </a:t>
            </a:r>
            <a:r>
              <a:rPr lang="en-US" dirty="0"/>
              <a:t>values: CENTER, NORTH, SOUTH, EAST, WEST, PAGE_START, PAGE_END, LINE_START and LINE_END.</a:t>
            </a:r>
          </a:p>
          <a:p>
            <a:pPr marL="0" indent="0" algn="just">
              <a:buNone/>
            </a:pPr>
            <a:r>
              <a:rPr lang="en-US" dirty="0"/>
              <a:t>To inserts horizontal and vertical gaps between buttons: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BorderLayout</a:t>
            </a:r>
            <a:r>
              <a:rPr lang="en-US" dirty="0"/>
              <a:t>(int </a:t>
            </a:r>
            <a:r>
              <a:rPr lang="en-US" dirty="0" err="1"/>
              <a:t>hgap</a:t>
            </a:r>
            <a:r>
              <a:rPr lang="en-US" dirty="0"/>
              <a:t>, int gap)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FDE8-FCD5-4DD0-AA70-B6641CC2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47" y="2590800"/>
            <a:ext cx="2209800" cy="143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37771-0618-41A7-8A47-50CAE3B0C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56" y="2590800"/>
            <a:ext cx="2685534" cy="13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3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2A94-741F-40FF-903C-63620EF4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DD13-B49B-4005-B14B-A7B71452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ED2F4-F088-434E-A72B-52807D53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538412"/>
            <a:ext cx="58102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A61E-C3E7-4BD1-BCDD-F9BFEBEC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533400"/>
            <a:ext cx="4267200" cy="5592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javax.swing</a:t>
            </a:r>
            <a:r>
              <a:rPr lang="en-US" dirty="0">
                <a:solidFill>
                  <a:srgbClr val="002060"/>
                </a:solidFill>
              </a:rPr>
              <a:t>.*;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class </a:t>
            </a:r>
            <a:r>
              <a:rPr lang="en-US" dirty="0" err="1">
                <a:solidFill>
                  <a:srgbClr val="002060"/>
                </a:solidFill>
              </a:rPr>
              <a:t>CreateGui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public void </a:t>
            </a:r>
            <a:r>
              <a:rPr lang="en-US" dirty="0" err="1">
                <a:solidFill>
                  <a:srgbClr val="002060"/>
                </a:solidFill>
              </a:rPr>
              <a:t>CreateFrame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JFrame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jf</a:t>
            </a:r>
            <a:r>
              <a:rPr lang="en-US" dirty="0">
                <a:solidFill>
                  <a:srgbClr val="002060"/>
                </a:solidFill>
              </a:rPr>
              <a:t>=new </a:t>
            </a:r>
            <a:r>
              <a:rPr lang="en-US" dirty="0" err="1">
                <a:solidFill>
                  <a:srgbClr val="002060"/>
                </a:solidFill>
              </a:rPr>
              <a:t>JFrame</a:t>
            </a:r>
            <a:r>
              <a:rPr lang="en-US" dirty="0">
                <a:solidFill>
                  <a:srgbClr val="002060"/>
                </a:solidFill>
              </a:rPr>
              <a:t>("My Frame");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jf.setSize</a:t>
            </a:r>
            <a:r>
              <a:rPr lang="en-US" dirty="0">
                <a:solidFill>
                  <a:srgbClr val="002060"/>
                </a:solidFill>
              </a:rPr>
              <a:t>(400,400);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jf.setLayout</a:t>
            </a:r>
            <a:r>
              <a:rPr lang="en-US" dirty="0">
                <a:solidFill>
                  <a:srgbClr val="002060"/>
                </a:solidFill>
              </a:rPr>
              <a:t>(null);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jf.setVisible</a:t>
            </a:r>
            <a:r>
              <a:rPr lang="en-US" dirty="0">
                <a:solidFill>
                  <a:srgbClr val="00206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class Main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public static void main(String []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CreateGui</a:t>
            </a:r>
            <a:r>
              <a:rPr lang="en-US" dirty="0">
                <a:solidFill>
                  <a:srgbClr val="002060"/>
                </a:solidFill>
              </a:rPr>
              <a:t> cg=new </a:t>
            </a:r>
            <a:r>
              <a:rPr lang="en-US" dirty="0" err="1">
                <a:solidFill>
                  <a:srgbClr val="002060"/>
                </a:solidFill>
              </a:rPr>
              <a:t>CreateGui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cg.CreateFrame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}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6E251-5D03-45C9-B17C-4AA2510CF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3937" y="2010569"/>
            <a:ext cx="36671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2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898-F498-43B7-8632-26EA9E02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592-6787-4846-887D-6A788D60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class </a:t>
            </a:r>
            <a:r>
              <a:rPr lang="en-US" b="1" dirty="0" err="1"/>
              <a:t>GridLayout</a:t>
            </a:r>
            <a:r>
              <a:rPr lang="en-US" dirty="0"/>
              <a:t> arranges the components in a rectangular grid.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159B2-6E5E-4B5A-A7C1-0269AACA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77352"/>
              </p:ext>
            </p:extLst>
          </p:nvPr>
        </p:nvGraphicFramePr>
        <p:xfrm>
          <a:off x="685800" y="2948780"/>
          <a:ext cx="7924800" cy="253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6785908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80766052"/>
                    </a:ext>
                  </a:extLst>
                </a:gridCol>
              </a:tblGrid>
              <a:tr h="6142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52600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GridLayout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grid layout with one column per component in a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1991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but no gaps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685309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columns, 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, int </a:t>
                      </a:r>
                      <a:r>
                        <a:rPr lang="en-US" b="1" dirty="0" err="1"/>
                        <a:t>vgap</a:t>
                      </a:r>
                      <a:r>
                        <a:rPr lang="en-US" b="1" dirty="0"/>
                        <a:t>):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along with given horizontal and vertical gaps.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7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75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627ACF-391E-47E3-879C-D6BEC6784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503042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8573153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580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9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getColumns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columns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4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getHgap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horizontal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0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getRows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rows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3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getVgap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/>
                        <a:t>ets the vertical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9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setColumns</a:t>
                      </a:r>
                      <a:r>
                        <a:rPr lang="en-US" b="1" dirty="0"/>
                        <a:t>(int cols)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the number of columns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64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setHgap</a:t>
                      </a:r>
                      <a:r>
                        <a:rPr lang="en-US" b="1" dirty="0"/>
                        <a:t>(int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horizontal gap between the components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52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setRows</a:t>
                      </a:r>
                      <a:r>
                        <a:rPr lang="en-US" b="1" dirty="0"/>
                        <a:t>(int rows)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/>
                        <a:t>ets the number of rows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02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4BF-C2C9-4FBF-A774-89DD75F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5C01-FBBE-42B1-9763-55CB50C4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flow layout manager arranges components in a row from left to right, starting a new row if no more components fit into a row. Flow layouts are typically used to arrange buttons in a panel.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10598-AD59-4CE2-99BE-BAF7DECC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114800"/>
            <a:ext cx="3924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7D874-76C4-49D9-9225-BE8A633A9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148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5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17F4-2DC1-4B99-991A-540F97B8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4E6-1BB9-45DB-B8D1-728C979B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FlowLayout</a:t>
            </a:r>
            <a:r>
              <a:rPr lang="en-US" dirty="0"/>
              <a:t> is default layout for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less then components shits in next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more then it aligns component to the center.</a:t>
            </a:r>
          </a:p>
          <a:p>
            <a:pPr marL="0" indent="0">
              <a:buNone/>
            </a:pPr>
            <a:r>
              <a:rPr lang="en-US" dirty="0"/>
              <a:t>Three constant we can define in </a:t>
            </a:r>
            <a:r>
              <a:rPr lang="en-US" dirty="0" err="1"/>
              <a:t>FLowLayout</a:t>
            </a:r>
            <a:r>
              <a:rPr lang="en-US" dirty="0"/>
              <a:t>: LEFT, RIGHT and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D40F-E68A-42D1-A073-CE32F127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670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1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0066-C769-4E48-8F87-3465BC0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5FA9-680E-403C-B098-C3A699F4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class is used to arrange the components either vertically (along Y-axis) or horizontally (along X-axis). In </a:t>
            </a:r>
            <a:r>
              <a:rPr lang="en-US" dirty="0" err="1"/>
              <a:t>BoxLayout</a:t>
            </a:r>
            <a:r>
              <a:rPr lang="en-US" dirty="0"/>
              <a:t> class, the components are put either in a single row or a single column. The components will not wrap so, for example, a horizontal arrangement of components will stay horizontally arranged when the frame is resized.</a:t>
            </a:r>
          </a:p>
        </p:txBody>
      </p:sp>
    </p:spTree>
    <p:extLst>
      <p:ext uri="{BB962C8B-B14F-4D97-AF65-F5344CB8AC3E}">
        <p14:creationId xmlns:p14="http://schemas.microsoft.com/office/powerpoint/2010/main" val="1688658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D2F-90B9-48C6-BE16-B5081F5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0B3D-4A12-4A3A-AB0E-3337163E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/>
              <a:t>BoxLayout</a:t>
            </a:r>
            <a:r>
              <a:rPr lang="en-US" b="1" dirty="0"/>
              <a:t>(Container c, int axis): </a:t>
            </a:r>
            <a:r>
              <a:rPr lang="en-US" dirty="0"/>
              <a:t>Creates a </a:t>
            </a:r>
            <a:r>
              <a:rPr lang="en-US" dirty="0" err="1"/>
              <a:t>BoxLayout</a:t>
            </a:r>
            <a:r>
              <a:rPr lang="en-US" dirty="0"/>
              <a:t> class that arranges the components with the X-axis or Y-axis.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0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EB55-6FE3-41A9-A09A-E2A9F90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1DE-0EDE-4501-BF28-F84020EF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addLayoutComponent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, Object obj):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getLayoutAlignmentX</a:t>
            </a:r>
            <a:r>
              <a:rPr lang="en-US" b="1" dirty="0"/>
              <a:t>(Container con): </a:t>
            </a:r>
            <a:r>
              <a:rPr lang="en-US" dirty="0"/>
              <a:t>Returns the alignment along the X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getLayoutAlignmentY</a:t>
            </a:r>
            <a:r>
              <a:rPr lang="en-US" b="1" dirty="0"/>
              <a:t>(Container con): </a:t>
            </a:r>
            <a:r>
              <a:rPr lang="en-US" dirty="0"/>
              <a:t>Returns the alignment along the Y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maximumLayoutSize</a:t>
            </a:r>
            <a:r>
              <a:rPr lang="en-US" b="1" dirty="0"/>
              <a:t>(Container con): </a:t>
            </a:r>
            <a:r>
              <a:rPr lang="en-US" dirty="0"/>
              <a:t>Returns the maximum dimensions the target container can use to lay out the components it contains.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minimumLayoutSize</a:t>
            </a:r>
            <a:r>
              <a:rPr lang="en-US" b="1" dirty="0"/>
              <a:t>(Container con): </a:t>
            </a:r>
            <a:r>
              <a:rPr lang="en-US" dirty="0"/>
              <a:t>Returns the minimum dimensions needed to lay out the components contained in the specified target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removeLayoutComponent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r>
              <a:rPr lang="en-US" b="1" dirty="0" err="1"/>
              <a:t>layoutContainer</a:t>
            </a:r>
            <a:r>
              <a:rPr lang="en-US" b="1" dirty="0"/>
              <a:t>(Container tar): </a:t>
            </a:r>
            <a:r>
              <a:rPr lang="en-US" dirty="0"/>
              <a:t>Called by the AWT when the specified container needs to be laid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18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763E-A86B-442E-8481-9519907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56F4-DC24-445D-851E-0CAB1A94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panel = 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BoxLayout</a:t>
            </a:r>
            <a:r>
              <a:rPr lang="en-US" dirty="0"/>
              <a:t> to be X_AXIS: from left to right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BoxLayout.X_AXIS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Boxayout</a:t>
            </a:r>
            <a:r>
              <a:rPr lang="en-US" dirty="0"/>
              <a:t> to be Y_AXIS from top to down</a:t>
            </a:r>
          </a:p>
          <a:p>
            <a:pPr marL="0" indent="0">
              <a:buNone/>
            </a:pPr>
            <a:r>
              <a:rPr lang="en-US" dirty="0"/>
              <a:t>        //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BoxLayout.Y_AXIS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panel.setLayout</a:t>
            </a:r>
            <a:r>
              <a:rPr lang="en-US" dirty="0"/>
              <a:t>(</a:t>
            </a:r>
            <a:r>
              <a:rPr lang="en-US" dirty="0" err="1"/>
              <a:t>boxlayout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8725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C7F8-822C-4EFE-88B4-E3469283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A00A-B845-4BCB-B88B-07A2155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Java </a:t>
            </a:r>
            <a:r>
              <a:rPr lang="en-US" b="1" dirty="0" err="1"/>
              <a:t>CardLayout</a:t>
            </a:r>
            <a:r>
              <a:rPr lang="en-US" dirty="0"/>
              <a:t> class manages the components in such a manner that only one component is visible at a time.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():</a:t>
            </a:r>
            <a:r>
              <a:rPr lang="en-US" dirty="0"/>
              <a:t> creates a card layout with zero horizontal and vertical gap.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 creates a card layout with the given horizontal and vertical gap.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14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1CF-5947-4AB0-B070-BB520BA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792E-7193-45E7-A1FF-7C0D73C0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public void next(Container parent):</a:t>
            </a:r>
            <a:r>
              <a:rPr lang="en-US" dirty="0"/>
              <a:t> is used to flip to the next card of the given container.</a:t>
            </a:r>
          </a:p>
          <a:p>
            <a:r>
              <a:rPr lang="en-US" b="1" dirty="0"/>
              <a:t>public void previous(Container parent):</a:t>
            </a:r>
            <a:r>
              <a:rPr lang="en-US" dirty="0"/>
              <a:t> is used to flip to the previous card of the given container.</a:t>
            </a:r>
          </a:p>
          <a:p>
            <a:r>
              <a:rPr lang="en-US" b="1" dirty="0"/>
              <a:t>public void first(Container parent):</a:t>
            </a:r>
            <a:r>
              <a:rPr lang="en-US" dirty="0"/>
              <a:t> is used to flip to the first card of the given container.</a:t>
            </a:r>
          </a:p>
          <a:p>
            <a:r>
              <a:rPr lang="en-US" b="1" dirty="0"/>
              <a:t>public void last(Container parent):</a:t>
            </a:r>
            <a:r>
              <a:rPr lang="en-US" dirty="0"/>
              <a:t> is used to flip to the last card of the given container.</a:t>
            </a:r>
          </a:p>
          <a:p>
            <a:r>
              <a:rPr lang="en-US" b="1" dirty="0"/>
              <a:t>public void show(Container parent, String name):</a:t>
            </a:r>
            <a:r>
              <a:rPr lang="en-US" dirty="0"/>
              <a:t> is used to flip to the specified card with the given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18CA1-4695-4CB5-A9FB-7299D5E1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43237"/>
            <a:ext cx="8010939" cy="26230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42AC89-A3AC-4A62-8DEF-678DA74B135B}"/>
              </a:ext>
            </a:extLst>
          </p:cNvPr>
          <p:cNvSpPr/>
          <p:nvPr/>
        </p:nvSpPr>
        <p:spPr>
          <a:xfrm>
            <a:off x="496957" y="143127"/>
            <a:ext cx="5060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Commonly used Methods of Component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4635-9BAB-441D-B255-4CE9C57A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88602"/>
            <a:ext cx="6324600" cy="33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70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52A0-A9B9-48E8-A639-A1F5BC9E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F8FD-D1BB-4720-A7CE-68F2D0D5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Listener</a:t>
            </a:r>
          </a:p>
          <a:p>
            <a:pPr marL="0" indent="0">
              <a:buNone/>
            </a:pPr>
            <a:r>
              <a:rPr lang="en-US" dirty="0"/>
              <a:t>    It is an object which is notified when an event occurs.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D5AFFD-6F63-47DF-ABE5-0A11AFC7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41465"/>
              </p:ext>
            </p:extLst>
          </p:nvPr>
        </p:nvGraphicFramePr>
        <p:xfrm>
          <a:off x="457200" y="3280250"/>
          <a:ext cx="8305800" cy="240976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417743631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373164979"/>
                    </a:ext>
                  </a:extLst>
                </a:gridCol>
              </a:tblGrid>
              <a:tr h="529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Java Interfaces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They Listen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8630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 </a:t>
                      </a:r>
                      <a:r>
                        <a:rPr lang="en-US" sz="1200" b="1">
                          <a:effectLst/>
                        </a:rPr>
                        <a:t>button clicks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46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KeyListener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</a:t>
                      </a:r>
                      <a:r>
                        <a:rPr lang="en-US" sz="1200" b="1">
                          <a:effectLst/>
                        </a:rPr>
                        <a:t> key events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02499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MouseListener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Listens for and handles </a:t>
                      </a:r>
                      <a:r>
                        <a:rPr lang="en-US" sz="1200" b="1" dirty="0">
                          <a:effectLst/>
                        </a:rPr>
                        <a:t>mouse events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01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F73-0B22-4C2B-978A-2D7150D7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524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Classes that represent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E0BCD5-8454-40BE-BA41-A9BDB516F1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887821"/>
          <a:ext cx="8229600" cy="19507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007298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3718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vents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8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ActionEvent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an action has occured (e.g- button pressed)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45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scroll bar is manipulated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7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Generated when container is changed ( added or removed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04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269C-A0C2-468F-B0E6-1159611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Autofit/>
          </a:bodyPr>
          <a:lstStyle/>
          <a:p>
            <a:r>
              <a:rPr lang="en-US" sz="2800" b="1" dirty="0"/>
              <a:t>Event Classes and Associated Listener Interfaces</a:t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66A4A9-E789-48C5-8F9C-6C5700DBE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430621"/>
          <a:ext cx="8229600" cy="2865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769157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699805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Associated Listener Interface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84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ActionEvent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ActionListener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161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AdjustmentListner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77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ContainerEvent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93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306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567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ItemEvent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b="1">
                          <a:effectLst/>
                        </a:rPr>
                        <a:t>ItemListener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03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KeyListener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9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7517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0F86-2459-4C43-ADDD-59B0B51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setBounds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CEA-DDA0-4490-82CC-0252F1A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</a:t>
            </a:r>
            <a:r>
              <a:rPr lang="en-US" sz="2800" dirty="0" err="1"/>
              <a:t>setBounds</a:t>
            </a:r>
            <a:r>
              <a:rPr lang="en-US" sz="2800" dirty="0"/>
              <a:t>() method needs four arguments. The first two arguments are x and y coordinates of the top-left corner of the component, the third argument is the width of the component and the fourth argument is the height of the component.</a:t>
            </a:r>
          </a:p>
          <a:p>
            <a:pPr marL="0" indent="0" algn="just">
              <a:buNone/>
            </a:pPr>
            <a:r>
              <a:rPr lang="en-US" sz="2800" dirty="0"/>
              <a:t>Syntax</a:t>
            </a:r>
          </a:p>
          <a:p>
            <a:pPr marL="0" indent="0" algn="just">
              <a:buNone/>
            </a:pPr>
            <a:r>
              <a:rPr lang="en-US" sz="2800" dirty="0" err="1"/>
              <a:t>setBounds</a:t>
            </a:r>
            <a:r>
              <a:rPr lang="en-US" sz="2800" dirty="0"/>
              <a:t>(int x-coordinate, int y-coordinate, int width, int height)</a:t>
            </a:r>
          </a:p>
        </p:txBody>
      </p:sp>
    </p:spTree>
    <p:extLst>
      <p:ext uri="{BB962C8B-B14F-4D97-AF65-F5344CB8AC3E}">
        <p14:creationId xmlns:p14="http://schemas.microsoft.com/office/powerpoint/2010/main" val="5731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6CD4-AECD-40D4-878D-326AE7F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861A-6FCF-4AFE-92C4-0D7F4330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frame or window:</a:t>
            </a:r>
          </a:p>
          <a:p>
            <a:pPr lvl="1"/>
            <a:r>
              <a:rPr lang="en-US" dirty="0"/>
              <a:t>By creating the object of </a:t>
            </a:r>
            <a:r>
              <a:rPr lang="en-US" dirty="0" err="1"/>
              <a:t>JFrame</a:t>
            </a:r>
            <a:r>
              <a:rPr lang="en-US" dirty="0"/>
              <a:t> class </a:t>
            </a:r>
          </a:p>
          <a:p>
            <a:pPr lvl="1"/>
            <a:r>
              <a:rPr lang="en-US" dirty="0"/>
              <a:t>By extending </a:t>
            </a:r>
            <a:r>
              <a:rPr lang="en-US" dirty="0" err="1"/>
              <a:t>JFrame</a:t>
            </a:r>
            <a:r>
              <a:rPr lang="en-US" dirty="0"/>
              <a:t> class (inheritance)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BB3-6C9B-45F3-8303-D138A3D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6F5A-3920-4B10-B190-B48861FC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JFrame</a:t>
            </a:r>
            <a:r>
              <a:rPr lang="en-US" sz="2400" dirty="0"/>
              <a:t> </a:t>
            </a:r>
            <a:r>
              <a:rPr lang="en-US" sz="2400" dirty="0" err="1"/>
              <a:t>jf</a:t>
            </a:r>
            <a:r>
              <a:rPr lang="en-US" sz="2400" dirty="0"/>
              <a:t>=new </a:t>
            </a:r>
            <a:r>
              <a:rPr lang="en-US" sz="2400" dirty="0" err="1"/>
              <a:t>JFrame</a:t>
            </a:r>
            <a:r>
              <a:rPr lang="en-US" sz="2400" dirty="0"/>
              <a:t>("Book Details");</a:t>
            </a:r>
          </a:p>
          <a:p>
            <a:pPr marL="0" indent="0">
              <a:buNone/>
            </a:pPr>
            <a:r>
              <a:rPr lang="en-US" sz="2400" dirty="0"/>
              <a:t>		//</a:t>
            </a:r>
            <a:r>
              <a:rPr lang="en-US" sz="2400" dirty="0" err="1"/>
              <a:t>jf.setSize</a:t>
            </a:r>
            <a:r>
              <a:rPr lang="en-US" sz="2400" dirty="0"/>
              <a:t>(400,400);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jf.setBounds</a:t>
            </a:r>
            <a:r>
              <a:rPr lang="en-US" sz="2400" dirty="0"/>
              <a:t>(325,58,400,400);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jf.getContentPane</a:t>
            </a:r>
            <a:r>
              <a:rPr lang="en-US" sz="2400" dirty="0">
                <a:solidFill>
                  <a:srgbClr val="FF0000"/>
                </a:solidFill>
              </a:rPr>
              <a:t>().</a:t>
            </a:r>
            <a:r>
              <a:rPr lang="en-US" sz="2400" dirty="0" err="1">
                <a:solidFill>
                  <a:srgbClr val="FF0000"/>
                </a:solidFill>
              </a:rPr>
              <a:t>setBackground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Color.BLUE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jf.setLayout</a:t>
            </a:r>
            <a:r>
              <a:rPr lang="en-US" sz="2400" dirty="0"/>
              <a:t>(null);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jf.setVisible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41477388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12130</TotalTime>
  <Words>2375</Words>
  <Application>Microsoft Office PowerPoint</Application>
  <PresentationFormat>On-screen Show (4:3)</PresentationFormat>
  <Paragraphs>390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Rounded MT Bold</vt:lpstr>
      <vt:lpstr>Calibri</vt:lpstr>
      <vt:lpstr>Courier New</vt:lpstr>
      <vt:lpstr>Tahoma</vt:lpstr>
      <vt:lpstr>Wingdings</vt:lpstr>
      <vt:lpstr>Lpu theme final with copyright(S)</vt:lpstr>
      <vt:lpstr>CAP615 PROGRAMMING IN JAVA</vt:lpstr>
      <vt:lpstr>Topics Covered:</vt:lpstr>
      <vt:lpstr>Java swing</vt:lpstr>
      <vt:lpstr>Steps to create GUI:</vt:lpstr>
      <vt:lpstr>PowerPoint Presentation</vt:lpstr>
      <vt:lpstr>PowerPoint Presentation</vt:lpstr>
      <vt:lpstr> setBounds() </vt:lpstr>
      <vt:lpstr>JFrame</vt:lpstr>
      <vt:lpstr>JFrame </vt:lpstr>
      <vt:lpstr>PowerPoint Presentation</vt:lpstr>
      <vt:lpstr>PowerPoint Presentation</vt:lpstr>
      <vt:lpstr>Java JButton</vt:lpstr>
      <vt:lpstr>Constructors of JButton</vt:lpstr>
      <vt:lpstr>PowerPoint Presentation</vt:lpstr>
      <vt:lpstr>Methods of JButton class  </vt:lpstr>
      <vt:lpstr>Steps to perform action on button click</vt:lpstr>
      <vt:lpstr>actionPerformed() method</vt:lpstr>
      <vt:lpstr>Java JLabel</vt:lpstr>
      <vt:lpstr> JLabel:Commonly used Constructors:</vt:lpstr>
      <vt:lpstr>Jlabel:Commonly used Methods:</vt:lpstr>
      <vt:lpstr>Add image using JLabel</vt:lpstr>
      <vt:lpstr> Java JTextField</vt:lpstr>
      <vt:lpstr>Java JTextField</vt:lpstr>
      <vt:lpstr>Java JTextField</vt:lpstr>
      <vt:lpstr>JRadioButton class</vt:lpstr>
      <vt:lpstr> Ex:- </vt:lpstr>
      <vt:lpstr>JRadioButton Constructor </vt:lpstr>
      <vt:lpstr>Methods belongs to JRadioButton class</vt:lpstr>
      <vt:lpstr> Steps: </vt:lpstr>
      <vt:lpstr>To check which radio button has selected</vt:lpstr>
      <vt:lpstr>JTextArea class</vt:lpstr>
      <vt:lpstr> Constructor </vt:lpstr>
      <vt:lpstr>Methods</vt:lpstr>
      <vt:lpstr>JComboBox class</vt:lpstr>
      <vt:lpstr>Constructor</vt:lpstr>
      <vt:lpstr>Methods</vt:lpstr>
      <vt:lpstr>Steps to perform event in JComboBox</vt:lpstr>
      <vt:lpstr>JTable class</vt:lpstr>
      <vt:lpstr>JColorChooser class</vt:lpstr>
      <vt:lpstr>JProgressBar class</vt:lpstr>
      <vt:lpstr>PowerPoint Presentation</vt:lpstr>
      <vt:lpstr>PowerPoint Presentation</vt:lpstr>
      <vt:lpstr>JSlider class</vt:lpstr>
      <vt:lpstr>common constructors used in JSlider are: </vt:lpstr>
      <vt:lpstr>Methods:</vt:lpstr>
      <vt:lpstr>PowerPoint Presentation</vt:lpstr>
      <vt:lpstr> LayoutManagers </vt:lpstr>
      <vt:lpstr> BorderLayout </vt:lpstr>
      <vt:lpstr>PowerPoint Presentation</vt:lpstr>
      <vt:lpstr>GridLayout</vt:lpstr>
      <vt:lpstr>PowerPoint Presentation</vt:lpstr>
      <vt:lpstr>FlowLayout</vt:lpstr>
      <vt:lpstr>Note:</vt:lpstr>
      <vt:lpstr>BoxLayout</vt:lpstr>
      <vt:lpstr>Constructor</vt:lpstr>
      <vt:lpstr>Methods</vt:lpstr>
      <vt:lpstr>PowerPoint Presentation</vt:lpstr>
      <vt:lpstr>CardLayout</vt:lpstr>
      <vt:lpstr> Methods </vt:lpstr>
      <vt:lpstr>PowerPoint Presentation</vt:lpstr>
      <vt:lpstr>Classes that represent events</vt:lpstr>
      <vt:lpstr>Event Classes and Associated Listener Interfaces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451</cp:revision>
  <dcterms:created xsi:type="dcterms:W3CDTF">2014-05-25T11:13:57Z</dcterms:created>
  <dcterms:modified xsi:type="dcterms:W3CDTF">2023-05-23T04:35:30Z</dcterms:modified>
</cp:coreProperties>
</file>