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53"/>
  </p:notesMasterIdLst>
  <p:handoutMasterIdLst>
    <p:handoutMasterId r:id="rId54"/>
  </p:handoutMasterIdLst>
  <p:sldIdLst>
    <p:sldId id="354" r:id="rId2"/>
    <p:sldId id="355" r:id="rId3"/>
    <p:sldId id="374" r:id="rId4"/>
    <p:sldId id="375" r:id="rId5"/>
    <p:sldId id="376" r:id="rId6"/>
    <p:sldId id="377" r:id="rId7"/>
    <p:sldId id="363" r:id="rId8"/>
    <p:sldId id="409" r:id="rId9"/>
    <p:sldId id="410" r:id="rId10"/>
    <p:sldId id="378" r:id="rId11"/>
    <p:sldId id="411" r:id="rId12"/>
    <p:sldId id="379" r:id="rId13"/>
    <p:sldId id="381" r:id="rId14"/>
    <p:sldId id="266" r:id="rId15"/>
    <p:sldId id="267" r:id="rId16"/>
    <p:sldId id="412" r:id="rId17"/>
    <p:sldId id="419" r:id="rId18"/>
    <p:sldId id="415" r:id="rId19"/>
    <p:sldId id="268" r:id="rId20"/>
    <p:sldId id="382" r:id="rId21"/>
    <p:sldId id="413" r:id="rId22"/>
    <p:sldId id="414" r:id="rId23"/>
    <p:sldId id="270" r:id="rId24"/>
    <p:sldId id="271" r:id="rId25"/>
    <p:sldId id="398" r:id="rId26"/>
    <p:sldId id="420" r:id="rId27"/>
    <p:sldId id="399" r:id="rId28"/>
    <p:sldId id="400" r:id="rId29"/>
    <p:sldId id="401" r:id="rId30"/>
    <p:sldId id="402" r:id="rId31"/>
    <p:sldId id="403" r:id="rId32"/>
    <p:sldId id="404" r:id="rId33"/>
    <p:sldId id="405" r:id="rId34"/>
    <p:sldId id="406" r:id="rId35"/>
    <p:sldId id="407" r:id="rId36"/>
    <p:sldId id="408" r:id="rId37"/>
    <p:sldId id="385" r:id="rId38"/>
    <p:sldId id="386" r:id="rId39"/>
    <p:sldId id="421" r:id="rId40"/>
    <p:sldId id="387" r:id="rId41"/>
    <p:sldId id="388" r:id="rId42"/>
    <p:sldId id="389" r:id="rId43"/>
    <p:sldId id="390" r:id="rId44"/>
    <p:sldId id="391" r:id="rId45"/>
    <p:sldId id="392" r:id="rId46"/>
    <p:sldId id="396" r:id="rId47"/>
    <p:sldId id="397" r:id="rId48"/>
    <p:sldId id="393" r:id="rId49"/>
    <p:sldId id="394" r:id="rId50"/>
    <p:sldId id="395" r:id="rId51"/>
    <p:sldId id="35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5/2/2023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Semester-January-2023/CAP615/Lecture-PPT/DatabaseConnection.tx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a16="http://schemas.microsoft.com/office/drawing/2014/main" id="{2A9C37B1-B8DB-45B6-8208-DBC3CE401E3A}"/>
              </a:ext>
            </a:extLst>
          </p:cNvPr>
          <p:cNvSpPr>
            <a:spLocks noGrp="1"/>
          </p:cNvSpPr>
          <p:nvPr>
            <p:ph idx="1"/>
          </p:nvPr>
        </p:nvSpPr>
        <p:spPr/>
        <p:txBody>
          <a:bodyPr>
            <a:normAutofit fontScale="92500" lnSpcReduction="10000"/>
          </a:bodyPr>
          <a:lstStyle/>
          <a:p>
            <a:pPr marL="0" indent="0">
              <a:buNone/>
            </a:pPr>
            <a:r>
              <a:rPr lang="en-US" dirty="0"/>
              <a:t>Managing data using JDBC:</a:t>
            </a:r>
          </a:p>
          <a:p>
            <a:pPr>
              <a:buFont typeface="Wingdings" panose="05000000000000000000" pitchFamily="2" charset="2"/>
              <a:buChar char="ü"/>
            </a:pPr>
            <a:r>
              <a:rPr lang="en-US" dirty="0"/>
              <a:t>introduction to JDBC, </a:t>
            </a:r>
          </a:p>
          <a:p>
            <a:pPr>
              <a:buFont typeface="Wingdings" panose="05000000000000000000" pitchFamily="2" charset="2"/>
              <a:buChar char="ü"/>
            </a:pPr>
            <a:r>
              <a:rPr lang="en-US" dirty="0"/>
              <a:t>connectivity with database,</a:t>
            </a:r>
          </a:p>
          <a:p>
            <a:pPr>
              <a:buFont typeface="Wingdings" panose="05000000000000000000" pitchFamily="2" charset="2"/>
              <a:buChar char="ü"/>
            </a:pPr>
            <a:r>
              <a:rPr lang="en-US" dirty="0"/>
              <a:t>CRUD operations, </a:t>
            </a:r>
          </a:p>
          <a:p>
            <a:pPr>
              <a:buFont typeface="Wingdings" panose="05000000000000000000" pitchFamily="2" charset="2"/>
              <a:buChar char="ü"/>
            </a:pPr>
            <a:r>
              <a:rPr lang="en-US" dirty="0"/>
              <a:t>Connection interface,</a:t>
            </a:r>
          </a:p>
          <a:p>
            <a:pPr>
              <a:buFont typeface="Wingdings" panose="05000000000000000000" pitchFamily="2" charset="2"/>
              <a:buChar char="ü"/>
            </a:pPr>
            <a:r>
              <a:rPr lang="en-US" dirty="0"/>
              <a:t>Statement interface, ResultSet interface, </a:t>
            </a:r>
            <a:r>
              <a:rPr lang="en-US" dirty="0" err="1"/>
              <a:t>PreparedStatement</a:t>
            </a:r>
            <a:r>
              <a:rPr lang="en-US" dirty="0"/>
              <a:t>, </a:t>
            </a:r>
          </a:p>
          <a:p>
            <a:pPr>
              <a:buFont typeface="Wingdings" panose="05000000000000000000" pitchFamily="2" charset="2"/>
              <a:buChar char="ü"/>
            </a:pPr>
            <a:r>
              <a:rPr lang="en-US" dirty="0" err="1"/>
              <a:t>ResultSetMetaData</a:t>
            </a:r>
            <a:r>
              <a:rPr lang="en-US" dirty="0"/>
              <a:t>, </a:t>
            </a:r>
          </a:p>
          <a:p>
            <a:pPr>
              <a:buFont typeface="Wingdings" panose="05000000000000000000" pitchFamily="2" charset="2"/>
              <a:buChar char="ü"/>
            </a:pPr>
            <a:r>
              <a:rPr lang="en-US" dirty="0" err="1"/>
              <a:t>DatabaseMetaData</a:t>
            </a:r>
            <a:endParaRPr lang="en-US" dirty="0"/>
          </a:p>
          <a:p>
            <a:pPr marL="0" indent="0">
              <a:buNone/>
            </a:pPr>
            <a:endParaRPr lang="en-US" dirty="0"/>
          </a:p>
        </p:txBody>
      </p:sp>
    </p:spTree>
    <p:extLst>
      <p:ext uri="{BB962C8B-B14F-4D97-AF65-F5344CB8AC3E}">
        <p14:creationId xmlns:p14="http://schemas.microsoft.com/office/powerpoint/2010/main" val="124212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1BD1-0F9D-4097-8B00-9AD4A3D0871E}"/>
              </a:ext>
            </a:extLst>
          </p:cNvPr>
          <p:cNvSpPr>
            <a:spLocks noGrp="1"/>
          </p:cNvSpPr>
          <p:nvPr>
            <p:ph idx="1"/>
          </p:nvPr>
        </p:nvSpPr>
        <p:spPr>
          <a:xfrm>
            <a:off x="457200" y="457200"/>
            <a:ext cx="8229600" cy="5668963"/>
          </a:xfrm>
        </p:spPr>
        <p:txBody>
          <a:bodyPr>
            <a:normAutofit/>
          </a:bodyPr>
          <a:lstStyle/>
          <a:p>
            <a:pPr marL="0" indent="0">
              <a:buNone/>
            </a:pPr>
            <a:r>
              <a:rPr lang="en-US" b="1" dirty="0"/>
              <a:t>Type 1 − JDBC-ODBC Bridge Driver:</a:t>
            </a:r>
          </a:p>
          <a:p>
            <a:pPr marL="0" indent="0">
              <a:buNone/>
            </a:pPr>
            <a:r>
              <a:rPr lang="en-US" dirty="0"/>
              <a:t>it provides a bridge to access the ODBC driver installed on each client. Using ODBC, requires configuring on your system a Data Source Name (DSN) that represents the target database.</a:t>
            </a:r>
          </a:p>
          <a:p>
            <a:pPr marL="0" indent="0">
              <a:buNone/>
            </a:pPr>
            <a:endParaRPr lang="en-US" dirty="0"/>
          </a:p>
        </p:txBody>
      </p:sp>
      <p:pic>
        <p:nvPicPr>
          <p:cNvPr id="5" name="Picture 4">
            <a:extLst>
              <a:ext uri="{FF2B5EF4-FFF2-40B4-BE49-F238E27FC236}">
                <a16:creationId xmlns:a16="http://schemas.microsoft.com/office/drawing/2014/main" id="{CF550E0C-B7FD-4A21-AA6A-4A02495D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3200400"/>
            <a:ext cx="8082643" cy="3429000"/>
          </a:xfrm>
          <a:prstGeom prst="rect">
            <a:avLst/>
          </a:prstGeom>
        </p:spPr>
      </p:pic>
    </p:spTree>
    <p:extLst>
      <p:ext uri="{BB962C8B-B14F-4D97-AF65-F5344CB8AC3E}">
        <p14:creationId xmlns:p14="http://schemas.microsoft.com/office/powerpoint/2010/main" val="401293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5CB27F-A050-4147-898F-3867BC3A1A7E}"/>
              </a:ext>
            </a:extLst>
          </p:cNvPr>
          <p:cNvSpPr/>
          <p:nvPr/>
        </p:nvSpPr>
        <p:spPr>
          <a:xfrm>
            <a:off x="3581400" y="457200"/>
            <a:ext cx="18288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Program</a:t>
            </a:r>
          </a:p>
        </p:txBody>
      </p:sp>
      <p:sp>
        <p:nvSpPr>
          <p:cNvPr id="6" name="Rectangle 5">
            <a:extLst>
              <a:ext uri="{FF2B5EF4-FFF2-40B4-BE49-F238E27FC236}">
                <a16:creationId xmlns:a16="http://schemas.microsoft.com/office/drawing/2014/main" id="{BE020112-B4D8-4068-9010-DD9FB7C3A8BF}"/>
              </a:ext>
            </a:extLst>
          </p:cNvPr>
          <p:cNvSpPr/>
          <p:nvPr/>
        </p:nvSpPr>
        <p:spPr>
          <a:xfrm>
            <a:off x="3581400" y="2133600"/>
            <a:ext cx="1828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Drivers</a:t>
            </a:r>
          </a:p>
        </p:txBody>
      </p:sp>
      <p:sp>
        <p:nvSpPr>
          <p:cNvPr id="8" name="Rectangle: Rounded Corners 7">
            <a:extLst>
              <a:ext uri="{FF2B5EF4-FFF2-40B4-BE49-F238E27FC236}">
                <a16:creationId xmlns:a16="http://schemas.microsoft.com/office/drawing/2014/main" id="{1DBC731A-5B4D-48C1-98CA-5FA506A585B7}"/>
              </a:ext>
            </a:extLst>
          </p:cNvPr>
          <p:cNvSpPr/>
          <p:nvPr/>
        </p:nvSpPr>
        <p:spPr>
          <a:xfrm>
            <a:off x="3733800" y="5334000"/>
            <a:ext cx="1219200" cy="142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Vendor Specific Database</a:t>
            </a:r>
          </a:p>
        </p:txBody>
      </p:sp>
      <p:cxnSp>
        <p:nvCxnSpPr>
          <p:cNvPr id="11" name="Straight Arrow Connector 10">
            <a:extLst>
              <a:ext uri="{FF2B5EF4-FFF2-40B4-BE49-F238E27FC236}">
                <a16:creationId xmlns:a16="http://schemas.microsoft.com/office/drawing/2014/main" id="{42CA0469-B00A-4279-AD2B-73F738D1B63B}"/>
              </a:ext>
            </a:extLst>
          </p:cNvPr>
          <p:cNvCxnSpPr>
            <a:stCxn id="5" idx="2"/>
            <a:endCxn id="6" idx="0"/>
          </p:cNvCxnSpPr>
          <p:nvPr/>
        </p:nvCxnSpPr>
        <p:spPr>
          <a:xfrm>
            <a:off x="4495800" y="1447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68CEA8-B841-4AA6-9ECF-EB125DA68C35}"/>
              </a:ext>
            </a:extLst>
          </p:cNvPr>
          <p:cNvCxnSpPr>
            <a:cxnSpLocks/>
            <a:stCxn id="6" idx="2"/>
          </p:cNvCxnSpPr>
          <p:nvPr/>
        </p:nvCxnSpPr>
        <p:spPr>
          <a:xfrm>
            <a:off x="4495800" y="2971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30FB62-2F4E-4266-8CF1-16FDE2D04F26}"/>
              </a:ext>
            </a:extLst>
          </p:cNvPr>
          <p:cNvSpPr/>
          <p:nvPr/>
        </p:nvSpPr>
        <p:spPr>
          <a:xfrm>
            <a:off x="6400803" y="2266952"/>
            <a:ext cx="1676394" cy="571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Type-1 driver</a:t>
            </a:r>
          </a:p>
        </p:txBody>
      </p:sp>
      <p:cxnSp>
        <p:nvCxnSpPr>
          <p:cNvPr id="16" name="Straight Arrow Connector 15">
            <a:extLst>
              <a:ext uri="{FF2B5EF4-FFF2-40B4-BE49-F238E27FC236}">
                <a16:creationId xmlns:a16="http://schemas.microsoft.com/office/drawing/2014/main" id="{C981B710-BC79-4D8A-AF03-F9E6241BC688}"/>
              </a:ext>
            </a:extLst>
          </p:cNvPr>
          <p:cNvCxnSpPr/>
          <p:nvPr/>
        </p:nvCxnSpPr>
        <p:spPr>
          <a:xfrm>
            <a:off x="5410200" y="255270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0DF76C3-B286-4049-9AD5-1DC9A8F960D6}"/>
              </a:ext>
            </a:extLst>
          </p:cNvPr>
          <p:cNvSpPr/>
          <p:nvPr/>
        </p:nvSpPr>
        <p:spPr>
          <a:xfrm>
            <a:off x="3614530" y="3708953"/>
            <a:ext cx="1828792"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ODBC</a:t>
            </a:r>
          </a:p>
        </p:txBody>
      </p:sp>
      <p:cxnSp>
        <p:nvCxnSpPr>
          <p:cNvPr id="10" name="Straight Arrow Connector 9">
            <a:extLst>
              <a:ext uri="{FF2B5EF4-FFF2-40B4-BE49-F238E27FC236}">
                <a16:creationId xmlns:a16="http://schemas.microsoft.com/office/drawing/2014/main" id="{BDB37683-B38E-4F83-B3F0-65B25F1CFC5B}"/>
              </a:ext>
            </a:extLst>
          </p:cNvPr>
          <p:cNvCxnSpPr>
            <a:endCxn id="8" idx="0"/>
          </p:cNvCxnSpPr>
          <p:nvPr/>
        </p:nvCxnSpPr>
        <p:spPr>
          <a:xfrm>
            <a:off x="4343400" y="4394753"/>
            <a:ext cx="0" cy="93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62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98CD-8524-4217-9779-A25B210A3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0CA7C-252C-4A4F-8CFC-B2612565224E}"/>
              </a:ext>
            </a:extLst>
          </p:cNvPr>
          <p:cNvSpPr>
            <a:spLocks noGrp="1"/>
          </p:cNvSpPr>
          <p:nvPr>
            <p:ph idx="1"/>
          </p:nvPr>
        </p:nvSpPr>
        <p:spPr/>
        <p:txBody>
          <a:bodyPr/>
          <a:lstStyle/>
          <a:p>
            <a:pPr marL="0" indent="0" algn="just">
              <a:buNone/>
            </a:pPr>
            <a:r>
              <a:rPr lang="en-US" dirty="0"/>
              <a:t>Using the JDBC-ODBC bridge driver we can access the databases which support only ODBC. Java application sends a request to the JDBC-ODBC bridge driver the request internally calls the ODBC equivalent function and the ODBC driver retrieves the result from the vendor specific database and sends it back to the JDBC-ODBC bridge driver.</a:t>
            </a:r>
          </a:p>
          <a:p>
            <a:pPr marL="0" indent="0">
              <a:buNone/>
            </a:pPr>
            <a:endParaRPr lang="en-US" dirty="0"/>
          </a:p>
        </p:txBody>
      </p:sp>
    </p:spTree>
    <p:extLst>
      <p:ext uri="{BB962C8B-B14F-4D97-AF65-F5344CB8AC3E}">
        <p14:creationId xmlns:p14="http://schemas.microsoft.com/office/powerpoint/2010/main" val="19117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E241-B9E7-4927-B3F9-D17C6DE24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9ED2E-EF79-4AD7-9512-BC7702DA1EEB}"/>
              </a:ext>
            </a:extLst>
          </p:cNvPr>
          <p:cNvSpPr>
            <a:spLocks noGrp="1"/>
          </p:cNvSpPr>
          <p:nvPr>
            <p:ph idx="1"/>
          </p:nvPr>
        </p:nvSpPr>
        <p:spPr/>
        <p:txBody>
          <a:bodyPr/>
          <a:lstStyle/>
          <a:p>
            <a:pPr marL="0" indent="0" algn="just">
              <a:buNone/>
            </a:pPr>
            <a:r>
              <a:rPr lang="en-US" dirty="0"/>
              <a:t>Oracle does not support the JDBC-ODBC Bridge from Java 8. Oracle recommends that you use JDBC drivers provided by the vendor of your database instead of the JDBC-ODBC Bridge.</a:t>
            </a:r>
          </a:p>
          <a:p>
            <a:pPr marL="0" indent="0">
              <a:buNone/>
            </a:pPr>
            <a:endParaRPr lang="en-US" dirty="0"/>
          </a:p>
        </p:txBody>
      </p:sp>
    </p:spTree>
    <p:extLst>
      <p:ext uri="{BB962C8B-B14F-4D97-AF65-F5344CB8AC3E}">
        <p14:creationId xmlns:p14="http://schemas.microsoft.com/office/powerpoint/2010/main" val="302509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391400" cy="579437"/>
          </a:xfrm>
        </p:spPr>
        <p:txBody>
          <a:bodyPr>
            <a:normAutofit fontScale="90000"/>
          </a:bodyPr>
          <a:lstStyle/>
          <a:p>
            <a:r>
              <a:rPr lang="en-US" sz="4000" dirty="0">
                <a:solidFill>
                  <a:schemeClr val="tx1"/>
                </a:solidFill>
              </a:rPr>
              <a:t>Native-API driver</a:t>
            </a:r>
          </a:p>
        </p:txBody>
      </p:sp>
      <p:sp>
        <p:nvSpPr>
          <p:cNvPr id="3" name="Content Placeholder 2"/>
          <p:cNvSpPr>
            <a:spLocks noGrp="1"/>
          </p:cNvSpPr>
          <p:nvPr>
            <p:ph sz="quarter" idx="1"/>
          </p:nvPr>
        </p:nvSpPr>
        <p:spPr>
          <a:xfrm>
            <a:off x="457200" y="762000"/>
            <a:ext cx="8229600" cy="5364163"/>
          </a:xfrm>
        </p:spPr>
        <p:txBody>
          <a:bodyPr>
            <a:normAutofit/>
          </a:bodyPr>
          <a:lstStyle/>
          <a:p>
            <a:pPr marL="0" indent="0" algn="just">
              <a:buNone/>
            </a:pPr>
            <a:r>
              <a:rPr lang="en-US" sz="2800" dirty="0"/>
              <a:t>The Native API driver uses the client-side libraries of the database. The driver converts JDBC method calls into native calls of the database API. It is not written entirely in java.</a:t>
            </a:r>
          </a:p>
        </p:txBody>
      </p:sp>
      <p:pic>
        <p:nvPicPr>
          <p:cNvPr id="34818" name="Picture 2" descr="Native-API driver"/>
          <p:cNvPicPr>
            <a:picLocks noChangeAspect="1" noChangeArrowheads="1"/>
          </p:cNvPicPr>
          <p:nvPr/>
        </p:nvPicPr>
        <p:blipFill>
          <a:blip r:embed="rId2"/>
          <a:srcRect/>
          <a:stretch>
            <a:fillRect/>
          </a:stretch>
        </p:blipFill>
        <p:spPr bwMode="auto">
          <a:xfrm>
            <a:off x="1987322" y="2590800"/>
            <a:ext cx="6337527"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en-US" b="1" dirty="0"/>
              <a:t>Advantage</a:t>
            </a:r>
            <a:r>
              <a:rPr lang="en-US" dirty="0"/>
              <a:t>:</a:t>
            </a:r>
          </a:p>
          <a:p>
            <a:pPr lvl="1"/>
            <a:r>
              <a:rPr lang="en-US" dirty="0"/>
              <a:t>performance upgraded than JDBC-ODBC bridge driver.</a:t>
            </a:r>
          </a:p>
          <a:p>
            <a:r>
              <a:rPr lang="en-US" b="1" dirty="0"/>
              <a:t>Disadvantage</a:t>
            </a:r>
            <a:r>
              <a:rPr lang="en-US" dirty="0"/>
              <a:t>:</a:t>
            </a:r>
          </a:p>
          <a:p>
            <a:pPr lvl="1"/>
            <a:r>
              <a:rPr lang="en-US" dirty="0"/>
              <a:t>The Native driver needs to be installed on the each client machine.</a:t>
            </a:r>
          </a:p>
          <a:p>
            <a:pPr lvl="1"/>
            <a:r>
              <a:rPr lang="en-US" dirty="0"/>
              <a:t>The Vendor client library needs to be installed on client machine.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5CB27F-A050-4147-898F-3867BC3A1A7E}"/>
              </a:ext>
            </a:extLst>
          </p:cNvPr>
          <p:cNvSpPr/>
          <p:nvPr/>
        </p:nvSpPr>
        <p:spPr>
          <a:xfrm>
            <a:off x="3581400" y="457200"/>
            <a:ext cx="18288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Program</a:t>
            </a:r>
          </a:p>
        </p:txBody>
      </p:sp>
      <p:sp>
        <p:nvSpPr>
          <p:cNvPr id="6" name="Rectangle 5">
            <a:extLst>
              <a:ext uri="{FF2B5EF4-FFF2-40B4-BE49-F238E27FC236}">
                <a16:creationId xmlns:a16="http://schemas.microsoft.com/office/drawing/2014/main" id="{BE020112-B4D8-4068-9010-DD9FB7C3A8BF}"/>
              </a:ext>
            </a:extLst>
          </p:cNvPr>
          <p:cNvSpPr/>
          <p:nvPr/>
        </p:nvSpPr>
        <p:spPr>
          <a:xfrm>
            <a:off x="3581400" y="2133600"/>
            <a:ext cx="1828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Drivers</a:t>
            </a:r>
          </a:p>
        </p:txBody>
      </p:sp>
      <p:sp>
        <p:nvSpPr>
          <p:cNvPr id="8" name="Rectangle: Rounded Corners 7">
            <a:extLst>
              <a:ext uri="{FF2B5EF4-FFF2-40B4-BE49-F238E27FC236}">
                <a16:creationId xmlns:a16="http://schemas.microsoft.com/office/drawing/2014/main" id="{1DBC731A-5B4D-48C1-98CA-5FA506A585B7}"/>
              </a:ext>
            </a:extLst>
          </p:cNvPr>
          <p:cNvSpPr/>
          <p:nvPr/>
        </p:nvSpPr>
        <p:spPr>
          <a:xfrm>
            <a:off x="3856383" y="5334000"/>
            <a:ext cx="1219200" cy="142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Vendor Specific Database</a:t>
            </a:r>
          </a:p>
        </p:txBody>
      </p:sp>
      <p:cxnSp>
        <p:nvCxnSpPr>
          <p:cNvPr id="11" name="Straight Arrow Connector 10">
            <a:extLst>
              <a:ext uri="{FF2B5EF4-FFF2-40B4-BE49-F238E27FC236}">
                <a16:creationId xmlns:a16="http://schemas.microsoft.com/office/drawing/2014/main" id="{42CA0469-B00A-4279-AD2B-73F738D1B63B}"/>
              </a:ext>
            </a:extLst>
          </p:cNvPr>
          <p:cNvCxnSpPr>
            <a:stCxn id="5" idx="2"/>
            <a:endCxn id="6" idx="0"/>
          </p:cNvCxnSpPr>
          <p:nvPr/>
        </p:nvCxnSpPr>
        <p:spPr>
          <a:xfrm>
            <a:off x="4495800" y="1447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68CEA8-B841-4AA6-9ECF-EB125DA68C35}"/>
              </a:ext>
            </a:extLst>
          </p:cNvPr>
          <p:cNvCxnSpPr>
            <a:cxnSpLocks/>
            <a:stCxn id="6" idx="2"/>
          </p:cNvCxnSpPr>
          <p:nvPr/>
        </p:nvCxnSpPr>
        <p:spPr>
          <a:xfrm>
            <a:off x="4495800" y="2971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30FB62-2F4E-4266-8CF1-16FDE2D04F26}"/>
              </a:ext>
            </a:extLst>
          </p:cNvPr>
          <p:cNvSpPr/>
          <p:nvPr/>
        </p:nvSpPr>
        <p:spPr>
          <a:xfrm>
            <a:off x="6400802" y="2266952"/>
            <a:ext cx="1981197" cy="571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Type-2 driver</a:t>
            </a:r>
          </a:p>
          <a:p>
            <a:pPr algn="ctr"/>
            <a:r>
              <a:rPr lang="en-US" sz="1600" dirty="0"/>
              <a:t>(</a:t>
            </a:r>
            <a:r>
              <a:rPr lang="en-US" sz="1600" dirty="0">
                <a:solidFill>
                  <a:schemeClr val="tx1"/>
                </a:solidFill>
              </a:rPr>
              <a:t>Native-API driver)</a:t>
            </a:r>
            <a:endParaRPr lang="en-US" sz="1600" dirty="0"/>
          </a:p>
        </p:txBody>
      </p:sp>
      <p:cxnSp>
        <p:nvCxnSpPr>
          <p:cNvPr id="16" name="Straight Arrow Connector 15">
            <a:extLst>
              <a:ext uri="{FF2B5EF4-FFF2-40B4-BE49-F238E27FC236}">
                <a16:creationId xmlns:a16="http://schemas.microsoft.com/office/drawing/2014/main" id="{C981B710-BC79-4D8A-AF03-F9E6241BC688}"/>
              </a:ext>
            </a:extLst>
          </p:cNvPr>
          <p:cNvCxnSpPr/>
          <p:nvPr/>
        </p:nvCxnSpPr>
        <p:spPr>
          <a:xfrm>
            <a:off x="5410200" y="255270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0DF76C3-B286-4049-9AD5-1DC9A8F960D6}"/>
              </a:ext>
            </a:extLst>
          </p:cNvPr>
          <p:cNvSpPr/>
          <p:nvPr/>
        </p:nvSpPr>
        <p:spPr>
          <a:xfrm>
            <a:off x="3614530" y="3708953"/>
            <a:ext cx="1828792"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Specific API</a:t>
            </a:r>
          </a:p>
        </p:txBody>
      </p:sp>
      <p:cxnSp>
        <p:nvCxnSpPr>
          <p:cNvPr id="10" name="Straight Arrow Connector 9">
            <a:extLst>
              <a:ext uri="{FF2B5EF4-FFF2-40B4-BE49-F238E27FC236}">
                <a16:creationId xmlns:a16="http://schemas.microsoft.com/office/drawing/2014/main" id="{BDB37683-B38E-4F83-B3F0-65B25F1CFC5B}"/>
              </a:ext>
            </a:extLst>
          </p:cNvPr>
          <p:cNvCxnSpPr>
            <a:cxnSpLocks/>
          </p:cNvCxnSpPr>
          <p:nvPr/>
        </p:nvCxnSpPr>
        <p:spPr>
          <a:xfrm>
            <a:off x="4465983" y="4394753"/>
            <a:ext cx="0" cy="93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44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222306-E48C-49C1-8D48-2B083451F193}"/>
              </a:ext>
            </a:extLst>
          </p:cNvPr>
          <p:cNvPicPr>
            <a:picLocks noGrp="1" noChangeAspect="1"/>
          </p:cNvPicPr>
          <p:nvPr>
            <p:ph idx="1"/>
          </p:nvPr>
        </p:nvPicPr>
        <p:blipFill>
          <a:blip r:embed="rId2"/>
          <a:stretch>
            <a:fillRect/>
          </a:stretch>
        </p:blipFill>
        <p:spPr>
          <a:xfrm>
            <a:off x="1504950" y="2158206"/>
            <a:ext cx="6134100" cy="3409950"/>
          </a:xfrm>
          <a:prstGeom prst="rect">
            <a:avLst/>
          </a:prstGeom>
        </p:spPr>
      </p:pic>
    </p:spTree>
    <p:extLst>
      <p:ext uri="{BB962C8B-B14F-4D97-AF65-F5344CB8AC3E}">
        <p14:creationId xmlns:p14="http://schemas.microsoft.com/office/powerpoint/2010/main" val="79415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86B82-27AB-4ED6-8AEF-403C180EA1BA}"/>
              </a:ext>
            </a:extLst>
          </p:cNvPr>
          <p:cNvSpPr/>
          <p:nvPr/>
        </p:nvSpPr>
        <p:spPr>
          <a:xfrm>
            <a:off x="1143000" y="990600"/>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Client1</a:t>
            </a:r>
          </a:p>
        </p:txBody>
      </p:sp>
      <p:sp>
        <p:nvSpPr>
          <p:cNvPr id="5" name="Rectangle 4">
            <a:extLst>
              <a:ext uri="{FF2B5EF4-FFF2-40B4-BE49-F238E27FC236}">
                <a16:creationId xmlns:a16="http://schemas.microsoft.com/office/drawing/2014/main" id="{99D6D0F3-FCEF-44ED-8ED1-814777E4E416}"/>
              </a:ext>
            </a:extLst>
          </p:cNvPr>
          <p:cNvSpPr/>
          <p:nvPr/>
        </p:nvSpPr>
        <p:spPr>
          <a:xfrm>
            <a:off x="4000500" y="990600"/>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Client2</a:t>
            </a:r>
          </a:p>
        </p:txBody>
      </p:sp>
      <p:sp>
        <p:nvSpPr>
          <p:cNvPr id="6" name="Rectangle 5">
            <a:extLst>
              <a:ext uri="{FF2B5EF4-FFF2-40B4-BE49-F238E27FC236}">
                <a16:creationId xmlns:a16="http://schemas.microsoft.com/office/drawing/2014/main" id="{5A2CF20C-80DC-4480-BB32-5F608A7696E0}"/>
              </a:ext>
            </a:extLst>
          </p:cNvPr>
          <p:cNvSpPr/>
          <p:nvPr/>
        </p:nvSpPr>
        <p:spPr>
          <a:xfrm>
            <a:off x="6858000" y="993913"/>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Client3</a:t>
            </a:r>
          </a:p>
        </p:txBody>
      </p:sp>
      <p:sp>
        <p:nvSpPr>
          <p:cNvPr id="12" name="Rectangle 11">
            <a:extLst>
              <a:ext uri="{FF2B5EF4-FFF2-40B4-BE49-F238E27FC236}">
                <a16:creationId xmlns:a16="http://schemas.microsoft.com/office/drawing/2014/main" id="{AB544D24-8982-4FD9-B74D-30C7D943E9E4}"/>
              </a:ext>
            </a:extLst>
          </p:cNvPr>
          <p:cNvSpPr/>
          <p:nvPr/>
        </p:nvSpPr>
        <p:spPr>
          <a:xfrm>
            <a:off x="2935357" y="3886200"/>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Specific Database</a:t>
            </a:r>
          </a:p>
        </p:txBody>
      </p:sp>
      <p:cxnSp>
        <p:nvCxnSpPr>
          <p:cNvPr id="14" name="Straight Arrow Connector 13">
            <a:extLst>
              <a:ext uri="{FF2B5EF4-FFF2-40B4-BE49-F238E27FC236}">
                <a16:creationId xmlns:a16="http://schemas.microsoft.com/office/drawing/2014/main" id="{290131F5-EDBB-477D-9EA5-AA4BBF5C7C06}"/>
              </a:ext>
            </a:extLst>
          </p:cNvPr>
          <p:cNvCxnSpPr>
            <a:cxnSpLocks/>
            <a:stCxn id="4" idx="2"/>
          </p:cNvCxnSpPr>
          <p:nvPr/>
        </p:nvCxnSpPr>
        <p:spPr>
          <a:xfrm>
            <a:off x="1943100" y="1981200"/>
            <a:ext cx="15621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D8CBEF-2B47-482A-8EA5-502AA642004D}"/>
              </a:ext>
            </a:extLst>
          </p:cNvPr>
          <p:cNvCxnSpPr>
            <a:cxnSpLocks/>
          </p:cNvCxnSpPr>
          <p:nvPr/>
        </p:nvCxnSpPr>
        <p:spPr>
          <a:xfrm flipH="1">
            <a:off x="3619500" y="2097157"/>
            <a:ext cx="76200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142D20-D5AB-452F-BCB1-4230FF280312}"/>
              </a:ext>
            </a:extLst>
          </p:cNvPr>
          <p:cNvCxnSpPr>
            <a:cxnSpLocks/>
          </p:cNvCxnSpPr>
          <p:nvPr/>
        </p:nvCxnSpPr>
        <p:spPr>
          <a:xfrm flipH="1">
            <a:off x="3829050" y="1981200"/>
            <a:ext cx="325755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87FBEAD-86E5-402D-9A82-2F9974E1EF91}"/>
              </a:ext>
            </a:extLst>
          </p:cNvPr>
          <p:cNvSpPr/>
          <p:nvPr/>
        </p:nvSpPr>
        <p:spPr>
          <a:xfrm>
            <a:off x="308113" y="11430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VS API</a:t>
            </a:r>
          </a:p>
        </p:txBody>
      </p:sp>
      <p:sp>
        <p:nvSpPr>
          <p:cNvPr id="13" name="Rectangle 12">
            <a:extLst>
              <a:ext uri="{FF2B5EF4-FFF2-40B4-BE49-F238E27FC236}">
                <a16:creationId xmlns:a16="http://schemas.microsoft.com/office/drawing/2014/main" id="{2C0235FA-F2E2-466A-B814-63E61D230BC1}"/>
              </a:ext>
            </a:extLst>
          </p:cNvPr>
          <p:cNvSpPr/>
          <p:nvPr/>
        </p:nvSpPr>
        <p:spPr>
          <a:xfrm>
            <a:off x="3295650" y="11430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VS API</a:t>
            </a:r>
          </a:p>
        </p:txBody>
      </p:sp>
      <p:sp>
        <p:nvSpPr>
          <p:cNvPr id="15" name="Rectangle 14">
            <a:extLst>
              <a:ext uri="{FF2B5EF4-FFF2-40B4-BE49-F238E27FC236}">
                <a16:creationId xmlns:a16="http://schemas.microsoft.com/office/drawing/2014/main" id="{84A96513-9826-4520-B731-6F22799241A4}"/>
              </a:ext>
            </a:extLst>
          </p:cNvPr>
          <p:cNvSpPr/>
          <p:nvPr/>
        </p:nvSpPr>
        <p:spPr>
          <a:xfrm>
            <a:off x="6115050" y="11430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VS API</a:t>
            </a:r>
          </a:p>
        </p:txBody>
      </p:sp>
    </p:spTree>
    <p:extLst>
      <p:ext uri="{BB962C8B-B14F-4D97-AF65-F5344CB8AC3E}">
        <p14:creationId xmlns:p14="http://schemas.microsoft.com/office/powerpoint/2010/main" val="406334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570038"/>
          </a:xfrm>
        </p:spPr>
        <p:txBody>
          <a:bodyPr>
            <a:normAutofit/>
          </a:bodyPr>
          <a:lstStyle/>
          <a:p>
            <a:pPr algn="l"/>
            <a:r>
              <a:rPr lang="en-US" sz="4000" dirty="0">
                <a:solidFill>
                  <a:schemeClr val="tx1"/>
                </a:solidFill>
              </a:rPr>
              <a:t>Network Protocol driver</a:t>
            </a:r>
          </a:p>
        </p:txBody>
      </p:sp>
      <p:sp>
        <p:nvSpPr>
          <p:cNvPr id="3" name="Content Placeholder 2"/>
          <p:cNvSpPr>
            <a:spLocks noGrp="1"/>
          </p:cNvSpPr>
          <p:nvPr>
            <p:ph sz="quarter" idx="1"/>
          </p:nvPr>
        </p:nvSpPr>
        <p:spPr>
          <a:xfrm>
            <a:off x="609600" y="1066800"/>
            <a:ext cx="8305800" cy="1570038"/>
          </a:xfrm>
        </p:spPr>
        <p:txBody>
          <a:bodyPr>
            <a:normAutofit fontScale="92500" lnSpcReduction="20000"/>
          </a:bodyPr>
          <a:lstStyle/>
          <a:p>
            <a:pPr marL="0" indent="0" algn="just">
              <a:buNone/>
            </a:pPr>
            <a:r>
              <a:rPr lang="en-US" dirty="0"/>
              <a:t>The Network Protocol driver uses middleware (application server) that converts JDBC calls directly or indirectly into the vendor-specific database protocol. It is fully written in java.</a:t>
            </a:r>
          </a:p>
        </p:txBody>
      </p:sp>
      <p:pic>
        <p:nvPicPr>
          <p:cNvPr id="36866" name="Picture 2" descr="Network Protocol driver"/>
          <p:cNvPicPr>
            <a:picLocks noChangeAspect="1" noChangeArrowheads="1"/>
          </p:cNvPicPr>
          <p:nvPr/>
        </p:nvPicPr>
        <p:blipFill>
          <a:blip r:embed="rId2"/>
          <a:srcRect/>
          <a:stretch>
            <a:fillRect/>
          </a:stretch>
        </p:blipFill>
        <p:spPr bwMode="auto">
          <a:xfrm>
            <a:off x="533400" y="2971800"/>
            <a:ext cx="8077200" cy="37013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BB2-C4BC-4383-9F66-A095BB4E28B4}"/>
              </a:ext>
            </a:extLst>
          </p:cNvPr>
          <p:cNvSpPr>
            <a:spLocks noGrp="1"/>
          </p:cNvSpPr>
          <p:nvPr>
            <p:ph type="title"/>
          </p:nvPr>
        </p:nvSpPr>
        <p:spPr/>
        <p:txBody>
          <a:bodyPr/>
          <a:lstStyle/>
          <a:p>
            <a:r>
              <a:rPr lang="en-US" dirty="0">
                <a:solidFill>
                  <a:srgbClr val="FF0000"/>
                </a:solidFill>
              </a:rPr>
              <a:t>Introduction to JDBC</a:t>
            </a:r>
          </a:p>
        </p:txBody>
      </p:sp>
      <p:sp>
        <p:nvSpPr>
          <p:cNvPr id="3" name="Content Placeholder 2">
            <a:extLst>
              <a:ext uri="{FF2B5EF4-FFF2-40B4-BE49-F238E27FC236}">
                <a16:creationId xmlns:a16="http://schemas.microsoft.com/office/drawing/2014/main" id="{69EA7303-AABF-4028-A4BE-62186029CD8D}"/>
              </a:ext>
            </a:extLst>
          </p:cNvPr>
          <p:cNvSpPr>
            <a:spLocks noGrp="1"/>
          </p:cNvSpPr>
          <p:nvPr>
            <p:ph idx="1"/>
          </p:nvPr>
        </p:nvSpPr>
        <p:spPr>
          <a:xfrm>
            <a:off x="457200" y="1417638"/>
            <a:ext cx="8534400" cy="4708525"/>
          </a:xfrm>
        </p:spPr>
        <p:txBody>
          <a:bodyPr>
            <a:normAutofit/>
          </a:bodyPr>
          <a:lstStyle/>
          <a:p>
            <a:pPr marL="0" indent="0">
              <a:buNone/>
            </a:pPr>
            <a:r>
              <a:rPr lang="en-US" b="1" dirty="0"/>
              <a:t>Java Database Connectivity</a:t>
            </a:r>
          </a:p>
          <a:p>
            <a:pPr marL="0" indent="0">
              <a:buNone/>
            </a:pPr>
            <a:r>
              <a:rPr lang="en-US" sz="3000" dirty="0"/>
              <a:t>JDBC is a software tool and also known as an application programming interface(API) that is used to interact with the database.</a:t>
            </a:r>
          </a:p>
        </p:txBody>
      </p:sp>
      <p:sp>
        <p:nvSpPr>
          <p:cNvPr id="4" name="Rectangle 3">
            <a:extLst>
              <a:ext uri="{FF2B5EF4-FFF2-40B4-BE49-F238E27FC236}">
                <a16:creationId xmlns:a16="http://schemas.microsoft.com/office/drawing/2014/main" id="{91C85D66-4C0C-46E0-BCBA-CDC448157B6E}"/>
              </a:ext>
            </a:extLst>
          </p:cNvPr>
          <p:cNvSpPr/>
          <p:nvPr/>
        </p:nvSpPr>
        <p:spPr>
          <a:xfrm>
            <a:off x="685800" y="4267200"/>
            <a:ext cx="1905000"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Java App</a:t>
            </a:r>
          </a:p>
        </p:txBody>
      </p:sp>
      <p:sp>
        <p:nvSpPr>
          <p:cNvPr id="7" name="Cylinder 6">
            <a:extLst>
              <a:ext uri="{FF2B5EF4-FFF2-40B4-BE49-F238E27FC236}">
                <a16:creationId xmlns:a16="http://schemas.microsoft.com/office/drawing/2014/main" id="{D8CD5DA1-B212-4FCD-8282-3BAD5F8936D7}"/>
              </a:ext>
            </a:extLst>
          </p:cNvPr>
          <p:cNvSpPr/>
          <p:nvPr/>
        </p:nvSpPr>
        <p:spPr>
          <a:xfrm>
            <a:off x="60960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DDA8C41A-F533-46BD-846D-87FE554544BF}"/>
              </a:ext>
            </a:extLst>
          </p:cNvPr>
          <p:cNvSpPr/>
          <p:nvPr/>
        </p:nvSpPr>
        <p:spPr>
          <a:xfrm>
            <a:off x="73152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ylinder 8">
            <a:extLst>
              <a:ext uri="{FF2B5EF4-FFF2-40B4-BE49-F238E27FC236}">
                <a16:creationId xmlns:a16="http://schemas.microsoft.com/office/drawing/2014/main" id="{7B29AD8C-5AE2-4DA2-8C5D-BB4030205849}"/>
              </a:ext>
            </a:extLst>
          </p:cNvPr>
          <p:cNvSpPr/>
          <p:nvPr/>
        </p:nvSpPr>
        <p:spPr>
          <a:xfrm>
            <a:off x="6553202" y="443925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10A8433F-18DA-42C0-AFEE-C70D4C714C10}"/>
              </a:ext>
            </a:extLst>
          </p:cNvPr>
          <p:cNvSpPr/>
          <p:nvPr/>
        </p:nvSpPr>
        <p:spPr>
          <a:xfrm>
            <a:off x="7282073" y="4775741"/>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3d Little Man Makes a Connection Stock Illustration - Illustration of  character, dude: 43130342">
            <a:extLst>
              <a:ext uri="{FF2B5EF4-FFF2-40B4-BE49-F238E27FC236}">
                <a16:creationId xmlns:a16="http://schemas.microsoft.com/office/drawing/2014/main" id="{D21178B2-DEC8-474E-9529-785F8A311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266" y="3674991"/>
            <a:ext cx="2725809" cy="27258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2327C28-1551-4587-991E-485377555A69}"/>
              </a:ext>
            </a:extLst>
          </p:cNvPr>
          <p:cNvSpPr/>
          <p:nvPr/>
        </p:nvSpPr>
        <p:spPr>
          <a:xfrm>
            <a:off x="3581400" y="3429000"/>
            <a:ext cx="1600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JDBC</a:t>
            </a:r>
          </a:p>
        </p:txBody>
      </p:sp>
      <p:sp>
        <p:nvSpPr>
          <p:cNvPr id="13" name="Rectangle 12">
            <a:extLst>
              <a:ext uri="{FF2B5EF4-FFF2-40B4-BE49-F238E27FC236}">
                <a16:creationId xmlns:a16="http://schemas.microsoft.com/office/drawing/2014/main" id="{823822E0-15F2-45AC-B50A-A1B0F7DC218E}"/>
              </a:ext>
            </a:extLst>
          </p:cNvPr>
          <p:cNvSpPr/>
          <p:nvPr/>
        </p:nvSpPr>
        <p:spPr>
          <a:xfrm>
            <a:off x="6449659" y="6126163"/>
            <a:ext cx="2008541" cy="4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Tree>
    <p:extLst>
      <p:ext uri="{BB962C8B-B14F-4D97-AF65-F5344CB8AC3E}">
        <p14:creationId xmlns:p14="http://schemas.microsoft.com/office/powerpoint/2010/main" val="68134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09600"/>
            <a:ext cx="7772400" cy="5410200"/>
          </a:xfrm>
        </p:spPr>
        <p:txBody>
          <a:bodyPr>
            <a:normAutofit/>
          </a:bodyPr>
          <a:lstStyle/>
          <a:p>
            <a:r>
              <a:rPr lang="en-US" b="1" dirty="0"/>
              <a:t>Advantage:</a:t>
            </a:r>
          </a:p>
          <a:p>
            <a:pPr lvl="1" algn="just"/>
            <a:r>
              <a:rPr lang="en-US" dirty="0"/>
              <a:t>No client side library is required because of application server that can perform many tasks like auditing, load balancing, logging etc.</a:t>
            </a:r>
          </a:p>
          <a:p>
            <a:r>
              <a:rPr lang="en-US" b="1" dirty="0"/>
              <a:t>Disadvantages:</a:t>
            </a:r>
          </a:p>
          <a:p>
            <a:pPr lvl="1" algn="just"/>
            <a:r>
              <a:rPr lang="en-US" dirty="0"/>
              <a:t>Network support is required on client machine.</a:t>
            </a:r>
          </a:p>
          <a:p>
            <a:pPr lvl="1" algn="just"/>
            <a:r>
              <a:rPr lang="en-US" dirty="0"/>
              <a:t>Requires database-specific coding to be done in the middle tier.</a:t>
            </a:r>
          </a:p>
          <a:p>
            <a:pPr lvl="1" algn="just"/>
            <a:r>
              <a:rPr lang="en-US" dirty="0"/>
              <a:t>Maintenance of Network Protocol driver becomes costly because it requires database-specific coding to be done in the middle tier.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5CB27F-A050-4147-898F-3867BC3A1A7E}"/>
              </a:ext>
            </a:extLst>
          </p:cNvPr>
          <p:cNvSpPr/>
          <p:nvPr/>
        </p:nvSpPr>
        <p:spPr>
          <a:xfrm>
            <a:off x="3581400" y="457200"/>
            <a:ext cx="18288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Program</a:t>
            </a:r>
          </a:p>
        </p:txBody>
      </p:sp>
      <p:sp>
        <p:nvSpPr>
          <p:cNvPr id="6" name="Rectangle 5">
            <a:extLst>
              <a:ext uri="{FF2B5EF4-FFF2-40B4-BE49-F238E27FC236}">
                <a16:creationId xmlns:a16="http://schemas.microsoft.com/office/drawing/2014/main" id="{BE020112-B4D8-4068-9010-DD9FB7C3A8BF}"/>
              </a:ext>
            </a:extLst>
          </p:cNvPr>
          <p:cNvSpPr/>
          <p:nvPr/>
        </p:nvSpPr>
        <p:spPr>
          <a:xfrm>
            <a:off x="3581400" y="2133600"/>
            <a:ext cx="1828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Drivers</a:t>
            </a:r>
          </a:p>
        </p:txBody>
      </p:sp>
      <p:sp>
        <p:nvSpPr>
          <p:cNvPr id="8" name="Rectangle: Rounded Corners 7">
            <a:extLst>
              <a:ext uri="{FF2B5EF4-FFF2-40B4-BE49-F238E27FC236}">
                <a16:creationId xmlns:a16="http://schemas.microsoft.com/office/drawing/2014/main" id="{1DBC731A-5B4D-48C1-98CA-5FA506A585B7}"/>
              </a:ext>
            </a:extLst>
          </p:cNvPr>
          <p:cNvSpPr/>
          <p:nvPr/>
        </p:nvSpPr>
        <p:spPr>
          <a:xfrm>
            <a:off x="3856383" y="5334000"/>
            <a:ext cx="1219200" cy="142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Vendor Specific Database</a:t>
            </a:r>
          </a:p>
        </p:txBody>
      </p:sp>
      <p:cxnSp>
        <p:nvCxnSpPr>
          <p:cNvPr id="11" name="Straight Arrow Connector 10">
            <a:extLst>
              <a:ext uri="{FF2B5EF4-FFF2-40B4-BE49-F238E27FC236}">
                <a16:creationId xmlns:a16="http://schemas.microsoft.com/office/drawing/2014/main" id="{42CA0469-B00A-4279-AD2B-73F738D1B63B}"/>
              </a:ext>
            </a:extLst>
          </p:cNvPr>
          <p:cNvCxnSpPr>
            <a:stCxn id="5" idx="2"/>
            <a:endCxn id="6" idx="0"/>
          </p:cNvCxnSpPr>
          <p:nvPr/>
        </p:nvCxnSpPr>
        <p:spPr>
          <a:xfrm>
            <a:off x="4495800" y="1447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68CEA8-B841-4AA6-9ECF-EB125DA68C35}"/>
              </a:ext>
            </a:extLst>
          </p:cNvPr>
          <p:cNvCxnSpPr>
            <a:cxnSpLocks/>
            <a:stCxn id="6" idx="2"/>
          </p:cNvCxnSpPr>
          <p:nvPr/>
        </p:nvCxnSpPr>
        <p:spPr>
          <a:xfrm>
            <a:off x="4495800" y="2971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30FB62-2F4E-4266-8CF1-16FDE2D04F26}"/>
              </a:ext>
            </a:extLst>
          </p:cNvPr>
          <p:cNvSpPr/>
          <p:nvPr/>
        </p:nvSpPr>
        <p:spPr>
          <a:xfrm>
            <a:off x="6400800" y="2266952"/>
            <a:ext cx="2209800" cy="571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Type-3 driver(</a:t>
            </a:r>
            <a:r>
              <a:rPr lang="en-US" sz="1600" dirty="0">
                <a:solidFill>
                  <a:schemeClr val="tx1"/>
                </a:solidFill>
              </a:rPr>
              <a:t>Network Protocol driver)</a:t>
            </a:r>
            <a:endParaRPr lang="en-US" sz="1600" dirty="0"/>
          </a:p>
        </p:txBody>
      </p:sp>
      <p:cxnSp>
        <p:nvCxnSpPr>
          <p:cNvPr id="16" name="Straight Arrow Connector 15">
            <a:extLst>
              <a:ext uri="{FF2B5EF4-FFF2-40B4-BE49-F238E27FC236}">
                <a16:creationId xmlns:a16="http://schemas.microsoft.com/office/drawing/2014/main" id="{C981B710-BC79-4D8A-AF03-F9E6241BC688}"/>
              </a:ext>
            </a:extLst>
          </p:cNvPr>
          <p:cNvCxnSpPr/>
          <p:nvPr/>
        </p:nvCxnSpPr>
        <p:spPr>
          <a:xfrm>
            <a:off x="5410200" y="255270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0DF76C3-B286-4049-9AD5-1DC9A8F960D6}"/>
              </a:ext>
            </a:extLst>
          </p:cNvPr>
          <p:cNvSpPr/>
          <p:nvPr/>
        </p:nvSpPr>
        <p:spPr>
          <a:xfrm>
            <a:off x="3614530" y="3708953"/>
            <a:ext cx="1828792"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Server</a:t>
            </a:r>
          </a:p>
        </p:txBody>
      </p:sp>
      <p:cxnSp>
        <p:nvCxnSpPr>
          <p:cNvPr id="10" name="Straight Arrow Connector 9">
            <a:extLst>
              <a:ext uri="{FF2B5EF4-FFF2-40B4-BE49-F238E27FC236}">
                <a16:creationId xmlns:a16="http://schemas.microsoft.com/office/drawing/2014/main" id="{BDB37683-B38E-4F83-B3F0-65B25F1CFC5B}"/>
              </a:ext>
            </a:extLst>
          </p:cNvPr>
          <p:cNvCxnSpPr>
            <a:cxnSpLocks/>
          </p:cNvCxnSpPr>
          <p:nvPr/>
        </p:nvCxnSpPr>
        <p:spPr>
          <a:xfrm>
            <a:off x="4465983" y="4394753"/>
            <a:ext cx="0" cy="93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32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86B82-27AB-4ED6-8AEF-403C180EA1BA}"/>
              </a:ext>
            </a:extLst>
          </p:cNvPr>
          <p:cNvSpPr/>
          <p:nvPr/>
        </p:nvSpPr>
        <p:spPr>
          <a:xfrm>
            <a:off x="1143000" y="990600"/>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Client1</a:t>
            </a:r>
          </a:p>
        </p:txBody>
      </p:sp>
      <p:sp>
        <p:nvSpPr>
          <p:cNvPr id="5" name="Rectangle 4">
            <a:extLst>
              <a:ext uri="{FF2B5EF4-FFF2-40B4-BE49-F238E27FC236}">
                <a16:creationId xmlns:a16="http://schemas.microsoft.com/office/drawing/2014/main" id="{99D6D0F3-FCEF-44ED-8ED1-814777E4E416}"/>
              </a:ext>
            </a:extLst>
          </p:cNvPr>
          <p:cNvSpPr/>
          <p:nvPr/>
        </p:nvSpPr>
        <p:spPr>
          <a:xfrm>
            <a:off x="4000500" y="990600"/>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Client2</a:t>
            </a:r>
          </a:p>
        </p:txBody>
      </p:sp>
      <p:sp>
        <p:nvSpPr>
          <p:cNvPr id="6" name="Rectangle 5">
            <a:extLst>
              <a:ext uri="{FF2B5EF4-FFF2-40B4-BE49-F238E27FC236}">
                <a16:creationId xmlns:a16="http://schemas.microsoft.com/office/drawing/2014/main" id="{5A2CF20C-80DC-4480-BB32-5F608A7696E0}"/>
              </a:ext>
            </a:extLst>
          </p:cNvPr>
          <p:cNvSpPr/>
          <p:nvPr/>
        </p:nvSpPr>
        <p:spPr>
          <a:xfrm>
            <a:off x="6858000" y="993913"/>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Client3</a:t>
            </a:r>
          </a:p>
        </p:txBody>
      </p:sp>
      <p:sp>
        <p:nvSpPr>
          <p:cNvPr id="10" name="Rectangle 9">
            <a:extLst>
              <a:ext uri="{FF2B5EF4-FFF2-40B4-BE49-F238E27FC236}">
                <a16:creationId xmlns:a16="http://schemas.microsoft.com/office/drawing/2014/main" id="{048AB4D5-2113-477B-A288-A4520F7343DB}"/>
              </a:ext>
            </a:extLst>
          </p:cNvPr>
          <p:cNvSpPr/>
          <p:nvPr/>
        </p:nvSpPr>
        <p:spPr>
          <a:xfrm>
            <a:off x="2743200" y="3619501"/>
            <a:ext cx="2362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Server which contain VS API </a:t>
            </a:r>
          </a:p>
        </p:txBody>
      </p:sp>
      <p:sp>
        <p:nvSpPr>
          <p:cNvPr id="12" name="Rectangle 11">
            <a:extLst>
              <a:ext uri="{FF2B5EF4-FFF2-40B4-BE49-F238E27FC236}">
                <a16:creationId xmlns:a16="http://schemas.microsoft.com/office/drawing/2014/main" id="{AB544D24-8982-4FD9-B74D-30C7D943E9E4}"/>
              </a:ext>
            </a:extLst>
          </p:cNvPr>
          <p:cNvSpPr/>
          <p:nvPr/>
        </p:nvSpPr>
        <p:spPr>
          <a:xfrm>
            <a:off x="3200400" y="5600701"/>
            <a:ext cx="1600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Specific Database</a:t>
            </a:r>
          </a:p>
        </p:txBody>
      </p:sp>
      <p:cxnSp>
        <p:nvCxnSpPr>
          <p:cNvPr id="14" name="Straight Arrow Connector 13">
            <a:extLst>
              <a:ext uri="{FF2B5EF4-FFF2-40B4-BE49-F238E27FC236}">
                <a16:creationId xmlns:a16="http://schemas.microsoft.com/office/drawing/2014/main" id="{290131F5-EDBB-477D-9EA5-AA4BBF5C7C06}"/>
              </a:ext>
            </a:extLst>
          </p:cNvPr>
          <p:cNvCxnSpPr>
            <a:cxnSpLocks/>
            <a:stCxn id="4" idx="2"/>
          </p:cNvCxnSpPr>
          <p:nvPr/>
        </p:nvCxnSpPr>
        <p:spPr>
          <a:xfrm>
            <a:off x="1943100" y="1981200"/>
            <a:ext cx="1600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D8CBEF-2B47-482A-8EA5-502AA642004D}"/>
              </a:ext>
            </a:extLst>
          </p:cNvPr>
          <p:cNvCxnSpPr/>
          <p:nvPr/>
        </p:nvCxnSpPr>
        <p:spPr>
          <a:xfrm flipH="1">
            <a:off x="3657600" y="1981200"/>
            <a:ext cx="9144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142D20-D5AB-452F-BCB1-4230FF280312}"/>
              </a:ext>
            </a:extLst>
          </p:cNvPr>
          <p:cNvCxnSpPr>
            <a:cxnSpLocks/>
          </p:cNvCxnSpPr>
          <p:nvPr/>
        </p:nvCxnSpPr>
        <p:spPr>
          <a:xfrm flipH="1">
            <a:off x="4000500" y="1981200"/>
            <a:ext cx="30861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1DE4E7-F6FB-4E28-8FD5-E407A335F7D9}"/>
              </a:ext>
            </a:extLst>
          </p:cNvPr>
          <p:cNvCxnSpPr>
            <a:cxnSpLocks/>
            <a:stCxn id="10" idx="2"/>
          </p:cNvCxnSpPr>
          <p:nvPr/>
        </p:nvCxnSpPr>
        <p:spPr>
          <a:xfrm>
            <a:off x="3924300" y="4610101"/>
            <a:ext cx="0" cy="95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DC8ABC-1964-4141-9EE6-0C6209D87E1F}"/>
              </a:ext>
            </a:extLst>
          </p:cNvPr>
          <p:cNvSpPr txBox="1"/>
          <p:nvPr/>
        </p:nvSpPr>
        <p:spPr>
          <a:xfrm>
            <a:off x="5600700" y="3962400"/>
            <a:ext cx="3553537" cy="1200329"/>
          </a:xfrm>
          <a:prstGeom prst="rect">
            <a:avLst/>
          </a:prstGeom>
          <a:noFill/>
        </p:spPr>
        <p:txBody>
          <a:bodyPr wrap="none" rtlCol="0">
            <a:spAutoFit/>
          </a:bodyPr>
          <a:lstStyle/>
          <a:p>
            <a:r>
              <a:rPr lang="en-US" dirty="0"/>
              <a:t>So, here no need to install VS API </a:t>
            </a:r>
          </a:p>
          <a:p>
            <a:r>
              <a:rPr lang="en-US" dirty="0"/>
              <a:t>on each client machine. Make </a:t>
            </a:r>
          </a:p>
          <a:p>
            <a:r>
              <a:rPr lang="en-US" dirty="0"/>
              <a:t>a server install in server and shared </a:t>
            </a:r>
          </a:p>
          <a:p>
            <a:r>
              <a:rPr lang="en-US" dirty="0"/>
              <a:t>with all client machine.</a:t>
            </a:r>
          </a:p>
        </p:txBody>
      </p:sp>
    </p:spTree>
    <p:extLst>
      <p:ext uri="{BB962C8B-B14F-4D97-AF65-F5344CB8AC3E}">
        <p14:creationId xmlns:p14="http://schemas.microsoft.com/office/powerpoint/2010/main" val="115897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25470"/>
          </a:xfrm>
        </p:spPr>
        <p:txBody>
          <a:bodyPr>
            <a:normAutofit fontScale="90000"/>
          </a:bodyPr>
          <a:lstStyle/>
          <a:p>
            <a:pPr algn="l"/>
            <a:r>
              <a:rPr lang="en-US" dirty="0"/>
              <a:t>Thin driver</a:t>
            </a:r>
          </a:p>
        </p:txBody>
      </p:sp>
      <p:sp>
        <p:nvSpPr>
          <p:cNvPr id="3" name="Content Placeholder 2"/>
          <p:cNvSpPr>
            <a:spLocks noGrp="1"/>
          </p:cNvSpPr>
          <p:nvPr>
            <p:ph sz="quarter" idx="1"/>
          </p:nvPr>
        </p:nvSpPr>
        <p:spPr>
          <a:xfrm>
            <a:off x="381000" y="838200"/>
            <a:ext cx="8305800" cy="2233610"/>
          </a:xfrm>
        </p:spPr>
        <p:txBody>
          <a:bodyPr>
            <a:normAutofit/>
          </a:bodyPr>
          <a:lstStyle/>
          <a:p>
            <a:pPr marL="0" indent="0" algn="just">
              <a:buNone/>
            </a:pPr>
            <a:r>
              <a:rPr lang="en-US" dirty="0"/>
              <a:t>The thin driver converts JDBC calls directly into the vendor-specific database protocol. That is why it is known as thin driver. It is fully written in Java language.</a:t>
            </a:r>
          </a:p>
        </p:txBody>
      </p:sp>
      <p:pic>
        <p:nvPicPr>
          <p:cNvPr id="38914" name="Picture 2" descr="Thin driver"/>
          <p:cNvPicPr>
            <a:picLocks noChangeAspect="1" noChangeArrowheads="1"/>
          </p:cNvPicPr>
          <p:nvPr/>
        </p:nvPicPr>
        <p:blipFill>
          <a:blip r:embed="rId2"/>
          <a:srcRect/>
          <a:stretch>
            <a:fillRect/>
          </a:stretch>
        </p:blipFill>
        <p:spPr bwMode="auto">
          <a:xfrm>
            <a:off x="1542430" y="2917216"/>
            <a:ext cx="6059139" cy="3659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86624" cy="2624142"/>
          </a:xfrm>
        </p:spPr>
        <p:txBody>
          <a:bodyPr>
            <a:normAutofit fontScale="92500" lnSpcReduction="20000"/>
          </a:bodyPr>
          <a:lstStyle/>
          <a:p>
            <a:r>
              <a:rPr lang="en-US" b="1" dirty="0"/>
              <a:t>Advantage</a:t>
            </a:r>
            <a:r>
              <a:rPr lang="en-US" dirty="0"/>
              <a:t>:</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t>Drivers depend on the Database.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B0FE-D6A6-4E88-854D-6EF55B2F7E92}"/>
              </a:ext>
            </a:extLst>
          </p:cNvPr>
          <p:cNvSpPr>
            <a:spLocks noGrp="1"/>
          </p:cNvSpPr>
          <p:nvPr>
            <p:ph type="title"/>
          </p:nvPr>
        </p:nvSpPr>
        <p:spPr/>
        <p:txBody>
          <a:bodyPr>
            <a:normAutofit/>
          </a:bodyPr>
          <a:lstStyle/>
          <a:p>
            <a:pPr algn="l"/>
            <a:r>
              <a:rPr lang="en-US" sz="3200" dirty="0"/>
              <a:t>Connectivity with database:</a:t>
            </a:r>
          </a:p>
        </p:txBody>
      </p:sp>
      <p:sp>
        <p:nvSpPr>
          <p:cNvPr id="3" name="Content Placeholder 2">
            <a:extLst>
              <a:ext uri="{FF2B5EF4-FFF2-40B4-BE49-F238E27FC236}">
                <a16:creationId xmlns:a16="http://schemas.microsoft.com/office/drawing/2014/main" id="{263941CD-7FD8-4648-B93A-6D1246A8EB15}"/>
              </a:ext>
            </a:extLst>
          </p:cNvPr>
          <p:cNvSpPr>
            <a:spLocks noGrp="1"/>
          </p:cNvSpPr>
          <p:nvPr>
            <p:ph idx="1"/>
          </p:nvPr>
        </p:nvSpPr>
        <p:spPr/>
        <p:txBody>
          <a:bodyPr>
            <a:normAutofit lnSpcReduction="10000"/>
          </a:bodyPr>
          <a:lstStyle/>
          <a:p>
            <a:pPr marL="0" indent="0">
              <a:buNone/>
            </a:pPr>
            <a:r>
              <a:rPr lang="en-US" dirty="0"/>
              <a:t>Step1: Call package</a:t>
            </a:r>
          </a:p>
          <a:p>
            <a:pPr marL="0" indent="0">
              <a:buNone/>
            </a:pPr>
            <a:r>
              <a:rPr lang="en-US" dirty="0"/>
              <a:t>import </a:t>
            </a:r>
            <a:r>
              <a:rPr lang="en-US" dirty="0" err="1"/>
              <a:t>java.sql</a:t>
            </a:r>
            <a:r>
              <a:rPr lang="en-US" dirty="0"/>
              <a:t>.*;</a:t>
            </a:r>
          </a:p>
          <a:p>
            <a:pPr marL="0" indent="0">
              <a:buNone/>
            </a:pPr>
            <a:r>
              <a:rPr lang="en-US" dirty="0"/>
              <a:t>Step2: Define Connection string:</a:t>
            </a:r>
          </a:p>
          <a:p>
            <a:pPr marL="0" indent="0">
              <a:buNone/>
            </a:pPr>
            <a:r>
              <a:rPr lang="en-US" sz="2800" dirty="0"/>
              <a:t>String </a:t>
            </a:r>
            <a:r>
              <a:rPr lang="en-US" sz="2800" dirty="0" err="1"/>
              <a:t>url</a:t>
            </a:r>
            <a:r>
              <a:rPr lang="en-US" sz="2800" dirty="0"/>
              <a:t>="</a:t>
            </a:r>
            <a:r>
              <a:rPr lang="en-US" sz="2800" dirty="0" err="1"/>
              <a:t>jdbc:mysql</a:t>
            </a:r>
            <a:r>
              <a:rPr lang="en-US" sz="2800" dirty="0"/>
              <a:t>://127.0.0.1:3306/d2212db";</a:t>
            </a:r>
          </a:p>
          <a:p>
            <a:pPr marL="0" indent="0">
              <a:buNone/>
            </a:pPr>
            <a:r>
              <a:rPr lang="en-US" sz="2800" dirty="0"/>
              <a:t>String username="root";</a:t>
            </a:r>
          </a:p>
          <a:p>
            <a:pPr marL="0" indent="0">
              <a:buNone/>
            </a:pPr>
            <a:r>
              <a:rPr lang="en-US" sz="2800" dirty="0"/>
              <a:t>String password="";</a:t>
            </a:r>
          </a:p>
          <a:p>
            <a:pPr marL="0" indent="0">
              <a:buNone/>
            </a:pPr>
            <a:r>
              <a:rPr lang="en-US" sz="2800" dirty="0"/>
              <a:t>Connection con=</a:t>
            </a:r>
            <a:r>
              <a:rPr lang="en-US" sz="2800" dirty="0" err="1"/>
              <a:t>DriverManager.getConnection</a:t>
            </a:r>
            <a:r>
              <a:rPr lang="en-US" sz="2800" dirty="0"/>
              <a:t>(</a:t>
            </a:r>
            <a:r>
              <a:rPr lang="en-US" sz="2800" dirty="0" err="1"/>
              <a:t>url,username,password</a:t>
            </a:r>
            <a:r>
              <a:rPr lang="en-US" sz="2800" dirty="0"/>
              <a:t>);</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81970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B3DD-8B83-40D9-9D11-457536C8E0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59CFE9-C2C9-4312-90A1-E0CDF99C4C0D}"/>
              </a:ext>
            </a:extLst>
          </p:cNvPr>
          <p:cNvSpPr>
            <a:spLocks noGrp="1"/>
          </p:cNvSpPr>
          <p:nvPr>
            <p:ph idx="1"/>
          </p:nvPr>
        </p:nvSpPr>
        <p:spPr/>
        <p:txBody>
          <a:bodyPr/>
          <a:lstStyle/>
          <a:p>
            <a:pPr marL="0" indent="0">
              <a:buNone/>
            </a:pPr>
            <a:r>
              <a:rPr lang="en-US" dirty="0"/>
              <a:t>When you declare a variable like "Connection con=null;", you're creating a reference variable named "con" of type "Connection" and initializing it to null. This means that "con" can refer to any object that implements the "Connection" interface, but at this point, it doesn't actually refer to any object because it's null.</a:t>
            </a:r>
          </a:p>
        </p:txBody>
      </p:sp>
    </p:spTree>
    <p:extLst>
      <p:ext uri="{BB962C8B-B14F-4D97-AF65-F5344CB8AC3E}">
        <p14:creationId xmlns:p14="http://schemas.microsoft.com/office/powerpoint/2010/main" val="217366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BC09-015B-4EF4-A0D8-DF01DDEA61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B32D48-3224-4AD4-9F89-6BF2AE43FA05}"/>
              </a:ext>
            </a:extLst>
          </p:cNvPr>
          <p:cNvSpPr>
            <a:spLocks noGrp="1"/>
          </p:cNvSpPr>
          <p:nvPr>
            <p:ph idx="1"/>
          </p:nvPr>
        </p:nvSpPr>
        <p:spPr/>
        <p:txBody>
          <a:bodyPr/>
          <a:lstStyle/>
          <a:p>
            <a:pPr marL="0" indent="0">
              <a:buNone/>
            </a:pPr>
            <a:r>
              <a:rPr lang="en-US" dirty="0"/>
              <a:t>Step3:</a:t>
            </a:r>
          </a:p>
          <a:p>
            <a:pPr marL="0" indent="0">
              <a:buNone/>
            </a:pPr>
            <a:r>
              <a:rPr lang="en-US" dirty="0"/>
              <a:t>Check Connection database connection has been establish or not?</a:t>
            </a:r>
          </a:p>
          <a:p>
            <a:pPr marL="0" indent="0">
              <a:buNone/>
            </a:pPr>
            <a:r>
              <a:rPr lang="en-US" dirty="0"/>
              <a:t>if(con!=null)</a:t>
            </a:r>
          </a:p>
          <a:p>
            <a:pPr marL="0" indent="0">
              <a:buNone/>
            </a:pPr>
            <a:r>
              <a:rPr lang="en-US" dirty="0"/>
              <a:t>{</a:t>
            </a:r>
          </a:p>
          <a:p>
            <a:pPr marL="0" indent="0">
              <a:buNone/>
            </a:pPr>
            <a:r>
              <a:rPr lang="en-US" dirty="0" err="1"/>
              <a:t>JOptionPane.showMessageDialog</a:t>
            </a:r>
            <a:r>
              <a:rPr lang="en-US" dirty="0"/>
              <a:t>(null, “Connected");</a:t>
            </a:r>
          </a:p>
          <a:p>
            <a:pPr marL="0" indent="0">
              <a:buNone/>
            </a:pPr>
            <a:r>
              <a:rPr lang="en-US" dirty="0"/>
              <a:t>}</a:t>
            </a:r>
          </a:p>
        </p:txBody>
      </p:sp>
    </p:spTree>
    <p:extLst>
      <p:ext uri="{BB962C8B-B14F-4D97-AF65-F5344CB8AC3E}">
        <p14:creationId xmlns:p14="http://schemas.microsoft.com/office/powerpoint/2010/main" val="210922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C36B-0DC4-4B10-BD2A-546F39BD9C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472EF7-6120-4598-B8C7-ADD0EB4D7AFF}"/>
              </a:ext>
            </a:extLst>
          </p:cNvPr>
          <p:cNvSpPr>
            <a:spLocks noGrp="1"/>
          </p:cNvSpPr>
          <p:nvPr>
            <p:ph idx="1"/>
          </p:nvPr>
        </p:nvSpPr>
        <p:spPr/>
        <p:txBody>
          <a:bodyPr/>
          <a:lstStyle/>
          <a:p>
            <a:pPr marL="0" indent="0">
              <a:buNone/>
            </a:pPr>
            <a:r>
              <a:rPr lang="en-US" dirty="0"/>
              <a:t>Step4: If connection has established then do the database operation: insert, update, delete and select. For that write the code on button click.</a:t>
            </a:r>
          </a:p>
          <a:p>
            <a:pPr marL="0" indent="0">
              <a:buNone/>
            </a:pPr>
            <a:r>
              <a:rPr lang="en-US" dirty="0"/>
              <a:t>Complete code:</a:t>
            </a:r>
          </a:p>
          <a:p>
            <a:pPr marL="0" indent="0">
              <a:buNone/>
            </a:pPr>
            <a:r>
              <a:rPr lang="en-US" dirty="0">
                <a:hlinkClick r:id="rId2" action="ppaction://hlinkfile"/>
              </a:rPr>
              <a:t>Example</a:t>
            </a:r>
            <a:endParaRPr lang="en-US" dirty="0"/>
          </a:p>
          <a:p>
            <a:pPr marL="0" indent="0">
              <a:buNone/>
            </a:pPr>
            <a:endParaRPr lang="en-US" dirty="0"/>
          </a:p>
        </p:txBody>
      </p:sp>
    </p:spTree>
    <p:extLst>
      <p:ext uri="{BB962C8B-B14F-4D97-AF65-F5344CB8AC3E}">
        <p14:creationId xmlns:p14="http://schemas.microsoft.com/office/powerpoint/2010/main" val="2260859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B93B-323A-4C13-8B01-B0F65C490753}"/>
              </a:ext>
            </a:extLst>
          </p:cNvPr>
          <p:cNvSpPr>
            <a:spLocks noGrp="1"/>
          </p:cNvSpPr>
          <p:nvPr>
            <p:ph type="title"/>
          </p:nvPr>
        </p:nvSpPr>
        <p:spPr/>
        <p:txBody>
          <a:bodyPr>
            <a:noAutofit/>
          </a:bodyPr>
          <a:lstStyle/>
          <a:p>
            <a:r>
              <a:rPr lang="en-US" sz="3200" dirty="0"/>
              <a:t>Steps  for MySql Connectivity using </a:t>
            </a:r>
            <a:r>
              <a:rPr lang="en-US" sz="3200" dirty="0" err="1"/>
              <a:t>Xampp</a:t>
            </a:r>
            <a:r>
              <a:rPr lang="en-US" sz="3200" dirty="0"/>
              <a:t> </a:t>
            </a:r>
          </a:p>
        </p:txBody>
      </p:sp>
      <p:sp>
        <p:nvSpPr>
          <p:cNvPr id="3" name="Content Placeholder 2">
            <a:extLst>
              <a:ext uri="{FF2B5EF4-FFF2-40B4-BE49-F238E27FC236}">
                <a16:creationId xmlns:a16="http://schemas.microsoft.com/office/drawing/2014/main" id="{B98AD573-D433-4CE0-87C6-071165FB8710}"/>
              </a:ext>
            </a:extLst>
          </p:cNvPr>
          <p:cNvSpPr>
            <a:spLocks noGrp="1"/>
          </p:cNvSpPr>
          <p:nvPr>
            <p:ph idx="1"/>
          </p:nvPr>
        </p:nvSpPr>
        <p:spPr>
          <a:xfrm>
            <a:off x="457200" y="1219200"/>
            <a:ext cx="8229600" cy="4906963"/>
          </a:xfrm>
        </p:spPr>
        <p:txBody>
          <a:bodyPr/>
          <a:lstStyle/>
          <a:p>
            <a:pPr marL="0" indent="0">
              <a:buNone/>
            </a:pPr>
            <a:r>
              <a:rPr lang="en-US" dirty="0"/>
              <a:t>Step1: Download </a:t>
            </a:r>
            <a:r>
              <a:rPr lang="en-US" dirty="0" err="1"/>
              <a:t>Xampp</a:t>
            </a:r>
            <a:r>
              <a:rPr lang="en-US" dirty="0"/>
              <a:t> from this url:</a:t>
            </a:r>
          </a:p>
          <a:p>
            <a:pPr marL="0" indent="0">
              <a:buNone/>
            </a:pPr>
            <a:r>
              <a:rPr lang="en-US" dirty="0">
                <a:hlinkClick r:id="rId2"/>
              </a:rPr>
              <a:t>https://www.apachefriends.org/download.html</a:t>
            </a:r>
            <a:endParaRPr lang="en-US" dirty="0"/>
          </a:p>
          <a:p>
            <a:pPr marL="0" indent="0">
              <a:buNone/>
            </a:pPr>
            <a:endParaRPr lang="en-US" dirty="0"/>
          </a:p>
        </p:txBody>
      </p:sp>
      <p:pic>
        <p:nvPicPr>
          <p:cNvPr id="5" name="Picture 4">
            <a:extLst>
              <a:ext uri="{FF2B5EF4-FFF2-40B4-BE49-F238E27FC236}">
                <a16:creationId xmlns:a16="http://schemas.microsoft.com/office/drawing/2014/main" id="{B551C005-F2E5-4C9B-AA72-6D1B732F9399}"/>
              </a:ext>
            </a:extLst>
          </p:cNvPr>
          <p:cNvPicPr>
            <a:picLocks noChangeAspect="1"/>
          </p:cNvPicPr>
          <p:nvPr/>
        </p:nvPicPr>
        <p:blipFill>
          <a:blip r:embed="rId3"/>
          <a:stretch>
            <a:fillRect/>
          </a:stretch>
        </p:blipFill>
        <p:spPr>
          <a:xfrm>
            <a:off x="1447800" y="2276061"/>
            <a:ext cx="5876911" cy="4134678"/>
          </a:xfrm>
          <a:prstGeom prst="rect">
            <a:avLst/>
          </a:prstGeom>
        </p:spPr>
      </p:pic>
    </p:spTree>
    <p:extLst>
      <p:ext uri="{BB962C8B-B14F-4D97-AF65-F5344CB8AC3E}">
        <p14:creationId xmlns:p14="http://schemas.microsoft.com/office/powerpoint/2010/main" val="2250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BE78-6AA8-4131-8D81-D14C356C1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9FBE0-F409-49AA-8CFB-F03EDB50306B}"/>
              </a:ext>
            </a:extLst>
          </p:cNvPr>
          <p:cNvSpPr>
            <a:spLocks noGrp="1"/>
          </p:cNvSpPr>
          <p:nvPr>
            <p:ph idx="1"/>
          </p:nvPr>
        </p:nvSpPr>
        <p:spPr/>
        <p:txBody>
          <a:bodyPr/>
          <a:lstStyle/>
          <a:p>
            <a:pPr marL="0" indent="0" algn="just">
              <a:buNone/>
            </a:pPr>
            <a:r>
              <a:rPr lang="en-US" b="1" dirty="0"/>
              <a:t>Need for Java JDBC</a:t>
            </a:r>
          </a:p>
          <a:p>
            <a:pPr algn="just">
              <a:buFont typeface="Wingdings" panose="05000000000000000000" pitchFamily="2" charset="2"/>
              <a:buChar char="Ø"/>
            </a:pPr>
            <a:r>
              <a:rPr lang="en-US" dirty="0"/>
              <a:t>For establishing stable database connectivity with the application API.</a:t>
            </a:r>
          </a:p>
          <a:p>
            <a:pPr algn="just">
              <a:buFont typeface="Wingdings" panose="05000000000000000000" pitchFamily="2" charset="2"/>
              <a:buChar char="Ø"/>
            </a:pPr>
            <a:r>
              <a:rPr lang="en-US" dirty="0"/>
              <a:t>To execute SQL(Structured Query Language) queries and DDL/DML commands.</a:t>
            </a:r>
          </a:p>
          <a:p>
            <a:pPr algn="just">
              <a:buFont typeface="Wingdings" panose="05000000000000000000" pitchFamily="2" charset="2"/>
              <a:buChar char="Ø"/>
            </a:pPr>
            <a:r>
              <a:rPr lang="en-US" dirty="0"/>
              <a:t>For viewing and modify data records</a:t>
            </a:r>
          </a:p>
          <a:p>
            <a:pPr marL="0" indent="0">
              <a:buNone/>
            </a:pPr>
            <a:r>
              <a:rPr lang="en-US" dirty="0"/>
              <a:t> </a:t>
            </a:r>
          </a:p>
        </p:txBody>
      </p:sp>
    </p:spTree>
    <p:extLst>
      <p:ext uri="{BB962C8B-B14F-4D97-AF65-F5344CB8AC3E}">
        <p14:creationId xmlns:p14="http://schemas.microsoft.com/office/powerpoint/2010/main" val="4266903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D612-5097-4352-A484-9E1275BD8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CF4CC3-13FE-482D-A1EC-47D9E4EA1B23}"/>
              </a:ext>
            </a:extLst>
          </p:cNvPr>
          <p:cNvSpPr>
            <a:spLocks noGrp="1"/>
          </p:cNvSpPr>
          <p:nvPr>
            <p:ph idx="1"/>
          </p:nvPr>
        </p:nvSpPr>
        <p:spPr/>
        <p:txBody>
          <a:bodyPr/>
          <a:lstStyle/>
          <a:p>
            <a:pPr marL="0" indent="0">
              <a:buNone/>
            </a:pPr>
            <a:r>
              <a:rPr lang="en-US" dirty="0"/>
              <a:t>Step2: After download you will get your setup file like this:</a:t>
            </a:r>
          </a:p>
          <a:p>
            <a:pPr marL="0" indent="0">
              <a:buNone/>
            </a:pPr>
            <a:endParaRPr lang="en-US" dirty="0"/>
          </a:p>
        </p:txBody>
      </p:sp>
      <p:pic>
        <p:nvPicPr>
          <p:cNvPr id="4" name="Picture 3">
            <a:extLst>
              <a:ext uri="{FF2B5EF4-FFF2-40B4-BE49-F238E27FC236}">
                <a16:creationId xmlns:a16="http://schemas.microsoft.com/office/drawing/2014/main" id="{7F77C0D9-209C-41B3-A7E1-AEAE9CE00F4F}"/>
              </a:ext>
            </a:extLst>
          </p:cNvPr>
          <p:cNvPicPr>
            <a:picLocks noChangeAspect="1"/>
          </p:cNvPicPr>
          <p:nvPr/>
        </p:nvPicPr>
        <p:blipFill>
          <a:blip r:embed="rId2"/>
          <a:stretch>
            <a:fillRect/>
          </a:stretch>
        </p:blipFill>
        <p:spPr>
          <a:xfrm>
            <a:off x="1167361" y="2819400"/>
            <a:ext cx="6809278" cy="1518616"/>
          </a:xfrm>
          <a:prstGeom prst="rect">
            <a:avLst/>
          </a:prstGeom>
        </p:spPr>
      </p:pic>
      <p:sp>
        <p:nvSpPr>
          <p:cNvPr id="5" name="TextBox 4">
            <a:extLst>
              <a:ext uri="{FF2B5EF4-FFF2-40B4-BE49-F238E27FC236}">
                <a16:creationId xmlns:a16="http://schemas.microsoft.com/office/drawing/2014/main" id="{05E4C84D-64AB-4433-8900-17130FD10924}"/>
              </a:ext>
            </a:extLst>
          </p:cNvPr>
          <p:cNvSpPr txBox="1"/>
          <p:nvPr/>
        </p:nvSpPr>
        <p:spPr>
          <a:xfrm>
            <a:off x="457200" y="4800600"/>
            <a:ext cx="7670241" cy="400110"/>
          </a:xfrm>
          <a:prstGeom prst="rect">
            <a:avLst/>
          </a:prstGeom>
          <a:noFill/>
        </p:spPr>
        <p:txBody>
          <a:bodyPr wrap="none" rtlCol="0">
            <a:spAutoFit/>
          </a:bodyPr>
          <a:lstStyle/>
          <a:p>
            <a:r>
              <a:rPr lang="en-US" sz="2000" b="1" dirty="0">
                <a:solidFill>
                  <a:srgbClr val="FF0000"/>
                </a:solidFill>
              </a:rPr>
              <a:t>Now install this software -</a:t>
            </a:r>
            <a:r>
              <a:rPr lang="en-US" sz="2000" b="1" dirty="0">
                <a:solidFill>
                  <a:srgbClr val="FF0000"/>
                </a:solidFill>
                <a:sym typeface="Wingdings" panose="05000000000000000000" pitchFamily="2" charset="2"/>
              </a:rPr>
              <a:t></a:t>
            </a:r>
            <a:r>
              <a:rPr lang="en-US" sz="2000" b="1" dirty="0">
                <a:solidFill>
                  <a:srgbClr val="FF0000"/>
                </a:solidFill>
              </a:rPr>
              <a:t>follow the default option and Next button</a:t>
            </a:r>
          </a:p>
        </p:txBody>
      </p:sp>
    </p:spTree>
    <p:extLst>
      <p:ext uri="{BB962C8B-B14F-4D97-AF65-F5344CB8AC3E}">
        <p14:creationId xmlns:p14="http://schemas.microsoft.com/office/powerpoint/2010/main" val="3540454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A3AF8-B50B-4CD1-9B54-10DFD7EC0BF2}"/>
              </a:ext>
            </a:extLst>
          </p:cNvPr>
          <p:cNvSpPr>
            <a:spLocks noGrp="1"/>
          </p:cNvSpPr>
          <p:nvPr>
            <p:ph idx="1"/>
          </p:nvPr>
        </p:nvSpPr>
        <p:spPr>
          <a:xfrm>
            <a:off x="457200" y="685800"/>
            <a:ext cx="8229600" cy="5440363"/>
          </a:xfrm>
        </p:spPr>
        <p:txBody>
          <a:bodyPr/>
          <a:lstStyle/>
          <a:p>
            <a:pPr marL="0" indent="0">
              <a:buNone/>
            </a:pPr>
            <a:r>
              <a:rPr lang="en-US" dirty="0"/>
              <a:t>Step3: Now after installation of </a:t>
            </a:r>
            <a:r>
              <a:rPr lang="en-US" dirty="0" err="1"/>
              <a:t>Xampp</a:t>
            </a:r>
            <a:r>
              <a:rPr lang="en-US" dirty="0"/>
              <a:t> open </a:t>
            </a:r>
            <a:r>
              <a:rPr lang="en-US" dirty="0" err="1"/>
              <a:t>Xampp</a:t>
            </a:r>
            <a:r>
              <a:rPr lang="en-US" dirty="0"/>
              <a:t> control panel from your system.</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1F99457-51D4-4364-B9B3-A5D70B7D449C}"/>
              </a:ext>
            </a:extLst>
          </p:cNvPr>
          <p:cNvPicPr>
            <a:picLocks noChangeAspect="1"/>
          </p:cNvPicPr>
          <p:nvPr/>
        </p:nvPicPr>
        <p:blipFill>
          <a:blip r:embed="rId2"/>
          <a:stretch>
            <a:fillRect/>
          </a:stretch>
        </p:blipFill>
        <p:spPr>
          <a:xfrm>
            <a:off x="304801" y="2209800"/>
            <a:ext cx="2667000" cy="3171061"/>
          </a:xfrm>
          <a:prstGeom prst="rect">
            <a:avLst/>
          </a:prstGeom>
        </p:spPr>
      </p:pic>
      <p:pic>
        <p:nvPicPr>
          <p:cNvPr id="5" name="Picture 4">
            <a:extLst>
              <a:ext uri="{FF2B5EF4-FFF2-40B4-BE49-F238E27FC236}">
                <a16:creationId xmlns:a16="http://schemas.microsoft.com/office/drawing/2014/main" id="{5F66FC4B-906B-4384-96B1-5AC903215B78}"/>
              </a:ext>
            </a:extLst>
          </p:cNvPr>
          <p:cNvPicPr>
            <a:picLocks noChangeAspect="1"/>
          </p:cNvPicPr>
          <p:nvPr/>
        </p:nvPicPr>
        <p:blipFill>
          <a:blip r:embed="rId3"/>
          <a:stretch>
            <a:fillRect/>
          </a:stretch>
        </p:blipFill>
        <p:spPr>
          <a:xfrm>
            <a:off x="3221815" y="2119800"/>
            <a:ext cx="5769785" cy="3633300"/>
          </a:xfrm>
          <a:prstGeom prst="rect">
            <a:avLst/>
          </a:prstGeom>
        </p:spPr>
      </p:pic>
    </p:spTree>
    <p:extLst>
      <p:ext uri="{BB962C8B-B14F-4D97-AF65-F5344CB8AC3E}">
        <p14:creationId xmlns:p14="http://schemas.microsoft.com/office/powerpoint/2010/main" val="40174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7C91F-14D2-410B-B007-2D9A7702E1AE}"/>
              </a:ext>
            </a:extLst>
          </p:cNvPr>
          <p:cNvSpPr>
            <a:spLocks noGrp="1"/>
          </p:cNvSpPr>
          <p:nvPr>
            <p:ph idx="1"/>
          </p:nvPr>
        </p:nvSpPr>
        <p:spPr>
          <a:xfrm>
            <a:off x="457200" y="381000"/>
            <a:ext cx="8229600" cy="5745163"/>
          </a:xfrm>
        </p:spPr>
        <p:txBody>
          <a:bodyPr>
            <a:normAutofit/>
          </a:bodyPr>
          <a:lstStyle/>
          <a:p>
            <a:pPr marL="0" indent="0" algn="just">
              <a:buNone/>
            </a:pPr>
            <a:r>
              <a:rPr lang="en-US" sz="2800" dirty="0"/>
              <a:t>Step4: Now click on start button for Apache and MySql server after click on start button your server will be start and stop button will be appear.</a:t>
            </a:r>
          </a:p>
        </p:txBody>
      </p:sp>
      <p:pic>
        <p:nvPicPr>
          <p:cNvPr id="4" name="Picture 3">
            <a:extLst>
              <a:ext uri="{FF2B5EF4-FFF2-40B4-BE49-F238E27FC236}">
                <a16:creationId xmlns:a16="http://schemas.microsoft.com/office/drawing/2014/main" id="{E1826F06-4503-42D5-B76B-AA0F4A89D2AF}"/>
              </a:ext>
            </a:extLst>
          </p:cNvPr>
          <p:cNvPicPr>
            <a:picLocks noChangeAspect="1"/>
          </p:cNvPicPr>
          <p:nvPr/>
        </p:nvPicPr>
        <p:blipFill>
          <a:blip r:embed="rId2"/>
          <a:stretch>
            <a:fillRect/>
          </a:stretch>
        </p:blipFill>
        <p:spPr>
          <a:xfrm>
            <a:off x="2667000" y="2057400"/>
            <a:ext cx="5638800" cy="3596731"/>
          </a:xfrm>
          <a:prstGeom prst="rect">
            <a:avLst/>
          </a:prstGeom>
        </p:spPr>
      </p:pic>
    </p:spTree>
    <p:extLst>
      <p:ext uri="{BB962C8B-B14F-4D97-AF65-F5344CB8AC3E}">
        <p14:creationId xmlns:p14="http://schemas.microsoft.com/office/powerpoint/2010/main" val="201006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68C7E-31E0-419B-AEBB-0224CB62A2AF}"/>
              </a:ext>
            </a:extLst>
          </p:cNvPr>
          <p:cNvSpPr>
            <a:spLocks noGrp="1"/>
          </p:cNvSpPr>
          <p:nvPr>
            <p:ph idx="1"/>
          </p:nvPr>
        </p:nvSpPr>
        <p:spPr>
          <a:xfrm>
            <a:off x="457200" y="304800"/>
            <a:ext cx="2590800" cy="5821363"/>
          </a:xfrm>
        </p:spPr>
        <p:txBody>
          <a:bodyPr/>
          <a:lstStyle/>
          <a:p>
            <a:pPr marL="0" indent="0" algn="just">
              <a:buNone/>
            </a:pPr>
            <a:r>
              <a:rPr lang="en-US" sz="2400" dirty="0"/>
              <a:t>Step5: Now Click on Admin button PhpMyAdmin page </a:t>
            </a:r>
          </a:p>
          <a:p>
            <a:pPr marL="0" indent="0" algn="just">
              <a:buNone/>
            </a:pPr>
            <a:r>
              <a:rPr lang="en-US" sz="2400" dirty="0"/>
              <a:t>Will be open</a:t>
            </a:r>
          </a:p>
          <a:p>
            <a:pPr marL="0" indent="0">
              <a:buNone/>
            </a:pPr>
            <a:endParaRPr lang="en-US" dirty="0"/>
          </a:p>
        </p:txBody>
      </p:sp>
      <p:pic>
        <p:nvPicPr>
          <p:cNvPr id="4" name="Picture 3">
            <a:extLst>
              <a:ext uri="{FF2B5EF4-FFF2-40B4-BE49-F238E27FC236}">
                <a16:creationId xmlns:a16="http://schemas.microsoft.com/office/drawing/2014/main" id="{6B033611-3780-4C01-91A0-7ABE106A3A6E}"/>
              </a:ext>
            </a:extLst>
          </p:cNvPr>
          <p:cNvPicPr>
            <a:picLocks noChangeAspect="1"/>
          </p:cNvPicPr>
          <p:nvPr/>
        </p:nvPicPr>
        <p:blipFill>
          <a:blip r:embed="rId2"/>
          <a:stretch>
            <a:fillRect/>
          </a:stretch>
        </p:blipFill>
        <p:spPr>
          <a:xfrm>
            <a:off x="3379886" y="140677"/>
            <a:ext cx="4584087" cy="2971800"/>
          </a:xfrm>
          <a:prstGeom prst="rect">
            <a:avLst/>
          </a:prstGeom>
        </p:spPr>
      </p:pic>
      <p:pic>
        <p:nvPicPr>
          <p:cNvPr id="5" name="Picture 4">
            <a:extLst>
              <a:ext uri="{FF2B5EF4-FFF2-40B4-BE49-F238E27FC236}">
                <a16:creationId xmlns:a16="http://schemas.microsoft.com/office/drawing/2014/main" id="{566404E9-A64B-4DDF-A309-3AB60C73818F}"/>
              </a:ext>
            </a:extLst>
          </p:cNvPr>
          <p:cNvPicPr>
            <a:picLocks noChangeAspect="1"/>
          </p:cNvPicPr>
          <p:nvPr/>
        </p:nvPicPr>
        <p:blipFill>
          <a:blip r:embed="rId3"/>
          <a:stretch>
            <a:fillRect/>
          </a:stretch>
        </p:blipFill>
        <p:spPr>
          <a:xfrm>
            <a:off x="1600200" y="3076034"/>
            <a:ext cx="6629400" cy="3444036"/>
          </a:xfrm>
          <a:prstGeom prst="rect">
            <a:avLst/>
          </a:prstGeom>
        </p:spPr>
      </p:pic>
    </p:spTree>
    <p:extLst>
      <p:ext uri="{BB962C8B-B14F-4D97-AF65-F5344CB8AC3E}">
        <p14:creationId xmlns:p14="http://schemas.microsoft.com/office/powerpoint/2010/main" val="4152947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3D5C0-A3FF-4DBB-8F76-8DAF8A2A77F3}"/>
              </a:ext>
            </a:extLst>
          </p:cNvPr>
          <p:cNvSpPr>
            <a:spLocks noGrp="1"/>
          </p:cNvSpPr>
          <p:nvPr>
            <p:ph idx="1"/>
          </p:nvPr>
        </p:nvSpPr>
        <p:spPr>
          <a:xfrm>
            <a:off x="457200" y="304800"/>
            <a:ext cx="8229600" cy="5821363"/>
          </a:xfrm>
        </p:spPr>
        <p:txBody>
          <a:bodyPr/>
          <a:lstStyle/>
          <a:p>
            <a:pPr marL="0" indent="0">
              <a:buNone/>
            </a:pPr>
            <a:r>
              <a:rPr lang="en-US" sz="2800" dirty="0"/>
              <a:t>Step 6: Now create database using tab Database</a:t>
            </a:r>
          </a:p>
          <a:p>
            <a:pPr marL="0" indent="0">
              <a:buNone/>
            </a:pPr>
            <a:endParaRPr lang="en-US" dirty="0"/>
          </a:p>
        </p:txBody>
      </p:sp>
      <p:pic>
        <p:nvPicPr>
          <p:cNvPr id="4" name="Picture 3">
            <a:extLst>
              <a:ext uri="{FF2B5EF4-FFF2-40B4-BE49-F238E27FC236}">
                <a16:creationId xmlns:a16="http://schemas.microsoft.com/office/drawing/2014/main" id="{FCAA2319-D37D-42D5-B568-EE4707BC210F}"/>
              </a:ext>
            </a:extLst>
          </p:cNvPr>
          <p:cNvPicPr>
            <a:picLocks noChangeAspect="1"/>
          </p:cNvPicPr>
          <p:nvPr/>
        </p:nvPicPr>
        <p:blipFill>
          <a:blip r:embed="rId2"/>
          <a:stretch>
            <a:fillRect/>
          </a:stretch>
        </p:blipFill>
        <p:spPr>
          <a:xfrm>
            <a:off x="1484243" y="1195387"/>
            <a:ext cx="5772150" cy="1990725"/>
          </a:xfrm>
          <a:prstGeom prst="rect">
            <a:avLst/>
          </a:prstGeom>
        </p:spPr>
      </p:pic>
      <p:pic>
        <p:nvPicPr>
          <p:cNvPr id="5" name="Picture 4">
            <a:extLst>
              <a:ext uri="{FF2B5EF4-FFF2-40B4-BE49-F238E27FC236}">
                <a16:creationId xmlns:a16="http://schemas.microsoft.com/office/drawing/2014/main" id="{B74FFBD4-79AA-471E-B711-274FDC31B68C}"/>
              </a:ext>
            </a:extLst>
          </p:cNvPr>
          <p:cNvPicPr>
            <a:picLocks noChangeAspect="1"/>
          </p:cNvPicPr>
          <p:nvPr/>
        </p:nvPicPr>
        <p:blipFill>
          <a:blip r:embed="rId3"/>
          <a:stretch>
            <a:fillRect/>
          </a:stretch>
        </p:blipFill>
        <p:spPr>
          <a:xfrm>
            <a:off x="1295400" y="3305313"/>
            <a:ext cx="6781800" cy="2190750"/>
          </a:xfrm>
          <a:prstGeom prst="rect">
            <a:avLst/>
          </a:prstGeom>
        </p:spPr>
      </p:pic>
    </p:spTree>
    <p:extLst>
      <p:ext uri="{BB962C8B-B14F-4D97-AF65-F5344CB8AC3E}">
        <p14:creationId xmlns:p14="http://schemas.microsoft.com/office/powerpoint/2010/main" val="3785522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E9515-4F3E-4E40-9A7D-7316F6D7EC4E}"/>
              </a:ext>
            </a:extLst>
          </p:cNvPr>
          <p:cNvSpPr>
            <a:spLocks noGrp="1"/>
          </p:cNvSpPr>
          <p:nvPr>
            <p:ph idx="1"/>
          </p:nvPr>
        </p:nvSpPr>
        <p:spPr>
          <a:xfrm>
            <a:off x="457200" y="152400"/>
            <a:ext cx="8229600" cy="5973763"/>
          </a:xfrm>
        </p:spPr>
        <p:txBody>
          <a:bodyPr/>
          <a:lstStyle/>
          <a:p>
            <a:pPr marL="0" indent="0" algn="just">
              <a:buNone/>
            </a:pPr>
            <a:r>
              <a:rPr lang="en-US" sz="2400" dirty="0"/>
              <a:t>Step7:</a:t>
            </a:r>
          </a:p>
          <a:p>
            <a:pPr marL="0" indent="0" algn="just">
              <a:buNone/>
            </a:pPr>
            <a:r>
              <a:rPr lang="en-US" sz="2400" dirty="0"/>
              <a:t>After Creating Database It will reflect in left side</a:t>
            </a:r>
          </a:p>
          <a:p>
            <a:pPr marL="0" indent="0" algn="just">
              <a:buNone/>
            </a:pPr>
            <a:r>
              <a:rPr lang="en-US" sz="2400" dirty="0"/>
              <a:t>Now select your database and click then create Table  </a:t>
            </a:r>
          </a:p>
          <a:p>
            <a:pPr marL="0" indent="0">
              <a:buNone/>
            </a:pPr>
            <a:endParaRPr lang="en-US" dirty="0"/>
          </a:p>
        </p:txBody>
      </p:sp>
      <p:pic>
        <p:nvPicPr>
          <p:cNvPr id="4" name="Picture 3">
            <a:extLst>
              <a:ext uri="{FF2B5EF4-FFF2-40B4-BE49-F238E27FC236}">
                <a16:creationId xmlns:a16="http://schemas.microsoft.com/office/drawing/2014/main" id="{09511855-2813-4E5B-A887-4DEA51FB11F1}"/>
              </a:ext>
            </a:extLst>
          </p:cNvPr>
          <p:cNvPicPr>
            <a:picLocks noChangeAspect="1"/>
          </p:cNvPicPr>
          <p:nvPr/>
        </p:nvPicPr>
        <p:blipFill>
          <a:blip r:embed="rId2"/>
          <a:stretch>
            <a:fillRect/>
          </a:stretch>
        </p:blipFill>
        <p:spPr>
          <a:xfrm>
            <a:off x="457199" y="1695449"/>
            <a:ext cx="2743201" cy="4430713"/>
          </a:xfrm>
          <a:prstGeom prst="rect">
            <a:avLst/>
          </a:prstGeom>
        </p:spPr>
      </p:pic>
      <p:pic>
        <p:nvPicPr>
          <p:cNvPr id="5" name="Picture 4">
            <a:extLst>
              <a:ext uri="{FF2B5EF4-FFF2-40B4-BE49-F238E27FC236}">
                <a16:creationId xmlns:a16="http://schemas.microsoft.com/office/drawing/2014/main" id="{54BF2490-B762-44E1-BBA3-B635A7BB032B}"/>
              </a:ext>
            </a:extLst>
          </p:cNvPr>
          <p:cNvPicPr>
            <a:picLocks noChangeAspect="1"/>
          </p:cNvPicPr>
          <p:nvPr/>
        </p:nvPicPr>
        <p:blipFill>
          <a:blip r:embed="rId3"/>
          <a:stretch>
            <a:fillRect/>
          </a:stretch>
        </p:blipFill>
        <p:spPr>
          <a:xfrm>
            <a:off x="3369779" y="2034380"/>
            <a:ext cx="5200650" cy="1876425"/>
          </a:xfrm>
          <a:prstGeom prst="rect">
            <a:avLst/>
          </a:prstGeom>
        </p:spPr>
      </p:pic>
      <p:sp>
        <p:nvSpPr>
          <p:cNvPr id="6" name="TextBox 5">
            <a:extLst>
              <a:ext uri="{FF2B5EF4-FFF2-40B4-BE49-F238E27FC236}">
                <a16:creationId xmlns:a16="http://schemas.microsoft.com/office/drawing/2014/main" id="{65AB6ACD-2B99-499C-98E0-1103F46A4EE5}"/>
              </a:ext>
            </a:extLst>
          </p:cNvPr>
          <p:cNvSpPr txBox="1"/>
          <p:nvPr/>
        </p:nvSpPr>
        <p:spPr>
          <a:xfrm>
            <a:off x="3657600" y="4419600"/>
            <a:ext cx="4912829" cy="707886"/>
          </a:xfrm>
          <a:prstGeom prst="rect">
            <a:avLst/>
          </a:prstGeom>
          <a:noFill/>
        </p:spPr>
        <p:txBody>
          <a:bodyPr wrap="square" rtlCol="0">
            <a:spAutoFit/>
          </a:bodyPr>
          <a:lstStyle/>
          <a:p>
            <a:r>
              <a:rPr lang="en-US" sz="2000" b="1" dirty="0">
                <a:solidFill>
                  <a:srgbClr val="FF0000"/>
                </a:solidFill>
              </a:rPr>
              <a:t>Enter here table name with total no. of columns then click on create button.</a:t>
            </a:r>
          </a:p>
        </p:txBody>
      </p:sp>
    </p:spTree>
    <p:extLst>
      <p:ext uri="{BB962C8B-B14F-4D97-AF65-F5344CB8AC3E}">
        <p14:creationId xmlns:p14="http://schemas.microsoft.com/office/powerpoint/2010/main" val="424225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E1CD6-6B90-46BD-9654-9E020828CB4A}"/>
              </a:ext>
            </a:extLst>
          </p:cNvPr>
          <p:cNvSpPr>
            <a:spLocks noGrp="1"/>
          </p:cNvSpPr>
          <p:nvPr>
            <p:ph idx="1"/>
          </p:nvPr>
        </p:nvSpPr>
        <p:spPr>
          <a:xfrm>
            <a:off x="457200" y="152400"/>
            <a:ext cx="8229600" cy="5973763"/>
          </a:xfrm>
        </p:spPr>
        <p:txBody>
          <a:bodyPr/>
          <a:lstStyle/>
          <a:p>
            <a:pPr marL="0" indent="0">
              <a:buNone/>
            </a:pPr>
            <a:r>
              <a:rPr lang="en-US" sz="2800" dirty="0"/>
              <a:t>Fill all the column names with datatypes and range &gt;&gt; Click on save button</a:t>
            </a:r>
          </a:p>
          <a:p>
            <a:pPr marL="0" indent="0">
              <a:buNone/>
            </a:pPr>
            <a:r>
              <a:rPr lang="en-US" dirty="0"/>
              <a:t> </a:t>
            </a:r>
          </a:p>
        </p:txBody>
      </p:sp>
      <p:pic>
        <p:nvPicPr>
          <p:cNvPr id="5" name="Picture 4">
            <a:extLst>
              <a:ext uri="{FF2B5EF4-FFF2-40B4-BE49-F238E27FC236}">
                <a16:creationId xmlns:a16="http://schemas.microsoft.com/office/drawing/2014/main" id="{F58AD819-3C06-4466-A6DC-A73E95A1E495}"/>
              </a:ext>
            </a:extLst>
          </p:cNvPr>
          <p:cNvPicPr>
            <a:picLocks noChangeAspect="1"/>
          </p:cNvPicPr>
          <p:nvPr/>
        </p:nvPicPr>
        <p:blipFill>
          <a:blip r:embed="rId2"/>
          <a:stretch>
            <a:fillRect/>
          </a:stretch>
        </p:blipFill>
        <p:spPr>
          <a:xfrm>
            <a:off x="490330" y="1143000"/>
            <a:ext cx="6689863" cy="3431364"/>
          </a:xfrm>
          <a:prstGeom prst="rect">
            <a:avLst/>
          </a:prstGeom>
        </p:spPr>
      </p:pic>
      <p:pic>
        <p:nvPicPr>
          <p:cNvPr id="6" name="Picture 5">
            <a:extLst>
              <a:ext uri="{FF2B5EF4-FFF2-40B4-BE49-F238E27FC236}">
                <a16:creationId xmlns:a16="http://schemas.microsoft.com/office/drawing/2014/main" id="{15A3EA3D-C551-4C13-8D8D-F03768CBF274}"/>
              </a:ext>
            </a:extLst>
          </p:cNvPr>
          <p:cNvPicPr>
            <a:picLocks noChangeAspect="1"/>
          </p:cNvPicPr>
          <p:nvPr/>
        </p:nvPicPr>
        <p:blipFill>
          <a:blip r:embed="rId3"/>
          <a:stretch>
            <a:fillRect/>
          </a:stretch>
        </p:blipFill>
        <p:spPr>
          <a:xfrm>
            <a:off x="5029200" y="5019675"/>
            <a:ext cx="2352675" cy="1390650"/>
          </a:xfrm>
          <a:prstGeom prst="rect">
            <a:avLst/>
          </a:prstGeom>
        </p:spPr>
      </p:pic>
    </p:spTree>
    <p:extLst>
      <p:ext uri="{BB962C8B-B14F-4D97-AF65-F5344CB8AC3E}">
        <p14:creationId xmlns:p14="http://schemas.microsoft.com/office/powerpoint/2010/main" val="1693411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D2BAF6-601C-4454-B05D-F2541D094491}"/>
              </a:ext>
            </a:extLst>
          </p:cNvPr>
          <p:cNvSpPr>
            <a:spLocks noGrp="1"/>
          </p:cNvSpPr>
          <p:nvPr>
            <p:ph type="title"/>
          </p:nvPr>
        </p:nvSpPr>
        <p:spPr/>
        <p:txBody>
          <a:bodyPr/>
          <a:lstStyle/>
          <a:p>
            <a:r>
              <a:rPr lang="en-US" dirty="0"/>
              <a:t>Connection Interface</a:t>
            </a:r>
          </a:p>
        </p:txBody>
      </p:sp>
      <p:sp>
        <p:nvSpPr>
          <p:cNvPr id="6" name="Content Placeholder 5">
            <a:extLst>
              <a:ext uri="{FF2B5EF4-FFF2-40B4-BE49-F238E27FC236}">
                <a16:creationId xmlns:a16="http://schemas.microsoft.com/office/drawing/2014/main" id="{FD434415-5BDE-44CE-B9B6-4DC765CC9370}"/>
              </a:ext>
            </a:extLst>
          </p:cNvPr>
          <p:cNvSpPr>
            <a:spLocks noGrp="1"/>
          </p:cNvSpPr>
          <p:nvPr>
            <p:ph idx="1"/>
          </p:nvPr>
        </p:nvSpPr>
        <p:spPr/>
        <p:txBody>
          <a:bodyPr>
            <a:normAutofit/>
          </a:bodyPr>
          <a:lstStyle/>
          <a:p>
            <a:pPr marL="0" indent="0" algn="just">
              <a:buNone/>
            </a:pPr>
            <a:r>
              <a:rPr lang="en-US" sz="2800" dirty="0"/>
              <a:t>Connection interface represents a layer between java application and database. All SQL statements are executed and results are returned with in the context of a Connection object. </a:t>
            </a:r>
          </a:p>
          <a:p>
            <a:pPr marL="0" indent="0" algn="just">
              <a:buNone/>
            </a:pPr>
            <a:r>
              <a:rPr lang="en-US" sz="2800" dirty="0"/>
              <a:t>You can also use it to retrieve the metadata of a database like name of the database product, name of the JDBC driver, major and minor version of the database etc.</a:t>
            </a:r>
          </a:p>
          <a:p>
            <a:pPr marL="0" indent="0" algn="just">
              <a:buNone/>
            </a:pPr>
            <a:endParaRPr lang="en-US" sz="2800" dirty="0"/>
          </a:p>
        </p:txBody>
      </p:sp>
    </p:spTree>
    <p:extLst>
      <p:ext uri="{BB962C8B-B14F-4D97-AF65-F5344CB8AC3E}">
        <p14:creationId xmlns:p14="http://schemas.microsoft.com/office/powerpoint/2010/main" val="2967117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52ECA-C993-492B-AE4E-C819E98223A4}"/>
              </a:ext>
            </a:extLst>
          </p:cNvPr>
          <p:cNvPicPr>
            <a:picLocks noChangeAspect="1"/>
          </p:cNvPicPr>
          <p:nvPr/>
        </p:nvPicPr>
        <p:blipFill>
          <a:blip r:embed="rId2"/>
          <a:stretch>
            <a:fillRect/>
          </a:stretch>
        </p:blipFill>
        <p:spPr>
          <a:xfrm>
            <a:off x="609600" y="1457210"/>
            <a:ext cx="7618878" cy="4569216"/>
          </a:xfrm>
          <a:prstGeom prst="rect">
            <a:avLst/>
          </a:prstGeom>
        </p:spPr>
      </p:pic>
      <p:sp>
        <p:nvSpPr>
          <p:cNvPr id="2" name="Title 1">
            <a:extLst>
              <a:ext uri="{FF2B5EF4-FFF2-40B4-BE49-F238E27FC236}">
                <a16:creationId xmlns:a16="http://schemas.microsoft.com/office/drawing/2014/main" id="{B63E52C7-C8F4-4661-8415-470EE16CD512}"/>
              </a:ext>
            </a:extLst>
          </p:cNvPr>
          <p:cNvSpPr>
            <a:spLocks noGrp="1"/>
          </p:cNvSpPr>
          <p:nvPr>
            <p:ph type="title"/>
          </p:nvPr>
        </p:nvSpPr>
        <p:spPr/>
        <p:txBody>
          <a:bodyPr>
            <a:noAutofit/>
          </a:bodyPr>
          <a:lstStyle/>
          <a:p>
            <a:r>
              <a:rPr lang="en-US" sz="3200" b="1" dirty="0">
                <a:solidFill>
                  <a:srgbClr val="FF0000"/>
                </a:solidFill>
              </a:rPr>
              <a:t>useful methods of Connection interface:</a:t>
            </a:r>
            <a:br>
              <a:rPr lang="en-US" sz="3200" b="1" dirty="0">
                <a:solidFill>
                  <a:srgbClr val="FF0000"/>
                </a:solidFill>
              </a:rPr>
            </a:br>
            <a:endParaRPr lang="en-US" sz="3200" dirty="0"/>
          </a:p>
        </p:txBody>
      </p:sp>
    </p:spTree>
    <p:extLst>
      <p:ext uri="{BB962C8B-B14F-4D97-AF65-F5344CB8AC3E}">
        <p14:creationId xmlns:p14="http://schemas.microsoft.com/office/powerpoint/2010/main" val="2117727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DDB749-B25F-498A-8D89-54E757417F39}"/>
              </a:ext>
            </a:extLst>
          </p:cNvPr>
          <p:cNvPicPr>
            <a:picLocks noChangeAspect="1"/>
          </p:cNvPicPr>
          <p:nvPr/>
        </p:nvPicPr>
        <p:blipFill>
          <a:blip r:embed="rId2"/>
          <a:stretch>
            <a:fillRect/>
          </a:stretch>
        </p:blipFill>
        <p:spPr>
          <a:xfrm>
            <a:off x="1157287" y="1281112"/>
            <a:ext cx="6829425" cy="4295775"/>
          </a:xfrm>
          <a:prstGeom prst="rect">
            <a:avLst/>
          </a:prstGeom>
        </p:spPr>
      </p:pic>
    </p:spTree>
    <p:extLst>
      <p:ext uri="{BB962C8B-B14F-4D97-AF65-F5344CB8AC3E}">
        <p14:creationId xmlns:p14="http://schemas.microsoft.com/office/powerpoint/2010/main" val="253490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9CB002C2-9152-4544-BB8E-C1ED552A08C8}"/>
              </a:ext>
            </a:extLst>
          </p:cNvPr>
          <p:cNvSpPr/>
          <p:nvPr/>
        </p:nvSpPr>
        <p:spPr>
          <a:xfrm>
            <a:off x="228600" y="428625"/>
            <a:ext cx="2057400" cy="66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 Architecture</a:t>
            </a:r>
          </a:p>
        </p:txBody>
      </p:sp>
      <p:pic>
        <p:nvPicPr>
          <p:cNvPr id="10" name="Picture 9">
            <a:extLst>
              <a:ext uri="{FF2B5EF4-FFF2-40B4-BE49-F238E27FC236}">
                <a16:creationId xmlns:a16="http://schemas.microsoft.com/office/drawing/2014/main" id="{1DBCC84C-523A-4192-A59D-098A58AD34DF}"/>
              </a:ext>
            </a:extLst>
          </p:cNvPr>
          <p:cNvPicPr>
            <a:picLocks noChangeAspect="1"/>
          </p:cNvPicPr>
          <p:nvPr/>
        </p:nvPicPr>
        <p:blipFill>
          <a:blip r:embed="rId2"/>
          <a:stretch>
            <a:fillRect/>
          </a:stretch>
        </p:blipFill>
        <p:spPr>
          <a:xfrm>
            <a:off x="1659122" y="3289024"/>
            <a:ext cx="5225680" cy="3624262"/>
          </a:xfrm>
          <a:prstGeom prst="rect">
            <a:avLst/>
          </a:prstGeom>
        </p:spPr>
      </p:pic>
      <p:pic>
        <p:nvPicPr>
          <p:cNvPr id="2" name="Picture 1">
            <a:extLst>
              <a:ext uri="{FF2B5EF4-FFF2-40B4-BE49-F238E27FC236}">
                <a16:creationId xmlns:a16="http://schemas.microsoft.com/office/drawing/2014/main" id="{2CDBA287-8018-4B9D-9465-B829102B5EDF}"/>
              </a:ext>
            </a:extLst>
          </p:cNvPr>
          <p:cNvPicPr>
            <a:picLocks noChangeAspect="1"/>
          </p:cNvPicPr>
          <p:nvPr/>
        </p:nvPicPr>
        <p:blipFill>
          <a:blip r:embed="rId3"/>
          <a:stretch>
            <a:fillRect/>
          </a:stretch>
        </p:blipFill>
        <p:spPr>
          <a:xfrm>
            <a:off x="3000374" y="514350"/>
            <a:ext cx="2543175" cy="2914650"/>
          </a:xfrm>
          <a:prstGeom prst="rect">
            <a:avLst/>
          </a:prstGeom>
        </p:spPr>
      </p:pic>
    </p:spTree>
    <p:extLst>
      <p:ext uri="{BB962C8B-B14F-4D97-AF65-F5344CB8AC3E}">
        <p14:creationId xmlns:p14="http://schemas.microsoft.com/office/powerpoint/2010/main" val="3170818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7CD-9624-4A83-8AC5-BA2ABF121AEF}"/>
              </a:ext>
            </a:extLst>
          </p:cNvPr>
          <p:cNvSpPr>
            <a:spLocks noGrp="1"/>
          </p:cNvSpPr>
          <p:nvPr>
            <p:ph type="title"/>
          </p:nvPr>
        </p:nvSpPr>
        <p:spPr/>
        <p:txBody>
          <a:bodyPr/>
          <a:lstStyle/>
          <a:p>
            <a:r>
              <a:rPr lang="en-US" dirty="0"/>
              <a:t>Statement interface</a:t>
            </a:r>
          </a:p>
        </p:txBody>
      </p:sp>
      <p:sp>
        <p:nvSpPr>
          <p:cNvPr id="3" name="Content Placeholder 2">
            <a:extLst>
              <a:ext uri="{FF2B5EF4-FFF2-40B4-BE49-F238E27FC236}">
                <a16:creationId xmlns:a16="http://schemas.microsoft.com/office/drawing/2014/main" id="{EE339F63-EAB0-4F24-B10D-97FC1A79CE43}"/>
              </a:ext>
            </a:extLst>
          </p:cNvPr>
          <p:cNvSpPr>
            <a:spLocks noGrp="1"/>
          </p:cNvSpPr>
          <p:nvPr>
            <p:ph idx="1"/>
          </p:nvPr>
        </p:nvSpPr>
        <p:spPr/>
        <p:txBody>
          <a:bodyPr>
            <a:normAutofit/>
          </a:bodyPr>
          <a:lstStyle/>
          <a:p>
            <a:pPr marL="0" indent="0" algn="just">
              <a:buNone/>
            </a:pPr>
            <a:r>
              <a:rPr lang="en-US" sz="2800" dirty="0"/>
              <a:t>The statement interface is used to create SQL statements. It provides methods to execute queries with the database.</a:t>
            </a:r>
          </a:p>
          <a:p>
            <a:pPr marL="0" indent="0">
              <a:buNone/>
            </a:pPr>
            <a:r>
              <a:rPr lang="en-US" sz="2800" dirty="0"/>
              <a:t>There are different types of statements that are used in JDBC as follows:</a:t>
            </a:r>
          </a:p>
          <a:p>
            <a:r>
              <a:rPr lang="en-US" sz="2800" dirty="0"/>
              <a:t>Create a Statement: Statement</a:t>
            </a:r>
          </a:p>
          <a:p>
            <a:r>
              <a:rPr lang="en-US" sz="2800" dirty="0" err="1"/>
              <a:t>PreparedStatement</a:t>
            </a:r>
            <a:endParaRPr lang="en-US" sz="2800" dirty="0"/>
          </a:p>
          <a:p>
            <a:r>
              <a:rPr lang="en-US" sz="2800" dirty="0" err="1"/>
              <a:t>CallableStatement</a:t>
            </a:r>
            <a:endParaRPr lang="en-US" sz="2800" dirty="0"/>
          </a:p>
          <a:p>
            <a:pPr marL="0" indent="0" algn="just">
              <a:buNone/>
            </a:pPr>
            <a:endParaRPr lang="en-US" sz="2800" dirty="0"/>
          </a:p>
        </p:txBody>
      </p:sp>
    </p:spTree>
    <p:extLst>
      <p:ext uri="{BB962C8B-B14F-4D97-AF65-F5344CB8AC3E}">
        <p14:creationId xmlns:p14="http://schemas.microsoft.com/office/powerpoint/2010/main" val="3053031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A905-335E-41D8-9835-A081F87BB41A}"/>
              </a:ext>
            </a:extLst>
          </p:cNvPr>
          <p:cNvSpPr>
            <a:spLocks noGrp="1"/>
          </p:cNvSpPr>
          <p:nvPr>
            <p:ph type="title"/>
          </p:nvPr>
        </p:nvSpPr>
        <p:spPr/>
        <p:txBody>
          <a:bodyPr>
            <a:normAutofit/>
          </a:bodyPr>
          <a:lstStyle/>
          <a:p>
            <a:r>
              <a:rPr lang="en-US" sz="3600" dirty="0">
                <a:solidFill>
                  <a:srgbClr val="FF0000"/>
                </a:solidFill>
              </a:rPr>
              <a:t>Create a Statement:</a:t>
            </a:r>
          </a:p>
        </p:txBody>
      </p:sp>
      <p:sp>
        <p:nvSpPr>
          <p:cNvPr id="3" name="Content Placeholder 2">
            <a:extLst>
              <a:ext uri="{FF2B5EF4-FFF2-40B4-BE49-F238E27FC236}">
                <a16:creationId xmlns:a16="http://schemas.microsoft.com/office/drawing/2014/main" id="{2D82EF69-000A-46D2-B52B-922ABFA577FA}"/>
              </a:ext>
            </a:extLst>
          </p:cNvPr>
          <p:cNvSpPr>
            <a:spLocks noGrp="1"/>
          </p:cNvSpPr>
          <p:nvPr>
            <p:ph idx="1"/>
          </p:nvPr>
        </p:nvSpPr>
        <p:spPr/>
        <p:txBody>
          <a:bodyPr>
            <a:normAutofit/>
          </a:bodyPr>
          <a:lstStyle/>
          <a:p>
            <a:pPr marL="0" indent="0">
              <a:buNone/>
            </a:pPr>
            <a:r>
              <a:rPr lang="en-US" sz="2400" dirty="0"/>
              <a:t>It is generally used for general</a:t>
            </a:r>
            <a:r>
              <a:rPr lang="en-US" sz="2400" b="1" dirty="0"/>
              <a:t>–</a:t>
            </a:r>
            <a:r>
              <a:rPr lang="en-US" sz="2400" dirty="0"/>
              <a:t>purpose access to databases and is useful while using static SQL statements at runtime.</a:t>
            </a:r>
          </a:p>
          <a:p>
            <a:pPr marL="0" indent="0">
              <a:buNone/>
            </a:pPr>
            <a:r>
              <a:rPr lang="en-US" sz="2400" dirty="0"/>
              <a:t>Syntax:</a:t>
            </a:r>
          </a:p>
          <a:p>
            <a:pPr marL="0" indent="0">
              <a:buNone/>
            </a:pPr>
            <a:r>
              <a:rPr lang="en-US" sz="2400" dirty="0"/>
              <a:t>Statement </a:t>
            </a:r>
            <a:r>
              <a:rPr lang="en-US" sz="2400" dirty="0" err="1"/>
              <a:t>statement</a:t>
            </a:r>
            <a:r>
              <a:rPr lang="en-US" sz="2400" dirty="0"/>
              <a:t> = </a:t>
            </a:r>
            <a:r>
              <a:rPr lang="en-US" sz="2400" dirty="0" err="1"/>
              <a:t>connection.createStatement</a:t>
            </a:r>
            <a:r>
              <a:rPr lang="en-US" sz="2400" dirty="0"/>
              <a:t>();</a:t>
            </a:r>
          </a:p>
          <a:p>
            <a:pPr marL="0" indent="0">
              <a:buNone/>
            </a:pPr>
            <a:r>
              <a:rPr lang="en-US" sz="2400" dirty="0"/>
              <a:t>Once the Statement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buNone/>
            </a:pPr>
            <a:endParaRPr lang="en-US" sz="2400" dirty="0"/>
          </a:p>
        </p:txBody>
      </p:sp>
    </p:spTree>
    <p:extLst>
      <p:ext uri="{BB962C8B-B14F-4D97-AF65-F5344CB8AC3E}">
        <p14:creationId xmlns:p14="http://schemas.microsoft.com/office/powerpoint/2010/main" val="3889836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F37-B1C6-4821-8288-BA5688FF9A27}"/>
              </a:ext>
            </a:extLst>
          </p:cNvPr>
          <p:cNvSpPr>
            <a:spLocks noGrp="1"/>
          </p:cNvSpPr>
          <p:nvPr>
            <p:ph type="title"/>
          </p:nvPr>
        </p:nvSpPr>
        <p:spPr>
          <a:xfrm>
            <a:off x="457200" y="274638"/>
            <a:ext cx="8229600" cy="1020762"/>
          </a:xfrm>
        </p:spPr>
        <p:txBody>
          <a:bodyPr>
            <a:normAutofit fontScale="90000"/>
          </a:bodyPr>
          <a:lstStyle/>
          <a:p>
            <a:pPr algn="l"/>
            <a:br>
              <a:rPr lang="en-US" b="1" dirty="0">
                <a:solidFill>
                  <a:srgbClr val="FF0000"/>
                </a:solidFill>
              </a:rPr>
            </a:br>
            <a:r>
              <a:rPr lang="en-US" b="1" dirty="0" err="1">
                <a:solidFill>
                  <a:srgbClr val="FF0000"/>
                </a:solidFill>
              </a:rPr>
              <a:t>PreparedStatement</a:t>
            </a:r>
            <a:r>
              <a:rPr lang="en-US" b="1" dirty="0">
                <a:solidFill>
                  <a:srgbClr val="FF0000"/>
                </a:solidFill>
              </a:rPr>
              <a:t>:</a:t>
            </a:r>
            <a:br>
              <a:rPr lang="en-US" b="1" dirty="0"/>
            </a:br>
            <a:endParaRPr lang="en-US" dirty="0"/>
          </a:p>
        </p:txBody>
      </p:sp>
      <p:sp>
        <p:nvSpPr>
          <p:cNvPr id="3" name="Content Placeholder 2">
            <a:extLst>
              <a:ext uri="{FF2B5EF4-FFF2-40B4-BE49-F238E27FC236}">
                <a16:creationId xmlns:a16="http://schemas.microsoft.com/office/drawing/2014/main" id="{2021D849-F832-454E-91E6-85F87145A17A}"/>
              </a:ext>
            </a:extLst>
          </p:cNvPr>
          <p:cNvSpPr>
            <a:spLocks noGrp="1"/>
          </p:cNvSpPr>
          <p:nvPr>
            <p:ph idx="1"/>
          </p:nvPr>
        </p:nvSpPr>
        <p:spPr/>
        <p:txBody>
          <a:bodyPr>
            <a:normAutofit/>
          </a:bodyPr>
          <a:lstStyle/>
          <a:p>
            <a:pPr marL="0" indent="0" algn="just">
              <a:buNone/>
            </a:pPr>
            <a:r>
              <a:rPr lang="en-US" sz="2400" dirty="0"/>
              <a:t>Prepared Statement represents a recompiled SQL statement, that can be executed many times. This accepts parameterized SQL queries. In this, “?” is used instead of the parameter, one can pass the parameter dynamically by using the methods of PREPARED STATEMENT at run time.</a:t>
            </a:r>
          </a:p>
          <a:p>
            <a:pPr marL="0" indent="0" algn="just">
              <a:buNone/>
            </a:pPr>
            <a:r>
              <a:rPr lang="en-US" sz="2400" dirty="0"/>
              <a:t>Once the </a:t>
            </a:r>
            <a:r>
              <a:rPr lang="en-US" sz="2400" dirty="0" err="1"/>
              <a:t>PreparedStatement</a:t>
            </a:r>
            <a:r>
              <a:rPr lang="en-US" sz="2400" dirty="0"/>
              <a: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lgn="just">
              <a:buNone/>
            </a:pPr>
            <a:endParaRPr lang="en-US" sz="2400" dirty="0"/>
          </a:p>
        </p:txBody>
      </p:sp>
    </p:spTree>
    <p:extLst>
      <p:ext uri="{BB962C8B-B14F-4D97-AF65-F5344CB8AC3E}">
        <p14:creationId xmlns:p14="http://schemas.microsoft.com/office/powerpoint/2010/main" val="584390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32D5-E319-4160-B281-2A49A934A193}"/>
              </a:ext>
            </a:extLst>
          </p:cNvPr>
          <p:cNvSpPr>
            <a:spLocks noGrp="1"/>
          </p:cNvSpPr>
          <p:nvPr>
            <p:ph type="title"/>
          </p:nvPr>
        </p:nvSpPr>
        <p:spPr/>
        <p:txBody>
          <a:bodyPr>
            <a:normAutofit fontScale="90000"/>
          </a:bodyPr>
          <a:lstStyle/>
          <a:p>
            <a:br>
              <a:rPr lang="en-US" b="1" dirty="0"/>
            </a:br>
            <a:r>
              <a:rPr lang="en-US" b="1" dirty="0">
                <a:solidFill>
                  <a:srgbClr val="FF0000"/>
                </a:solidFill>
              </a:rPr>
              <a:t>Callable Statement :</a:t>
            </a:r>
            <a:br>
              <a:rPr lang="en-US" b="1" dirty="0"/>
            </a:br>
            <a:endParaRPr lang="en-US" dirty="0"/>
          </a:p>
        </p:txBody>
      </p:sp>
      <p:sp>
        <p:nvSpPr>
          <p:cNvPr id="3" name="Content Placeholder 2">
            <a:extLst>
              <a:ext uri="{FF2B5EF4-FFF2-40B4-BE49-F238E27FC236}">
                <a16:creationId xmlns:a16="http://schemas.microsoft.com/office/drawing/2014/main" id="{58BB10F3-318E-4F36-AD4B-019F956F1184}"/>
              </a:ext>
            </a:extLst>
          </p:cNvPr>
          <p:cNvSpPr>
            <a:spLocks noGrp="1"/>
          </p:cNvSpPr>
          <p:nvPr>
            <p:ph idx="1"/>
          </p:nvPr>
        </p:nvSpPr>
        <p:spPr>
          <a:xfrm>
            <a:off x="457200" y="1600200"/>
            <a:ext cx="8382000" cy="4525963"/>
          </a:xfrm>
        </p:spPr>
        <p:txBody>
          <a:bodyPr>
            <a:normAutofit/>
          </a:bodyPr>
          <a:lstStyle/>
          <a:p>
            <a:pPr marL="0" indent="0" algn="just">
              <a:buNone/>
            </a:pPr>
            <a:r>
              <a:rPr lang="en-US" sz="2400" dirty="0"/>
              <a:t>The </a:t>
            </a:r>
            <a:r>
              <a:rPr lang="en-US" sz="2400" dirty="0" err="1"/>
              <a:t>CallableStatement</a:t>
            </a:r>
            <a:r>
              <a:rPr lang="en-US" sz="2400" dirty="0"/>
              <a:t> interface is used to execute the SQL stored procedure in a database. The JDBC API provides stored procedures to be called in a standard way for all RDBMS.</a:t>
            </a:r>
          </a:p>
          <a:p>
            <a:pPr marL="0" indent="0" algn="just">
              <a:buNone/>
            </a:pPr>
            <a:r>
              <a:rPr lang="en-US" sz="2400" dirty="0"/>
              <a:t>Syntax: To prepare a </a:t>
            </a:r>
            <a:r>
              <a:rPr lang="en-US" sz="2400" dirty="0" err="1"/>
              <a:t>CallableStatement</a:t>
            </a:r>
            <a:endParaRPr lang="en-US" sz="2400" dirty="0"/>
          </a:p>
          <a:p>
            <a:pPr marL="0" indent="0">
              <a:buNone/>
            </a:pPr>
            <a:r>
              <a:rPr lang="en-US" sz="2400" dirty="0" err="1"/>
              <a:t>CallableStatement</a:t>
            </a:r>
            <a:r>
              <a:rPr lang="en-US" sz="2400" dirty="0"/>
              <a:t> </a:t>
            </a:r>
            <a:r>
              <a:rPr lang="en-US" sz="2400" dirty="0" err="1"/>
              <a:t>cstmt</a:t>
            </a:r>
            <a:r>
              <a:rPr lang="en-US" sz="2400" dirty="0"/>
              <a:t> =</a:t>
            </a:r>
          </a:p>
          <a:p>
            <a:pPr marL="0" indent="0">
              <a:buNone/>
            </a:pPr>
            <a:r>
              <a:rPr lang="en-US" sz="2400" dirty="0" err="1"/>
              <a:t>con.prepareCall</a:t>
            </a:r>
            <a:r>
              <a:rPr lang="en-US" sz="2400" dirty="0"/>
              <a:t>("{call </a:t>
            </a:r>
            <a:r>
              <a:rPr lang="en-US" sz="2400" dirty="0" err="1"/>
              <a:t>Procedure_name</a:t>
            </a:r>
            <a:r>
              <a:rPr lang="en-US" sz="2400" dirty="0"/>
              <a:t>(?, ?}");</a:t>
            </a:r>
          </a:p>
        </p:txBody>
      </p:sp>
    </p:spTree>
    <p:extLst>
      <p:ext uri="{BB962C8B-B14F-4D97-AF65-F5344CB8AC3E}">
        <p14:creationId xmlns:p14="http://schemas.microsoft.com/office/powerpoint/2010/main" val="1298988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446B-AFF7-45A1-9802-B09EA036F349}"/>
              </a:ext>
            </a:extLst>
          </p:cNvPr>
          <p:cNvSpPr>
            <a:spLocks noGrp="1"/>
          </p:cNvSpPr>
          <p:nvPr>
            <p:ph type="title"/>
          </p:nvPr>
        </p:nvSpPr>
        <p:spPr/>
        <p:txBody>
          <a:bodyPr/>
          <a:lstStyle/>
          <a:p>
            <a:r>
              <a:rPr lang="en-US" dirty="0">
                <a:solidFill>
                  <a:srgbClr val="FF0000"/>
                </a:solidFill>
              </a:rPr>
              <a:t>ResultSet interface</a:t>
            </a:r>
          </a:p>
        </p:txBody>
      </p:sp>
      <p:sp>
        <p:nvSpPr>
          <p:cNvPr id="3" name="Content Placeholder 2">
            <a:extLst>
              <a:ext uri="{FF2B5EF4-FFF2-40B4-BE49-F238E27FC236}">
                <a16:creationId xmlns:a16="http://schemas.microsoft.com/office/drawing/2014/main" id="{7DE74C7F-140E-4DA6-867F-2547D22EF11C}"/>
              </a:ext>
            </a:extLst>
          </p:cNvPr>
          <p:cNvSpPr>
            <a:spLocks noGrp="1"/>
          </p:cNvSpPr>
          <p:nvPr>
            <p:ph idx="1"/>
          </p:nvPr>
        </p:nvSpPr>
        <p:spPr/>
        <p:txBody>
          <a:bodyPr>
            <a:normAutofit/>
          </a:bodyPr>
          <a:lstStyle/>
          <a:p>
            <a:pPr marL="0" indent="0" algn="just">
              <a:buNone/>
            </a:pPr>
            <a:r>
              <a:rPr lang="en-US" sz="2400" dirty="0"/>
              <a:t>It is used to store the data which are returned from the database table after the execution of the SQL statements. The object of ResultSet maintains cursor point at the result data. In default, the cursor positions before the first row of the result data.</a:t>
            </a:r>
          </a:p>
          <a:p>
            <a:pPr marL="0" indent="0" algn="just">
              <a:buNone/>
            </a:pPr>
            <a:endParaRPr lang="en-US" sz="2400" dirty="0"/>
          </a:p>
          <a:p>
            <a:pPr marL="0" indent="0" algn="just">
              <a:buNone/>
            </a:pPr>
            <a:r>
              <a:rPr lang="en-US" sz="2400" dirty="0"/>
              <a:t>The next() method is used to move the cursor to the next position in a forward direction. It will return FALSE if there are no more records. It retrieves data by calling the </a:t>
            </a:r>
            <a:r>
              <a:rPr lang="en-US" sz="2400" dirty="0" err="1"/>
              <a:t>executeQuery</a:t>
            </a:r>
            <a:r>
              <a:rPr lang="en-US" sz="2400" dirty="0"/>
              <a:t>() method using any of the statement objects.</a:t>
            </a:r>
          </a:p>
        </p:txBody>
      </p:sp>
    </p:spTree>
    <p:extLst>
      <p:ext uri="{BB962C8B-B14F-4D97-AF65-F5344CB8AC3E}">
        <p14:creationId xmlns:p14="http://schemas.microsoft.com/office/powerpoint/2010/main" val="199047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EEE19B-6177-43EE-A5F9-C96536C54B48}"/>
              </a:ext>
            </a:extLst>
          </p:cNvPr>
          <p:cNvSpPr>
            <a:spLocks noGrp="1"/>
          </p:cNvSpPr>
          <p:nvPr>
            <p:ph type="title"/>
          </p:nvPr>
        </p:nvSpPr>
        <p:spPr/>
        <p:txBody>
          <a:bodyPr>
            <a:normAutofit/>
          </a:bodyPr>
          <a:lstStyle/>
          <a:p>
            <a:pPr algn="l"/>
            <a:r>
              <a:rPr lang="en-US" sz="3600" dirty="0"/>
              <a:t>How to use ResultSet?</a:t>
            </a:r>
          </a:p>
        </p:txBody>
      </p:sp>
      <p:sp>
        <p:nvSpPr>
          <p:cNvPr id="3" name="Content Placeholder 2">
            <a:extLst>
              <a:ext uri="{FF2B5EF4-FFF2-40B4-BE49-F238E27FC236}">
                <a16:creationId xmlns:a16="http://schemas.microsoft.com/office/drawing/2014/main" id="{4A7A2303-1336-4D4E-A4AB-8D8F3CED4F49}"/>
              </a:ext>
            </a:extLst>
          </p:cNvPr>
          <p:cNvSpPr>
            <a:spLocks noGrp="1"/>
          </p:cNvSpPr>
          <p:nvPr>
            <p:ph sz="half" idx="1"/>
          </p:nvPr>
        </p:nvSpPr>
        <p:spPr>
          <a:solidFill>
            <a:srgbClr val="92D050"/>
          </a:solidFill>
          <a:ln>
            <a:solidFill>
              <a:srgbClr val="FFC000"/>
            </a:solidFill>
          </a:ln>
        </p:spPr>
        <p:txBody>
          <a:bodyPr>
            <a:normAutofit/>
          </a:bodyPr>
          <a:lstStyle/>
          <a:p>
            <a:pPr marL="0" indent="0">
              <a:buNone/>
            </a:pPr>
            <a:r>
              <a:rPr lang="en-US" sz="2000" dirty="0">
                <a:ln w="0"/>
                <a:solidFill>
                  <a:schemeClr val="tx1"/>
                </a:solidFill>
                <a:effectLst>
                  <a:outerShdw blurRad="38100" dist="19050" dir="2700000" algn="tl" rotWithShape="0">
                    <a:schemeClr val="dk1">
                      <a:alpha val="40000"/>
                    </a:schemeClr>
                  </a:outerShdw>
                </a:effectLst>
              </a:rPr>
              <a:t>Statement statemnt1 = </a:t>
            </a:r>
            <a:r>
              <a:rPr lang="en-US" sz="2000" dirty="0" err="1">
                <a:ln w="0"/>
                <a:solidFill>
                  <a:schemeClr val="tx1"/>
                </a:solidFill>
                <a:effectLst>
                  <a:outerShdw blurRad="38100" dist="19050" dir="2700000" algn="tl" rotWithShape="0">
                    <a:schemeClr val="dk1">
                      <a:alpha val="40000"/>
                    </a:schemeClr>
                  </a:outerShdw>
                </a:effectLst>
              </a:rPr>
              <a:t>conn.createStatement</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statemnt1.executeQuery(“Select * from EMPLOYEE_DETAILS”);</a:t>
            </a:r>
          </a:p>
        </p:txBody>
      </p:sp>
      <p:sp>
        <p:nvSpPr>
          <p:cNvPr id="8" name="Content Placeholder 2">
            <a:extLst>
              <a:ext uri="{FF2B5EF4-FFF2-40B4-BE49-F238E27FC236}">
                <a16:creationId xmlns:a16="http://schemas.microsoft.com/office/drawing/2014/main" id="{A71D8C7D-5A11-4090-A201-76350EE8F005}"/>
              </a:ext>
            </a:extLst>
          </p:cNvPr>
          <p:cNvSpPr txBox="1">
            <a:spLocks/>
          </p:cNvSpPr>
          <p:nvPr/>
        </p:nvSpPr>
        <p:spPr>
          <a:xfrm>
            <a:off x="4800600" y="1600199"/>
            <a:ext cx="4038600" cy="4525963"/>
          </a:xfrm>
          <a:prstGeom prst="rect">
            <a:avLst/>
          </a:prstGeom>
          <a:solidFill>
            <a:srgbClr val="92D050"/>
          </a:solidFill>
          <a:ln>
            <a:solidFill>
              <a:srgbClr val="FFC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err="1">
                <a:ln w="0"/>
                <a:solidFill>
                  <a:schemeClr val="tx1"/>
                </a:solidFill>
                <a:effectLst>
                  <a:outerShdw blurRad="38100" dist="19050" dir="2700000" algn="tl" rotWithShape="0">
                    <a:schemeClr val="dk1">
                      <a:alpha val="40000"/>
                    </a:schemeClr>
                  </a:outerShdw>
                </a:effectLst>
              </a:rPr>
              <a:t>PreparedStatement</a:t>
            </a:r>
            <a:r>
              <a:rPr lang="en-US" sz="2000" dirty="0">
                <a:ln w="0"/>
                <a:solidFill>
                  <a:schemeClr val="tx1"/>
                </a:solidFill>
                <a:effectLst>
                  <a:outerShdw blurRad="38100" dist="19050" dir="2700000" algn="tl" rotWithShape="0">
                    <a:schemeClr val="dk1">
                      <a:alpha val="40000"/>
                    </a:schemeClr>
                  </a:outerShdw>
                </a:effectLst>
              </a:rPr>
              <a:t> pstatemnt1 = </a:t>
            </a:r>
            <a:r>
              <a:rPr lang="en-US" sz="2000" dirty="0" err="1">
                <a:ln w="0"/>
                <a:solidFill>
                  <a:schemeClr val="tx1"/>
                </a:solidFill>
                <a:effectLst>
                  <a:outerShdw blurRad="38100" dist="19050" dir="2700000" algn="tl" rotWithShape="0">
                    <a:schemeClr val="dk1">
                      <a:alpha val="40000"/>
                    </a:schemeClr>
                  </a:outerShdw>
                </a:effectLst>
              </a:rPr>
              <a:t>conn.prepareStatement</a:t>
            </a:r>
            <a:r>
              <a:rPr lang="en-US" sz="2000" dirty="0">
                <a:ln w="0"/>
                <a:solidFill>
                  <a:schemeClr val="tx1"/>
                </a:solidFill>
                <a:effectLst>
                  <a:outerShdw blurRad="38100" dist="19050" dir="2700000" algn="tl" rotWithShape="0">
                    <a:schemeClr val="dk1">
                      <a:alpha val="40000"/>
                    </a:schemeClr>
                  </a:outerShdw>
                </a:effectLst>
              </a:rPr>
              <a:t>(</a:t>
            </a:r>
            <a:r>
              <a:rPr lang="en-US" sz="2000" dirty="0" err="1">
                <a:ln w="0"/>
                <a:solidFill>
                  <a:schemeClr val="tx1"/>
                </a:solidFill>
                <a:effectLst>
                  <a:outerShdw blurRad="38100" dist="19050" dir="2700000" algn="tl" rotWithShape="0">
                    <a:schemeClr val="dk1">
                      <a:alpha val="40000"/>
                    </a:schemeClr>
                  </a:outerShdw>
                </a:effectLst>
              </a:rPr>
              <a:t>insert_query</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pstatemnt1.executeQuery(“Select * from EMPLOYEE_DETAILS”);</a:t>
            </a:r>
          </a:p>
        </p:txBody>
      </p:sp>
    </p:spTree>
    <p:extLst>
      <p:ext uri="{BB962C8B-B14F-4D97-AF65-F5344CB8AC3E}">
        <p14:creationId xmlns:p14="http://schemas.microsoft.com/office/powerpoint/2010/main" val="2355414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E4F154-9741-429E-8AF3-62553B24882D}"/>
              </a:ext>
            </a:extLst>
          </p:cNvPr>
          <p:cNvSpPr>
            <a:spLocks noGrp="1"/>
          </p:cNvSpPr>
          <p:nvPr>
            <p:ph type="title"/>
          </p:nvPr>
        </p:nvSpPr>
        <p:spPr/>
        <p:txBody>
          <a:bodyPr>
            <a:normAutofit/>
          </a:bodyPr>
          <a:lstStyle/>
          <a:p>
            <a:r>
              <a:rPr lang="en-US" sz="3600" dirty="0"/>
              <a:t>Methods in ResultSet</a:t>
            </a:r>
          </a:p>
        </p:txBody>
      </p:sp>
      <p:pic>
        <p:nvPicPr>
          <p:cNvPr id="9" name="Picture 8">
            <a:extLst>
              <a:ext uri="{FF2B5EF4-FFF2-40B4-BE49-F238E27FC236}">
                <a16:creationId xmlns:a16="http://schemas.microsoft.com/office/drawing/2014/main" id="{6126B7DE-26BD-40F7-88A0-88D9CC5D7F6B}"/>
              </a:ext>
            </a:extLst>
          </p:cNvPr>
          <p:cNvPicPr>
            <a:picLocks noChangeAspect="1"/>
          </p:cNvPicPr>
          <p:nvPr/>
        </p:nvPicPr>
        <p:blipFill>
          <a:blip r:embed="rId2"/>
          <a:stretch>
            <a:fillRect/>
          </a:stretch>
        </p:blipFill>
        <p:spPr>
          <a:xfrm>
            <a:off x="152400" y="1417638"/>
            <a:ext cx="8534400" cy="4707728"/>
          </a:xfrm>
          <a:prstGeom prst="rect">
            <a:avLst/>
          </a:prstGeom>
        </p:spPr>
      </p:pic>
    </p:spTree>
    <p:extLst>
      <p:ext uri="{BB962C8B-B14F-4D97-AF65-F5344CB8AC3E}">
        <p14:creationId xmlns:p14="http://schemas.microsoft.com/office/powerpoint/2010/main" val="900215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D2C-DDCA-4200-B97F-03BE6303D87A}"/>
              </a:ext>
            </a:extLst>
          </p:cNvPr>
          <p:cNvSpPr>
            <a:spLocks noGrp="1"/>
          </p:cNvSpPr>
          <p:nvPr>
            <p:ph type="title"/>
          </p:nvPr>
        </p:nvSpPr>
        <p:spPr/>
        <p:txBody>
          <a:bodyPr/>
          <a:lstStyle/>
          <a:p>
            <a:pPr algn="l"/>
            <a:r>
              <a:rPr lang="en-US" dirty="0"/>
              <a:t>Note:</a:t>
            </a:r>
          </a:p>
        </p:txBody>
      </p:sp>
      <p:pic>
        <p:nvPicPr>
          <p:cNvPr id="4" name="Picture 3">
            <a:extLst>
              <a:ext uri="{FF2B5EF4-FFF2-40B4-BE49-F238E27FC236}">
                <a16:creationId xmlns:a16="http://schemas.microsoft.com/office/drawing/2014/main" id="{366D0DAC-E767-4C8A-A62C-F6CD10004863}"/>
              </a:ext>
            </a:extLst>
          </p:cNvPr>
          <p:cNvPicPr>
            <a:picLocks noChangeAspect="1"/>
          </p:cNvPicPr>
          <p:nvPr/>
        </p:nvPicPr>
        <p:blipFill>
          <a:blip r:embed="rId2"/>
          <a:stretch>
            <a:fillRect/>
          </a:stretch>
        </p:blipFill>
        <p:spPr>
          <a:xfrm>
            <a:off x="152400" y="1981200"/>
            <a:ext cx="8991600" cy="1957755"/>
          </a:xfrm>
          <a:prstGeom prst="rect">
            <a:avLst/>
          </a:prstGeom>
        </p:spPr>
      </p:pic>
    </p:spTree>
    <p:extLst>
      <p:ext uri="{BB962C8B-B14F-4D97-AF65-F5344CB8AC3E}">
        <p14:creationId xmlns:p14="http://schemas.microsoft.com/office/powerpoint/2010/main" val="2667106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E65708-E9F2-4337-BE45-AA8A7ED75014}"/>
              </a:ext>
            </a:extLst>
          </p:cNvPr>
          <p:cNvSpPr>
            <a:spLocks noGrp="1"/>
          </p:cNvSpPr>
          <p:nvPr>
            <p:ph type="title"/>
          </p:nvPr>
        </p:nvSpPr>
        <p:spPr/>
        <p:txBody>
          <a:bodyPr>
            <a:normAutofit fontScale="90000"/>
          </a:bodyPr>
          <a:lstStyle/>
          <a:p>
            <a:br>
              <a:rPr lang="en-US" b="1" dirty="0"/>
            </a:br>
            <a:r>
              <a:rPr lang="en-US" b="1" dirty="0" err="1"/>
              <a:t>ResultSetMetaData</a:t>
            </a:r>
            <a:r>
              <a:rPr lang="en-US" b="1" dirty="0"/>
              <a:t> Interface</a:t>
            </a:r>
            <a:br>
              <a:rPr lang="en-US" b="1" dirty="0"/>
            </a:br>
            <a:endParaRPr lang="en-US" dirty="0"/>
          </a:p>
        </p:txBody>
      </p:sp>
      <p:sp>
        <p:nvSpPr>
          <p:cNvPr id="6" name="Content Placeholder 5">
            <a:extLst>
              <a:ext uri="{FF2B5EF4-FFF2-40B4-BE49-F238E27FC236}">
                <a16:creationId xmlns:a16="http://schemas.microsoft.com/office/drawing/2014/main" id="{92615FF1-A7DB-45D3-BE47-DD39E5638C4D}"/>
              </a:ext>
            </a:extLst>
          </p:cNvPr>
          <p:cNvSpPr>
            <a:spLocks noGrp="1"/>
          </p:cNvSpPr>
          <p:nvPr>
            <p:ph idx="1"/>
          </p:nvPr>
        </p:nvSpPr>
        <p:spPr/>
        <p:txBody>
          <a:bodyPr/>
          <a:lstStyle/>
          <a:p>
            <a:pPr marL="0" indent="0" algn="just">
              <a:buNone/>
            </a:pPr>
            <a:r>
              <a:rPr lang="en-US" sz="2800" dirty="0"/>
              <a:t>The metadata means data about data i.e. we can get further information from the data.</a:t>
            </a:r>
          </a:p>
          <a:p>
            <a:pPr marL="0" indent="0" algn="just">
              <a:buNone/>
            </a:pPr>
            <a:r>
              <a:rPr lang="en-US" sz="2800" dirty="0"/>
              <a:t>If you have to get metadata of a table like total number of column, column name, column type etc. , </a:t>
            </a:r>
            <a:r>
              <a:rPr lang="en-US" sz="2800" dirty="0" err="1"/>
              <a:t>ResultSetMetaData</a:t>
            </a:r>
            <a:r>
              <a:rPr lang="en-US" sz="2800" dirty="0"/>
              <a:t> interface is useful because it provides methods to get metadata from the ResultSet object. </a:t>
            </a:r>
          </a:p>
          <a:p>
            <a:pPr marL="0" indent="0">
              <a:buNone/>
            </a:pPr>
            <a:endParaRPr lang="en-US" dirty="0"/>
          </a:p>
        </p:txBody>
      </p:sp>
    </p:spTree>
    <p:extLst>
      <p:ext uri="{BB962C8B-B14F-4D97-AF65-F5344CB8AC3E}">
        <p14:creationId xmlns:p14="http://schemas.microsoft.com/office/powerpoint/2010/main" val="2805822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5BE7-5D6C-45EC-AF0E-F87804D61139}"/>
              </a:ext>
            </a:extLst>
          </p:cNvPr>
          <p:cNvSpPr>
            <a:spLocks noGrp="1"/>
          </p:cNvSpPr>
          <p:nvPr>
            <p:ph type="title"/>
          </p:nvPr>
        </p:nvSpPr>
        <p:spPr>
          <a:xfrm>
            <a:off x="457200" y="274638"/>
            <a:ext cx="8229600" cy="715962"/>
          </a:xfrm>
        </p:spPr>
        <p:txBody>
          <a:bodyPr>
            <a:normAutofit/>
          </a:bodyPr>
          <a:lstStyle/>
          <a:p>
            <a:pPr algn="l"/>
            <a:r>
              <a:rPr lang="en-US" sz="3200" dirty="0" err="1">
                <a:solidFill>
                  <a:srgbClr val="FF0000"/>
                </a:solidFill>
              </a:rPr>
              <a:t>ResultSetMetaData</a:t>
            </a:r>
            <a:r>
              <a:rPr lang="en-US" sz="3200" dirty="0">
                <a:solidFill>
                  <a:srgbClr val="FF0000"/>
                </a:solidFill>
              </a:rPr>
              <a:t> Methods</a:t>
            </a:r>
          </a:p>
        </p:txBody>
      </p:sp>
      <p:pic>
        <p:nvPicPr>
          <p:cNvPr id="4" name="Picture 3">
            <a:extLst>
              <a:ext uri="{FF2B5EF4-FFF2-40B4-BE49-F238E27FC236}">
                <a16:creationId xmlns:a16="http://schemas.microsoft.com/office/drawing/2014/main" id="{6CF78BED-8ED0-47E0-997A-206FA68989EF}"/>
              </a:ext>
            </a:extLst>
          </p:cNvPr>
          <p:cNvPicPr>
            <a:picLocks noChangeAspect="1"/>
          </p:cNvPicPr>
          <p:nvPr/>
        </p:nvPicPr>
        <p:blipFill>
          <a:blip r:embed="rId2"/>
          <a:stretch>
            <a:fillRect/>
          </a:stretch>
        </p:blipFill>
        <p:spPr>
          <a:xfrm>
            <a:off x="457200" y="1295400"/>
            <a:ext cx="8227279" cy="4572000"/>
          </a:xfrm>
          <a:prstGeom prst="rect">
            <a:avLst/>
          </a:prstGeom>
        </p:spPr>
      </p:pic>
    </p:spTree>
    <p:extLst>
      <p:ext uri="{BB962C8B-B14F-4D97-AF65-F5344CB8AC3E}">
        <p14:creationId xmlns:p14="http://schemas.microsoft.com/office/powerpoint/2010/main" val="71706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5E2AC-0BD8-4989-94CC-047477B162C6}"/>
              </a:ext>
            </a:extLst>
          </p:cNvPr>
          <p:cNvSpPr>
            <a:spLocks noGrp="1"/>
          </p:cNvSpPr>
          <p:nvPr>
            <p:ph type="title"/>
          </p:nvPr>
        </p:nvSpPr>
        <p:spPr/>
        <p:txBody>
          <a:bodyPr>
            <a:noAutofit/>
          </a:bodyPr>
          <a:lstStyle/>
          <a:p>
            <a:pPr algn="l"/>
            <a:br>
              <a:rPr lang="en-US" sz="2400" b="1" dirty="0"/>
            </a:br>
            <a:br>
              <a:rPr lang="en-US" sz="2400" b="1" dirty="0"/>
            </a:br>
            <a:r>
              <a:rPr lang="en-US" sz="2400" b="1" dirty="0"/>
              <a:t>JDBC API:</a:t>
            </a:r>
            <a:r>
              <a:rPr lang="en-US" sz="2400" dirty="0"/>
              <a:t> It provides various methods and interfaces for easy communication with the database.</a:t>
            </a:r>
            <a:br>
              <a:rPr lang="en-US" sz="2400" dirty="0"/>
            </a:br>
            <a:endParaRPr lang="en-US" sz="2400" dirty="0"/>
          </a:p>
        </p:txBody>
      </p:sp>
      <p:sp>
        <p:nvSpPr>
          <p:cNvPr id="3" name="Content Placeholder 2">
            <a:extLst>
              <a:ext uri="{FF2B5EF4-FFF2-40B4-BE49-F238E27FC236}">
                <a16:creationId xmlns:a16="http://schemas.microsoft.com/office/drawing/2014/main" id="{3075A345-340B-46B7-9F25-9A1E66A0B26B}"/>
              </a:ext>
            </a:extLst>
          </p:cNvPr>
          <p:cNvSpPr>
            <a:spLocks noGrp="1"/>
          </p:cNvSpPr>
          <p:nvPr>
            <p:ph sz="half" idx="1"/>
          </p:nvPr>
        </p:nvSpPr>
        <p:spPr/>
        <p:txBody>
          <a:bodyPr>
            <a:normAutofit fontScale="70000" lnSpcReduction="20000"/>
          </a:bodyPr>
          <a:lstStyle/>
          <a:p>
            <a:pPr marL="0" indent="0">
              <a:buNone/>
            </a:pPr>
            <a:r>
              <a:rPr lang="en-US" b="1" dirty="0"/>
              <a:t>Interfaces of JDBC API</a:t>
            </a:r>
          </a:p>
          <a:p>
            <a:r>
              <a:rPr lang="en-US" sz="3100" dirty="0"/>
              <a:t>Driver interface</a:t>
            </a:r>
          </a:p>
          <a:p>
            <a:r>
              <a:rPr lang="en-US" sz="3100" dirty="0"/>
              <a:t>Connection interface</a:t>
            </a:r>
          </a:p>
          <a:p>
            <a:r>
              <a:rPr lang="en-US" sz="3100" dirty="0"/>
              <a:t>Statement interface</a:t>
            </a:r>
          </a:p>
          <a:p>
            <a:r>
              <a:rPr lang="en-US" sz="3100" dirty="0" err="1"/>
              <a:t>PreparedStatement</a:t>
            </a:r>
            <a:r>
              <a:rPr lang="en-US" sz="3100" dirty="0"/>
              <a:t> interface</a:t>
            </a:r>
          </a:p>
          <a:p>
            <a:r>
              <a:rPr lang="en-US" sz="3100" dirty="0" err="1"/>
              <a:t>CallableStatement</a:t>
            </a:r>
            <a:r>
              <a:rPr lang="en-US" sz="3100" dirty="0"/>
              <a:t> interface</a:t>
            </a:r>
          </a:p>
          <a:p>
            <a:r>
              <a:rPr lang="en-US" sz="3100" dirty="0"/>
              <a:t>ResultSet interface</a:t>
            </a:r>
          </a:p>
          <a:p>
            <a:r>
              <a:rPr lang="en-US" sz="3100" dirty="0" err="1"/>
              <a:t>ResultSetMetaData</a:t>
            </a:r>
            <a:r>
              <a:rPr lang="en-US" sz="3100" dirty="0"/>
              <a:t> interface</a:t>
            </a:r>
          </a:p>
          <a:p>
            <a:r>
              <a:rPr lang="en-US" sz="3100" dirty="0" err="1"/>
              <a:t>DatabaseMetaData</a:t>
            </a:r>
            <a:r>
              <a:rPr lang="en-US" sz="3100" dirty="0"/>
              <a:t> interface</a:t>
            </a:r>
          </a:p>
          <a:p>
            <a:r>
              <a:rPr lang="en-US" sz="3100" dirty="0" err="1"/>
              <a:t>RowSet</a:t>
            </a:r>
            <a:r>
              <a:rPr lang="en-US" sz="3100" dirty="0"/>
              <a:t> interface</a:t>
            </a:r>
          </a:p>
          <a:p>
            <a:pPr marL="0" indent="0">
              <a:buNone/>
            </a:pPr>
            <a:endParaRPr lang="en-US" dirty="0"/>
          </a:p>
        </p:txBody>
      </p:sp>
      <p:sp>
        <p:nvSpPr>
          <p:cNvPr id="5" name="Content Placeholder 4">
            <a:extLst>
              <a:ext uri="{FF2B5EF4-FFF2-40B4-BE49-F238E27FC236}">
                <a16:creationId xmlns:a16="http://schemas.microsoft.com/office/drawing/2014/main" id="{C463429F-BBD0-4AF8-B9C4-D4DB9FE8A864}"/>
              </a:ext>
            </a:extLst>
          </p:cNvPr>
          <p:cNvSpPr>
            <a:spLocks noGrp="1"/>
          </p:cNvSpPr>
          <p:nvPr>
            <p:ph sz="half" idx="2"/>
          </p:nvPr>
        </p:nvSpPr>
        <p:spPr/>
        <p:txBody>
          <a:bodyPr>
            <a:normAutofit fontScale="70000" lnSpcReduction="20000"/>
          </a:bodyPr>
          <a:lstStyle/>
          <a:p>
            <a:pPr marL="0" indent="0">
              <a:buNone/>
            </a:pPr>
            <a:r>
              <a:rPr lang="en-US" b="1" dirty="0"/>
              <a:t>Classes of JDBC API</a:t>
            </a:r>
          </a:p>
          <a:p>
            <a:r>
              <a:rPr lang="en-US" dirty="0" err="1"/>
              <a:t>DriverManager</a:t>
            </a:r>
            <a:r>
              <a:rPr lang="en-US" dirty="0"/>
              <a:t> class</a:t>
            </a:r>
          </a:p>
          <a:p>
            <a:r>
              <a:rPr lang="en-US" dirty="0"/>
              <a:t>Blob class</a:t>
            </a:r>
          </a:p>
          <a:p>
            <a:r>
              <a:rPr lang="en-US" dirty="0" err="1"/>
              <a:t>Clob</a:t>
            </a:r>
            <a:r>
              <a:rPr lang="en-US" dirty="0"/>
              <a:t> class</a:t>
            </a:r>
          </a:p>
          <a:p>
            <a:r>
              <a:rPr lang="en-US" dirty="0"/>
              <a:t>Types class</a:t>
            </a:r>
          </a:p>
          <a:p>
            <a:pPr marL="0" indent="0">
              <a:buNone/>
            </a:pPr>
            <a:endParaRPr lang="en-US" dirty="0"/>
          </a:p>
        </p:txBody>
      </p:sp>
    </p:spTree>
    <p:extLst>
      <p:ext uri="{BB962C8B-B14F-4D97-AF65-F5344CB8AC3E}">
        <p14:creationId xmlns:p14="http://schemas.microsoft.com/office/powerpoint/2010/main" val="4055887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BF9B-B6C5-4793-A1E1-197A829D55BA}"/>
              </a:ext>
            </a:extLst>
          </p:cNvPr>
          <p:cNvSpPr>
            <a:spLocks noGrp="1"/>
          </p:cNvSpPr>
          <p:nvPr>
            <p:ph type="title"/>
          </p:nvPr>
        </p:nvSpPr>
        <p:spPr/>
        <p:txBody>
          <a:bodyPr>
            <a:normAutofit/>
          </a:bodyPr>
          <a:lstStyle/>
          <a:p>
            <a:pPr algn="l"/>
            <a:r>
              <a:rPr lang="en-US" sz="4000" dirty="0" err="1"/>
              <a:t>DatabaseMetaData</a:t>
            </a:r>
            <a:r>
              <a:rPr lang="en-US" sz="4000" dirty="0"/>
              <a:t> interface</a:t>
            </a:r>
          </a:p>
        </p:txBody>
      </p:sp>
      <p:sp>
        <p:nvSpPr>
          <p:cNvPr id="3" name="Content Placeholder 2">
            <a:extLst>
              <a:ext uri="{FF2B5EF4-FFF2-40B4-BE49-F238E27FC236}">
                <a16:creationId xmlns:a16="http://schemas.microsoft.com/office/drawing/2014/main" id="{B371462F-9F01-4B0B-B28B-5409A761251B}"/>
              </a:ext>
            </a:extLst>
          </p:cNvPr>
          <p:cNvSpPr>
            <a:spLocks noGrp="1"/>
          </p:cNvSpPr>
          <p:nvPr>
            <p:ph idx="1"/>
          </p:nvPr>
        </p:nvSpPr>
        <p:spPr/>
        <p:txBody>
          <a:bodyPr/>
          <a:lstStyle/>
          <a:p>
            <a:pPr marL="0" indent="0" algn="just">
              <a:buNone/>
            </a:pPr>
            <a:r>
              <a:rPr lang="en-US" sz="2800" dirty="0" err="1"/>
              <a:t>DatabaseMetaData</a:t>
            </a:r>
            <a:r>
              <a:rPr lang="en-US" sz="2800" dirty="0"/>
              <a:t> interface provides methods to get meta data of a database such as database product name, database product version, driver name, name of total number of tables, name of total number of views etc. </a:t>
            </a:r>
          </a:p>
          <a:p>
            <a:pPr marL="0" indent="0" algn="just">
              <a:buNone/>
            </a:pPr>
            <a:endParaRPr lang="en-US" sz="2800" dirty="0"/>
          </a:p>
          <a:p>
            <a:pPr marL="0" indent="0">
              <a:buNone/>
            </a:pPr>
            <a:endParaRPr lang="en-US" dirty="0"/>
          </a:p>
        </p:txBody>
      </p:sp>
      <p:pic>
        <p:nvPicPr>
          <p:cNvPr id="4" name="Picture 3">
            <a:extLst>
              <a:ext uri="{FF2B5EF4-FFF2-40B4-BE49-F238E27FC236}">
                <a16:creationId xmlns:a16="http://schemas.microsoft.com/office/drawing/2014/main" id="{094EAD82-B755-4F8B-93A1-6908E63B1705}"/>
              </a:ext>
            </a:extLst>
          </p:cNvPr>
          <p:cNvPicPr>
            <a:picLocks noChangeAspect="1"/>
          </p:cNvPicPr>
          <p:nvPr/>
        </p:nvPicPr>
        <p:blipFill>
          <a:blip r:embed="rId2"/>
          <a:stretch>
            <a:fillRect/>
          </a:stretch>
        </p:blipFill>
        <p:spPr>
          <a:xfrm>
            <a:off x="457200" y="3866494"/>
            <a:ext cx="8382000" cy="2760539"/>
          </a:xfrm>
          <a:prstGeom prst="rect">
            <a:avLst/>
          </a:prstGeom>
        </p:spPr>
      </p:pic>
    </p:spTree>
    <p:extLst>
      <p:ext uri="{BB962C8B-B14F-4D97-AF65-F5344CB8AC3E}">
        <p14:creationId xmlns:p14="http://schemas.microsoft.com/office/powerpoint/2010/main" val="1497774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E5640-D02F-457B-A80A-7B00693FF13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AEA18A6-8B2D-49CC-8AE9-D34DA1DD93CB}"/>
              </a:ext>
            </a:extLst>
          </p:cNvPr>
          <p:cNvSpPr>
            <a:spLocks noGrp="1"/>
          </p:cNvSpPr>
          <p:nvPr>
            <p:ph idx="1"/>
          </p:nvPr>
        </p:nvSpPr>
        <p:spPr/>
        <p:txBody>
          <a:bodyPr/>
          <a:lstStyle/>
          <a:p>
            <a:pPr marL="0" indent="0">
              <a:buNone/>
            </a:pPr>
            <a:r>
              <a:rPr lang="en-US" b="1" dirty="0"/>
              <a:t>JDBC Driver manager : </a:t>
            </a:r>
            <a:r>
              <a:rPr lang="en-US" dirty="0"/>
              <a:t>It loads a database-specific driver in an application to establish a connection with a database.</a:t>
            </a:r>
          </a:p>
          <a:p>
            <a:pPr marL="0" indent="0">
              <a:buNone/>
            </a:pPr>
            <a:endParaRPr lang="en-US" dirty="0"/>
          </a:p>
        </p:txBody>
      </p:sp>
    </p:spTree>
    <p:extLst>
      <p:ext uri="{BB962C8B-B14F-4D97-AF65-F5344CB8AC3E}">
        <p14:creationId xmlns:p14="http://schemas.microsoft.com/office/powerpoint/2010/main" val="358677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A1A1-F9D5-4BD4-9482-DBA8A7FF69D4}"/>
              </a:ext>
            </a:extLst>
          </p:cNvPr>
          <p:cNvSpPr>
            <a:spLocks noGrp="1"/>
          </p:cNvSpPr>
          <p:nvPr>
            <p:ph type="title"/>
          </p:nvPr>
        </p:nvSpPr>
        <p:spPr/>
        <p:txBody>
          <a:bodyPr>
            <a:normAutofit fontScale="90000"/>
          </a:bodyPr>
          <a:lstStyle/>
          <a:p>
            <a:br>
              <a:rPr lang="en-US" b="1" dirty="0"/>
            </a:br>
            <a:r>
              <a:rPr lang="en-US" b="1" dirty="0"/>
              <a:t>JDBC Drivers</a:t>
            </a:r>
            <a:br>
              <a:rPr lang="en-US" b="1" dirty="0"/>
            </a:br>
            <a:endParaRPr lang="en-US" dirty="0"/>
          </a:p>
        </p:txBody>
      </p:sp>
      <p:sp>
        <p:nvSpPr>
          <p:cNvPr id="3" name="Content Placeholder 2">
            <a:extLst>
              <a:ext uri="{FF2B5EF4-FFF2-40B4-BE49-F238E27FC236}">
                <a16:creationId xmlns:a16="http://schemas.microsoft.com/office/drawing/2014/main" id="{434A4BCA-37FF-409F-9CD2-F017E3A6B7F0}"/>
              </a:ext>
            </a:extLst>
          </p:cNvPr>
          <p:cNvSpPr>
            <a:spLocks noGrp="1"/>
          </p:cNvSpPr>
          <p:nvPr>
            <p:ph idx="1"/>
          </p:nvPr>
        </p:nvSpPr>
        <p:spPr/>
        <p:txBody>
          <a:bodyPr>
            <a:normAutofit fontScale="92500" lnSpcReduction="10000"/>
          </a:bodyPr>
          <a:lstStyle/>
          <a:p>
            <a:pPr marL="0" indent="0" algn="just">
              <a:buNone/>
            </a:pPr>
            <a:r>
              <a:rPr lang="en-US" b="1" dirty="0"/>
              <a:t>JDBC drivers </a:t>
            </a:r>
            <a:r>
              <a:rPr lang="en-US" dirty="0"/>
              <a:t>are client-side adapters (installed on the client machine, not on the server) that convert requests from Java programs to a protocol that the DBMS can understand. </a:t>
            </a:r>
          </a:p>
          <a:p>
            <a:pPr marL="0" indent="0">
              <a:buNone/>
            </a:pPr>
            <a:r>
              <a:rPr lang="en-US" dirty="0"/>
              <a:t>There are 4 types of JDBC drivers:</a:t>
            </a:r>
          </a:p>
          <a:p>
            <a:pPr marL="0" indent="0">
              <a:buNone/>
            </a:pPr>
            <a:r>
              <a:rPr lang="en-US" dirty="0"/>
              <a:t>Type-1 driver or JDBC-ODBC bridge driver</a:t>
            </a:r>
          </a:p>
          <a:p>
            <a:pPr marL="0" indent="0">
              <a:buNone/>
            </a:pPr>
            <a:r>
              <a:rPr lang="en-US" dirty="0"/>
              <a:t>Type-2 driver or Native-API driver</a:t>
            </a:r>
          </a:p>
          <a:p>
            <a:pPr marL="0" indent="0">
              <a:buNone/>
            </a:pPr>
            <a:r>
              <a:rPr lang="en-US" dirty="0"/>
              <a:t>Type-3 driver or Network Protocol driver</a:t>
            </a:r>
          </a:p>
          <a:p>
            <a:pPr marL="0" indent="0">
              <a:buNone/>
            </a:pPr>
            <a:r>
              <a:rPr lang="en-US" dirty="0"/>
              <a:t>Type-4 driver or Thin driver</a:t>
            </a:r>
          </a:p>
          <a:p>
            <a:pPr marL="0" indent="0">
              <a:buNone/>
            </a:pPr>
            <a:endParaRPr lang="en-US" dirty="0"/>
          </a:p>
        </p:txBody>
      </p:sp>
    </p:spTree>
    <p:extLst>
      <p:ext uri="{BB962C8B-B14F-4D97-AF65-F5344CB8AC3E}">
        <p14:creationId xmlns:p14="http://schemas.microsoft.com/office/powerpoint/2010/main" val="87843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5CB27F-A050-4147-898F-3867BC3A1A7E}"/>
              </a:ext>
            </a:extLst>
          </p:cNvPr>
          <p:cNvSpPr/>
          <p:nvPr/>
        </p:nvSpPr>
        <p:spPr>
          <a:xfrm>
            <a:off x="3581400" y="457200"/>
            <a:ext cx="18288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Program</a:t>
            </a:r>
          </a:p>
        </p:txBody>
      </p:sp>
      <p:sp>
        <p:nvSpPr>
          <p:cNvPr id="6" name="Rectangle 5">
            <a:extLst>
              <a:ext uri="{FF2B5EF4-FFF2-40B4-BE49-F238E27FC236}">
                <a16:creationId xmlns:a16="http://schemas.microsoft.com/office/drawing/2014/main" id="{BE020112-B4D8-4068-9010-DD9FB7C3A8BF}"/>
              </a:ext>
            </a:extLst>
          </p:cNvPr>
          <p:cNvSpPr/>
          <p:nvPr/>
        </p:nvSpPr>
        <p:spPr>
          <a:xfrm>
            <a:off x="3581400" y="2133600"/>
            <a:ext cx="1828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 Drivers</a:t>
            </a:r>
          </a:p>
        </p:txBody>
      </p:sp>
      <p:sp>
        <p:nvSpPr>
          <p:cNvPr id="8" name="Rectangle: Rounded Corners 7">
            <a:extLst>
              <a:ext uri="{FF2B5EF4-FFF2-40B4-BE49-F238E27FC236}">
                <a16:creationId xmlns:a16="http://schemas.microsoft.com/office/drawing/2014/main" id="{1DBC731A-5B4D-48C1-98CA-5FA506A585B7}"/>
              </a:ext>
            </a:extLst>
          </p:cNvPr>
          <p:cNvSpPr/>
          <p:nvPr/>
        </p:nvSpPr>
        <p:spPr>
          <a:xfrm>
            <a:off x="3886200" y="4800600"/>
            <a:ext cx="1524000" cy="1752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Vendor Specific Database</a:t>
            </a:r>
          </a:p>
        </p:txBody>
      </p:sp>
      <p:cxnSp>
        <p:nvCxnSpPr>
          <p:cNvPr id="11" name="Straight Arrow Connector 10">
            <a:extLst>
              <a:ext uri="{FF2B5EF4-FFF2-40B4-BE49-F238E27FC236}">
                <a16:creationId xmlns:a16="http://schemas.microsoft.com/office/drawing/2014/main" id="{42CA0469-B00A-4279-AD2B-73F738D1B63B}"/>
              </a:ext>
            </a:extLst>
          </p:cNvPr>
          <p:cNvCxnSpPr>
            <a:stCxn id="5" idx="2"/>
            <a:endCxn id="6" idx="0"/>
          </p:cNvCxnSpPr>
          <p:nvPr/>
        </p:nvCxnSpPr>
        <p:spPr>
          <a:xfrm>
            <a:off x="4495800" y="1447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68CEA8-B841-4AA6-9ECF-EB125DA68C35}"/>
              </a:ext>
            </a:extLst>
          </p:cNvPr>
          <p:cNvCxnSpPr>
            <a:stCxn id="6" idx="2"/>
          </p:cNvCxnSpPr>
          <p:nvPr/>
        </p:nvCxnSpPr>
        <p:spPr>
          <a:xfrm>
            <a:off x="4495800" y="2971800"/>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30FB62-2F4E-4266-8CF1-16FDE2D04F26}"/>
              </a:ext>
            </a:extLst>
          </p:cNvPr>
          <p:cNvSpPr/>
          <p:nvPr/>
        </p:nvSpPr>
        <p:spPr>
          <a:xfrm>
            <a:off x="6324600" y="1790700"/>
            <a:ext cx="1752597"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Type-1 driver</a:t>
            </a:r>
          </a:p>
          <a:p>
            <a:pPr algn="ctr"/>
            <a:r>
              <a:rPr lang="en-US" dirty="0"/>
              <a:t>Type-2 driver</a:t>
            </a:r>
          </a:p>
          <a:p>
            <a:pPr algn="ctr"/>
            <a:r>
              <a:rPr lang="en-US" dirty="0"/>
              <a:t>Type-3 driver</a:t>
            </a:r>
          </a:p>
          <a:p>
            <a:pPr algn="ctr"/>
            <a:r>
              <a:rPr lang="en-US" dirty="0"/>
              <a:t>Type-4 driver</a:t>
            </a:r>
          </a:p>
        </p:txBody>
      </p:sp>
      <p:cxnSp>
        <p:nvCxnSpPr>
          <p:cNvPr id="16" name="Straight Arrow Connector 15">
            <a:extLst>
              <a:ext uri="{FF2B5EF4-FFF2-40B4-BE49-F238E27FC236}">
                <a16:creationId xmlns:a16="http://schemas.microsoft.com/office/drawing/2014/main" id="{C981B710-BC79-4D8A-AF03-F9E6241BC688}"/>
              </a:ext>
            </a:extLst>
          </p:cNvPr>
          <p:cNvCxnSpPr/>
          <p:nvPr/>
        </p:nvCxnSpPr>
        <p:spPr>
          <a:xfrm>
            <a:off x="5410200" y="255270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9EEBFA9-CA88-4EAE-BB5B-E88957DDDB60}"/>
              </a:ext>
            </a:extLst>
          </p:cNvPr>
          <p:cNvSpPr/>
          <p:nvPr/>
        </p:nvSpPr>
        <p:spPr>
          <a:xfrm>
            <a:off x="1752600" y="6096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p>
        </p:txBody>
      </p:sp>
      <p:sp>
        <p:nvSpPr>
          <p:cNvPr id="18" name="Rectangle: Rounded Corners 17">
            <a:extLst>
              <a:ext uri="{FF2B5EF4-FFF2-40B4-BE49-F238E27FC236}">
                <a16:creationId xmlns:a16="http://schemas.microsoft.com/office/drawing/2014/main" id="{D0ADBDCD-EF22-41C5-92C4-7EEC100B6FBF}"/>
              </a:ext>
            </a:extLst>
          </p:cNvPr>
          <p:cNvSpPr/>
          <p:nvPr/>
        </p:nvSpPr>
        <p:spPr>
          <a:xfrm>
            <a:off x="397565" y="6096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a:t>
            </a:r>
          </a:p>
        </p:txBody>
      </p:sp>
      <p:sp>
        <p:nvSpPr>
          <p:cNvPr id="19" name="Rectangle: Rounded Corners 18">
            <a:extLst>
              <a:ext uri="{FF2B5EF4-FFF2-40B4-BE49-F238E27FC236}">
                <a16:creationId xmlns:a16="http://schemas.microsoft.com/office/drawing/2014/main" id="{9F291065-765E-4143-AE11-9DE1D4F7E13D}"/>
              </a:ext>
            </a:extLst>
          </p:cNvPr>
          <p:cNvSpPr/>
          <p:nvPr/>
        </p:nvSpPr>
        <p:spPr>
          <a:xfrm>
            <a:off x="397564" y="5486400"/>
            <a:ext cx="120263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Server</a:t>
            </a:r>
          </a:p>
        </p:txBody>
      </p:sp>
      <p:sp>
        <p:nvSpPr>
          <p:cNvPr id="20" name="Rectangle: Rounded Corners 19">
            <a:extLst>
              <a:ext uri="{FF2B5EF4-FFF2-40B4-BE49-F238E27FC236}">
                <a16:creationId xmlns:a16="http://schemas.microsoft.com/office/drawing/2014/main" id="{562C1FD3-1B0F-4D05-9427-A9CB21E00DD8}"/>
              </a:ext>
            </a:extLst>
          </p:cNvPr>
          <p:cNvSpPr/>
          <p:nvPr/>
        </p:nvSpPr>
        <p:spPr>
          <a:xfrm>
            <a:off x="1752599" y="5524500"/>
            <a:ext cx="120263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 DB2</a:t>
            </a:r>
          </a:p>
        </p:txBody>
      </p:sp>
    </p:spTree>
    <p:extLst>
      <p:ext uri="{BB962C8B-B14F-4D97-AF65-F5344CB8AC3E}">
        <p14:creationId xmlns:p14="http://schemas.microsoft.com/office/powerpoint/2010/main" val="260819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CC4D-03AD-4290-9E14-02D820C14DF3}"/>
              </a:ext>
            </a:extLst>
          </p:cNvPr>
          <p:cNvSpPr>
            <a:spLocks noGrp="1"/>
          </p:cNvSpPr>
          <p:nvPr>
            <p:ph type="title"/>
          </p:nvPr>
        </p:nvSpPr>
        <p:spPr/>
        <p:txBody>
          <a:bodyPr>
            <a:normAutofit fontScale="90000"/>
          </a:bodyPr>
          <a:lstStyle/>
          <a:p>
            <a:r>
              <a:rPr lang="en-US" dirty="0">
                <a:hlinkClick r:id="rId2"/>
              </a:rPr>
              <a:t>https://db-engines.com/en/ranking</a:t>
            </a:r>
            <a:br>
              <a:rPr lang="en-US" dirty="0"/>
            </a:br>
            <a:endParaRPr lang="en-US" dirty="0"/>
          </a:p>
        </p:txBody>
      </p:sp>
      <p:sp>
        <p:nvSpPr>
          <p:cNvPr id="9" name="Content Placeholder 8">
            <a:extLst>
              <a:ext uri="{FF2B5EF4-FFF2-40B4-BE49-F238E27FC236}">
                <a16:creationId xmlns:a16="http://schemas.microsoft.com/office/drawing/2014/main" id="{38107A84-E538-4A2A-BF1C-91C5B7C2A181}"/>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FDAB2930-566E-4B14-B6EC-5B65A7DC87AB}"/>
              </a:ext>
            </a:extLst>
          </p:cNvPr>
          <p:cNvPicPr>
            <a:picLocks noChangeAspect="1"/>
          </p:cNvPicPr>
          <p:nvPr/>
        </p:nvPicPr>
        <p:blipFill>
          <a:blip r:embed="rId3"/>
          <a:stretch>
            <a:fillRect/>
          </a:stretch>
        </p:blipFill>
        <p:spPr>
          <a:xfrm>
            <a:off x="228600" y="1636643"/>
            <a:ext cx="8610600" cy="2790423"/>
          </a:xfrm>
          <a:prstGeom prst="rect">
            <a:avLst/>
          </a:prstGeom>
        </p:spPr>
      </p:pic>
    </p:spTree>
    <p:extLst>
      <p:ext uri="{BB962C8B-B14F-4D97-AF65-F5344CB8AC3E}">
        <p14:creationId xmlns:p14="http://schemas.microsoft.com/office/powerpoint/2010/main" val="2752867101"/>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12638</TotalTime>
  <Words>1606</Words>
  <Application>Microsoft Office PowerPoint</Application>
  <PresentationFormat>On-screen Show (4:3)</PresentationFormat>
  <Paragraphs>196</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Arial Rounded MT Bold</vt:lpstr>
      <vt:lpstr>Calibri</vt:lpstr>
      <vt:lpstr>Courier New</vt:lpstr>
      <vt:lpstr>Tahoma</vt:lpstr>
      <vt:lpstr>Wingdings</vt:lpstr>
      <vt:lpstr>Lpu theme final with copyright(S)</vt:lpstr>
      <vt:lpstr>Topics Covered….</vt:lpstr>
      <vt:lpstr>Introduction to JDBC</vt:lpstr>
      <vt:lpstr>PowerPoint Presentation</vt:lpstr>
      <vt:lpstr>PowerPoint Presentation</vt:lpstr>
      <vt:lpstr>  JDBC API: It provides various methods and interfaces for easy communication with the database. </vt:lpstr>
      <vt:lpstr>PowerPoint Presentation</vt:lpstr>
      <vt:lpstr> JDBC Drivers </vt:lpstr>
      <vt:lpstr>PowerPoint Presentation</vt:lpstr>
      <vt:lpstr>https://db-engines.com/en/ranking </vt:lpstr>
      <vt:lpstr>PowerPoint Presentation</vt:lpstr>
      <vt:lpstr>PowerPoint Presentation</vt:lpstr>
      <vt:lpstr>PowerPoint Presentation</vt:lpstr>
      <vt:lpstr>PowerPoint Presentation</vt:lpstr>
      <vt:lpstr>Native-API driver</vt:lpstr>
      <vt:lpstr>PowerPoint Presentation</vt:lpstr>
      <vt:lpstr>PowerPoint Presentation</vt:lpstr>
      <vt:lpstr>PowerPoint Presentation</vt:lpstr>
      <vt:lpstr>PowerPoint Presentation</vt:lpstr>
      <vt:lpstr>Network Protocol driver</vt:lpstr>
      <vt:lpstr>PowerPoint Presentation</vt:lpstr>
      <vt:lpstr>PowerPoint Presentation</vt:lpstr>
      <vt:lpstr>PowerPoint Presentation</vt:lpstr>
      <vt:lpstr>Thin driver</vt:lpstr>
      <vt:lpstr>PowerPoint Presentation</vt:lpstr>
      <vt:lpstr>Connectivity with database:</vt:lpstr>
      <vt:lpstr>PowerPoint Presentation</vt:lpstr>
      <vt:lpstr>PowerPoint Presentation</vt:lpstr>
      <vt:lpstr>PowerPoint Presentation</vt:lpstr>
      <vt:lpstr>Steps  for MySql Connectivity using Xampp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 Interface</vt:lpstr>
      <vt:lpstr>useful methods of Connection interface: </vt:lpstr>
      <vt:lpstr>PowerPoint Presentation</vt:lpstr>
      <vt:lpstr>Statement interface</vt:lpstr>
      <vt:lpstr>Create a Statement:</vt:lpstr>
      <vt:lpstr> PreparedStatement: </vt:lpstr>
      <vt:lpstr> Callable Statement : </vt:lpstr>
      <vt:lpstr>ResultSet interface</vt:lpstr>
      <vt:lpstr>How to use ResultSet?</vt:lpstr>
      <vt:lpstr>Methods in ResultSet</vt:lpstr>
      <vt:lpstr>Note:</vt:lpstr>
      <vt:lpstr> ResultSetMetaData Interface </vt:lpstr>
      <vt:lpstr>ResultSetMetaData Methods</vt:lpstr>
      <vt:lpstr>DatabaseMetaData interface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546</cp:revision>
  <cp:lastPrinted>2022-05-16T10:48:57Z</cp:lastPrinted>
  <dcterms:created xsi:type="dcterms:W3CDTF">2014-05-25T11:13:57Z</dcterms:created>
  <dcterms:modified xsi:type="dcterms:W3CDTF">2023-05-02T06:43:40Z</dcterms:modified>
</cp:coreProperties>
</file>