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1"/>
  </p:notesMasterIdLst>
  <p:handoutMasterIdLst>
    <p:handoutMasterId r:id="rId32"/>
  </p:handoutMasterIdLst>
  <p:sldIdLst>
    <p:sldId id="269" r:id="rId2"/>
    <p:sldId id="384" r:id="rId3"/>
    <p:sldId id="439" r:id="rId4"/>
    <p:sldId id="346" r:id="rId5"/>
    <p:sldId id="326" r:id="rId6"/>
    <p:sldId id="438" r:id="rId7"/>
    <p:sldId id="327" r:id="rId8"/>
    <p:sldId id="331" r:id="rId9"/>
    <p:sldId id="332" r:id="rId10"/>
    <p:sldId id="333" r:id="rId11"/>
    <p:sldId id="334" r:id="rId12"/>
    <p:sldId id="335" r:id="rId13"/>
    <p:sldId id="257" r:id="rId14"/>
    <p:sldId id="385" r:id="rId15"/>
    <p:sldId id="386" r:id="rId16"/>
    <p:sldId id="388" r:id="rId17"/>
    <p:sldId id="389" r:id="rId18"/>
    <p:sldId id="371" r:id="rId19"/>
    <p:sldId id="364" r:id="rId20"/>
    <p:sldId id="430" r:id="rId21"/>
    <p:sldId id="440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35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D49EA6-B190-4305-98BF-3DE9ADB0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98FCA-0575-4E73-9B5F-3C60F14E8A3C}" type="datetimeFigureOut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C0E075-9F4A-4AA3-A2AC-F76876B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CCEC98-8471-435C-B2AA-905B0BA8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E90F9-6E75-495A-B7C2-42110E1A9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73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gif"/><Relationship Id="rId9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Logic, logic and logic</a:t>
            </a:r>
            <a:endParaRPr lang="en-IN" altLang="en-US" dirty="0"/>
          </a:p>
        </p:txBody>
      </p:sp>
      <p:sp>
        <p:nvSpPr>
          <p:cNvPr id="21509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1510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3570593" y="3284984"/>
            <a:ext cx="2369559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cs typeface="+mn-cs"/>
              </a:rPr>
              <a:t>Logic</a:t>
            </a:r>
          </a:p>
        </p:txBody>
      </p:sp>
      <p:pic>
        <p:nvPicPr>
          <p:cNvPr id="21512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2557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 descr="http://www.maranausd.org/images/pages/N7365/Math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2078038"/>
            <a:ext cx="1338263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 descr="http://1.bp.blogspot.com/_ue2_vDGeEV8/TU8uTUUxRPI/AAAAAAAAFvo/zUYjtYJVp1E/s1600/hands+on+scienc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3068638"/>
            <a:ext cx="183197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7" descr="http://ww2.valdosta.edu/~bfellis/socialstudies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4287838"/>
            <a:ext cx="1233488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9" descr="http://bestclipartblog.com/clipart-pics/weather-clipart-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99063"/>
            <a:ext cx="13636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1" descr="http://vector.me/files/images/1/1/110126/aircraft_clip_ar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5457825"/>
            <a:ext cx="1457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3" descr="http://ec.l.thumbs.canstockphoto.com/canstock631794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527175"/>
            <a:ext cx="9429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http://thumbs.dreamstime.com/z/bridge-collection-clip-art-various-bridges-3212170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4335463"/>
            <a:ext cx="145573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8" descr="http://fc09.deviantart.net/fs70/i/2011/246/0/a/biology_by_deviant_defaroe-d48qsmw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36825"/>
            <a:ext cx="2149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1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there is logic in anything and everything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ways to represent logic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modes to modify and re-represent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should be methodology to implement and re-design logic.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 for all this…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29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http://www.illustrationsof.com/royalty-free-computer-clipart-illustration-7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1639888"/>
            <a:ext cx="2068512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next?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6778625" cy="2044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has to be logic machine to assimilate, understand, solve, store, retrieve and represent logic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188" y="3822700"/>
            <a:ext cx="6121400" cy="2044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There has to be a LANGUAGE to communicate with the logic machine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032250" y="4221163"/>
            <a:ext cx="4945063" cy="2379662"/>
            <a:chOff x="4032911" y="4221088"/>
            <a:chExt cx="4943941" cy="2379979"/>
          </a:xfrm>
        </p:grpSpPr>
        <p:pic>
          <p:nvPicPr>
            <p:cNvPr id="23562" name="Picture 7" descr="http://imageenvision.com/450/26236-clip-art-graphic-of-a-desktop-computer-cartoon-character-crashing-by-toons4biz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474" y="4221088"/>
              <a:ext cx="2343378" cy="234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TextBox 5"/>
            <p:cNvSpPr txBox="1">
              <a:spLocks noChangeArrowheads="1"/>
            </p:cNvSpPr>
            <p:nvPr/>
          </p:nvSpPr>
          <p:spPr bwMode="auto">
            <a:xfrm>
              <a:off x="4032911" y="5662348"/>
              <a:ext cx="2699329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700" b="1" dirty="0">
                  <a:solidFill>
                    <a:srgbClr val="002060"/>
                  </a:solidFill>
                </a:rPr>
                <a:t>Otherwise….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34B-1ACA-4F73-8CEC-1A6C050E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object oriented languages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FE8F-600F-44C3-87F3-791F9D3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Procedural Programming and Object Oriented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Procedural Programming:</a:t>
            </a:r>
          </a:p>
          <a:p>
            <a:pPr marL="0" indent="0">
              <a:buNone/>
            </a:pPr>
            <a:r>
              <a:rPr lang="en-US" dirty="0"/>
              <a:t>FORTRAN, ALGOL, COBOL, </a:t>
            </a:r>
          </a:p>
          <a:p>
            <a:pPr marL="0" indent="0">
              <a:buNone/>
            </a:pPr>
            <a:r>
              <a:rPr lang="en-US" dirty="0"/>
              <a:t>BASIC, Pascal and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Object Oriented Programming:</a:t>
            </a:r>
          </a:p>
          <a:p>
            <a:pPr marL="0" indent="0">
              <a:buNone/>
            </a:pPr>
            <a:r>
              <a:rPr lang="en-US" dirty="0"/>
              <a:t>Java, C++, C#, Python , Vb.net </a:t>
            </a:r>
          </a:p>
          <a:p>
            <a:pPr marL="0" indent="0">
              <a:buNone/>
            </a:pPr>
            <a:r>
              <a:rPr lang="en-US" dirty="0"/>
              <a:t>PHP, JavaScript, Ruby, Perl, </a:t>
            </a:r>
          </a:p>
          <a:p>
            <a:pPr marL="0" indent="0">
              <a:buNone/>
            </a:pPr>
            <a:r>
              <a:rPr lang="en-US" dirty="0"/>
              <a:t>Objective-C, Dart, Swift, Scala. </a:t>
            </a:r>
          </a:p>
        </p:txBody>
      </p:sp>
    </p:spTree>
    <p:extLst>
      <p:ext uri="{BB962C8B-B14F-4D97-AF65-F5344CB8AC3E}">
        <p14:creationId xmlns:p14="http://schemas.microsoft.com/office/powerpoint/2010/main" val="189278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E86-26EB-4F28-B5FC-0CEA57D8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25F-39DC-45CA-AA42-F8C4BBE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Class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i="1" dirty="0">
                <a:solidFill>
                  <a:srgbClr val="EC4E20"/>
                </a:solidFill>
                <a:latin typeface="Roboto"/>
              </a:rPr>
              <a:t>Objects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Encapsulation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Abstraction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Inheritance</a:t>
            </a:r>
            <a:endParaRPr lang="en-US" b="0" i="1" dirty="0">
              <a:effectLst/>
              <a:latin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2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089-4158-4C39-BEA2-3230258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AFC2-6CC6-4E31-86B5-D1EDDDF3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19201"/>
            <a:ext cx="4908005" cy="3657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Class is a collection of similar types of objects.</a:t>
            </a:r>
          </a:p>
          <a:p>
            <a:pPr marL="0" indent="0" algn="just">
              <a:buNone/>
            </a:pPr>
            <a:r>
              <a:rPr lang="en-US" dirty="0"/>
              <a:t>For example: Fruits is class of mango, apple , orange etc.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Object</a:t>
            </a:r>
            <a:r>
              <a:rPr lang="en-US" dirty="0"/>
              <a:t> is an instance of a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A3C9-95E4-4022-987D-0F06EC6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40" y="4695070"/>
            <a:ext cx="3375319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75F39-5729-4859-8101-BC9BAEAC83AE}"/>
              </a:ext>
            </a:extLst>
          </p:cNvPr>
          <p:cNvCxnSpPr>
            <a:cxnSpLocks/>
          </p:cNvCxnSpPr>
          <p:nvPr/>
        </p:nvCxnSpPr>
        <p:spPr>
          <a:xfrm flipV="1">
            <a:off x="6629400" y="2514600"/>
            <a:ext cx="533400" cy="216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30329-A799-4FBA-A006-90C684D02882}"/>
              </a:ext>
            </a:extLst>
          </p:cNvPr>
          <p:cNvSpPr txBox="1"/>
          <p:nvPr/>
        </p:nvSpPr>
        <p:spPr>
          <a:xfrm>
            <a:off x="7160302" y="18682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265033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4602-0727-43D6-9B99-CA1C984A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288-10DB-443F-9885-B76A5E47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 Wrapping up of data and information under a single unit. </a:t>
            </a:r>
          </a:p>
          <a:p>
            <a:pPr algn="just"/>
            <a:r>
              <a:rPr lang="en-US" dirty="0"/>
              <a:t> Binding together the data and the functions   in a single unit </a:t>
            </a:r>
          </a:p>
          <a:p>
            <a:pPr algn="just"/>
            <a:r>
              <a:rPr lang="en-US" dirty="0"/>
              <a:t>Encapsulation also hides the data</a:t>
            </a:r>
          </a:p>
          <a:p>
            <a:pPr algn="just"/>
            <a:r>
              <a:rPr lang="en-US" dirty="0"/>
              <a:t>We can achieve encapsulation features by making data member as a private and use get and set accessor methods to access data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0507-519F-4770-B2A7-6005DE8E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253E-2690-46F0-9270-081BF45A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background details and showing features or functionality only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B217-AAC5-4FCD-B380-83D9BAF2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28" y="3048000"/>
            <a:ext cx="3046857" cy="2407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CF64E-6054-4EBA-ABBD-2E91C654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0"/>
            <a:ext cx="2504074" cy="24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E286-C901-44C9-ADB6-50D7EE22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know how to drive the car but you don’t know about the internal details this is the example of ….?</a:t>
            </a:r>
          </a:p>
          <a:p>
            <a:pPr marL="514350" indent="-514350">
              <a:buAutoNum type="alphaUcPeriod"/>
            </a:pPr>
            <a:r>
              <a:rPr lang="en-US" dirty="0"/>
              <a:t>Encapsulation</a:t>
            </a:r>
          </a:p>
          <a:p>
            <a:pPr marL="514350" indent="-514350">
              <a:buAutoNum type="alphaUcPeriod"/>
            </a:pPr>
            <a:r>
              <a:rPr lang="en-US" dirty="0"/>
              <a:t>Abstraction</a:t>
            </a:r>
          </a:p>
          <a:p>
            <a:pPr marL="514350" indent="-514350">
              <a:buAutoNum type="alphaUcPeriod"/>
            </a:pPr>
            <a:r>
              <a:rPr lang="en-US" dirty="0"/>
              <a:t>None </a:t>
            </a:r>
          </a:p>
        </p:txBody>
      </p:sp>
    </p:spTree>
    <p:extLst>
      <p:ext uri="{BB962C8B-B14F-4D97-AF65-F5344CB8AC3E}">
        <p14:creationId xmlns:p14="http://schemas.microsoft.com/office/powerpoint/2010/main" val="277427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E46-D9F0-4621-8FD2-CB01C11F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90C-047E-47F3-B8C6-8AC8A80E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effectLst/>
                <a:latin typeface="Roboto"/>
              </a:rPr>
              <a:t>The ability to perform a task in more than one form.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6" name="Picture 2" descr="Man illustration, Microphone Singing Cartoon, Singing Boy ...">
            <a:extLst>
              <a:ext uri="{FF2B5EF4-FFF2-40B4-BE49-F238E27FC236}">
                <a16:creationId xmlns:a16="http://schemas.microsoft.com/office/drawing/2014/main" id="{38BDA23F-8CF4-4EC6-8D51-00AF33E3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9662"/>
            <a:ext cx="2667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56916-EE66-4D22-BA83-23840B03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97" y="3840164"/>
            <a:ext cx="1381125" cy="232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A4640-540B-45BC-BAEB-BA59425AA014}"/>
              </a:ext>
            </a:extLst>
          </p:cNvPr>
          <p:cNvSpPr txBox="1"/>
          <p:nvPr/>
        </p:nvSpPr>
        <p:spPr>
          <a:xfrm>
            <a:off x="457201" y="5410200"/>
            <a:ext cx="16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8B717-3B41-4F85-995B-E032C8F2CD00}"/>
              </a:ext>
            </a:extLst>
          </p:cNvPr>
          <p:cNvSpPr txBox="1"/>
          <p:nvPr/>
        </p:nvSpPr>
        <p:spPr>
          <a:xfrm>
            <a:off x="3886200" y="57795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Singer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11B6-0D62-40F2-B9D2-968181B4DD9F}"/>
              </a:ext>
            </a:extLst>
          </p:cNvPr>
          <p:cNvSpPr txBox="1"/>
          <p:nvPr/>
        </p:nvSpPr>
        <p:spPr>
          <a:xfrm>
            <a:off x="2099178" y="6148864"/>
            <a:ext cx="10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E2B23-1113-4483-987F-5B5B61C77599}"/>
              </a:ext>
            </a:extLst>
          </p:cNvPr>
          <p:cNvCxnSpPr/>
          <p:nvPr/>
        </p:nvCxnSpPr>
        <p:spPr>
          <a:xfrm flipV="1">
            <a:off x="3276600" y="6148864"/>
            <a:ext cx="609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300784-307D-4A78-8B6C-D5D82084F1FA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297080" y="5779532"/>
            <a:ext cx="60792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Introduction: What is C#, Why C#, Evolution of C#,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Characteristics of C#,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Difference of C# from C++ and Java,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Writing a C# program</a:t>
            </a:r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3A1170-859E-4267-9D5A-DC2AE62B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" y="1086787"/>
            <a:ext cx="196215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1C48F-FA6D-4B08-82D9-B2CB7F8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96" y="1373248"/>
            <a:ext cx="1504950" cy="281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35D52-EC38-4695-B88E-8C298D0C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267200"/>
            <a:ext cx="1606004" cy="231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1335" y="3791887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10" idx="2"/>
          </p:cNvCxnSpPr>
          <p:nvPr/>
        </p:nvCxnSpPr>
        <p:spPr>
          <a:xfrm>
            <a:off x="7023471" y="4186606"/>
            <a:ext cx="9525" cy="61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6B48F3-5251-4290-8BBA-63F0E02A0713}"/>
              </a:ext>
            </a:extLst>
          </p:cNvPr>
          <p:cNvSpPr txBox="1"/>
          <p:nvPr/>
        </p:nvSpPr>
        <p:spPr>
          <a:xfrm>
            <a:off x="1547110" y="14413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9C6FB1-EF0F-4934-AD4B-3AF882ADFE27}"/>
              </a:ext>
            </a:extLst>
          </p:cNvPr>
          <p:cNvSpPr txBox="1"/>
          <p:nvPr/>
        </p:nvSpPr>
        <p:spPr>
          <a:xfrm>
            <a:off x="7508352" y="1524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444CC-FD7E-416D-9259-481A20142819}"/>
              </a:ext>
            </a:extLst>
          </p:cNvPr>
          <p:cNvSpPr txBox="1"/>
          <p:nvPr/>
        </p:nvSpPr>
        <p:spPr>
          <a:xfrm>
            <a:off x="4871452" y="542619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1335" y="4515787"/>
            <a:ext cx="2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1452" y="4802248"/>
            <a:ext cx="215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9467" y="886751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824E0E-3349-4E51-8792-D1BF9DFAE70B}"/>
              </a:ext>
            </a:extLst>
          </p:cNvPr>
          <p:cNvSpPr txBox="1"/>
          <p:nvPr/>
        </p:nvSpPr>
        <p:spPr>
          <a:xfrm>
            <a:off x="304800" y="369423"/>
            <a:ext cx="160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8804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C8E7-7CDA-477F-BF0F-D8FF8BB3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B107-A846-4B7C-B470-8A216A77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"C-Sharp"</a:t>
            </a:r>
            <a:r>
              <a:rPr lang="en-US" altLang="en-US" dirty="0"/>
              <a:t>. It is an object-oriented programming language provided by </a:t>
            </a:r>
            <a:r>
              <a:rPr lang="en-US" altLang="en-US" b="1" dirty="0"/>
              <a:t>Microsoft</a:t>
            </a:r>
            <a:r>
              <a:rPr lang="en-US" altLang="en-US" dirty="0"/>
              <a:t> that runs on </a:t>
            </a:r>
            <a:r>
              <a:rPr lang="en-US" altLang="en-US" b="1" dirty="0" err="1"/>
              <a:t>.Net</a:t>
            </a:r>
            <a:r>
              <a:rPr lang="en-US" altLang="en-US" b="1" dirty="0"/>
              <a:t> Framework.</a:t>
            </a:r>
          </a:p>
          <a:p>
            <a:pPr eaLnBrk="1" hangingPunct="1"/>
            <a:r>
              <a:rPr lang="en-US" altLang="en-US" b="1" dirty="0"/>
              <a:t>Anders Hejlsberg</a:t>
            </a:r>
            <a:r>
              <a:rPr lang="en-US" altLang="en-US" dirty="0"/>
              <a:t> is known as the </a:t>
            </a:r>
            <a:r>
              <a:rPr lang="en-US" altLang="en-US" b="1" dirty="0"/>
              <a:t>founder of C# language </a:t>
            </a:r>
            <a:r>
              <a:rPr lang="en-US" altLang="en-US" dirty="0"/>
              <a:t>and its development team is currently led by </a:t>
            </a:r>
            <a:r>
              <a:rPr lang="en-US" altLang="en-US" b="1" dirty="0"/>
              <a:t>Mads Torgersen</a:t>
            </a:r>
            <a:r>
              <a:rPr lang="en-US" altLang="en-US" dirty="0"/>
              <a:t>. The most recent </a:t>
            </a:r>
            <a:r>
              <a:rPr lang="en-US" altLang="en-US" b="1" dirty="0"/>
              <a:t>version is 8.0</a:t>
            </a:r>
          </a:p>
          <a:p>
            <a:pPr eaLnBrk="1" hangingPunct="1"/>
            <a:r>
              <a:rPr lang="en-US" altLang="en-US" dirty="0"/>
              <a:t>first release in the year </a:t>
            </a:r>
            <a:r>
              <a:rPr lang="en-US" altLang="en-US" b="1" dirty="0"/>
              <a:t>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3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EC683A44-D92A-4381-B46F-F45ECA189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54" y="684187"/>
            <a:ext cx="5854304" cy="471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5">
            <a:extLst>
              <a:ext uri="{FF2B5EF4-FFF2-40B4-BE49-F238E27FC236}">
                <a16:creationId xmlns:a16="http://schemas.microsoft.com/office/drawing/2014/main" id="{678769BF-AE9B-438B-AFB5-688DEC3C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2" y="5399485"/>
            <a:ext cx="47968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Version C# 8.0      .NET Framework 4.8                               Visual Studio 2019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Sharp Features 1">
            <a:extLst>
              <a:ext uri="{FF2B5EF4-FFF2-40B4-BE49-F238E27FC236}">
                <a16:creationId xmlns:a16="http://schemas.microsoft.com/office/drawing/2014/main" id="{89653FE2-DDD7-4FFA-AF30-3137EA66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1827610"/>
            <a:ext cx="6013847" cy="396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DF6CBC-5135-41F8-AFE8-255DA164BD62}"/>
              </a:ext>
            </a:extLst>
          </p:cNvPr>
          <p:cNvSpPr txBox="1"/>
          <p:nvPr/>
        </p:nvSpPr>
        <p:spPr>
          <a:xfrm>
            <a:off x="1066800" y="914400"/>
            <a:ext cx="334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u="none" strike="noStrike" baseline="0" dirty="0">
                <a:latin typeface="Cambria" panose="02040503050406030204" pitchFamily="18" charset="0"/>
              </a:rPr>
              <a:t>Characteristics of C#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7A055BE-D27D-4705-A2D3-8EDB0E36C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Modern Programming Language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3734BB1-872C-4A4F-8109-0409E9D88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C# supports number of modem features, such as:</a:t>
            </a:r>
          </a:p>
          <a:p>
            <a:pPr lvl="1"/>
            <a:r>
              <a:rPr lang="en-US" altLang="en-US" dirty="0"/>
              <a:t>Automatic Garbage Collection</a:t>
            </a:r>
          </a:p>
          <a:p>
            <a:pPr lvl="1"/>
            <a:r>
              <a:rPr lang="en-US" altLang="en-US" dirty="0"/>
              <a:t>Error handling features</a:t>
            </a:r>
          </a:p>
          <a:p>
            <a:pPr lvl="1"/>
            <a:r>
              <a:rPr lang="en-US" altLang="en-US" dirty="0"/>
              <a:t>Modern debugging features</a:t>
            </a:r>
          </a:p>
          <a:p>
            <a:pPr lvl="1"/>
            <a:r>
              <a:rPr lang="en-US" altLang="en-US" dirty="0"/>
              <a:t>Robust Security features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ED432A2-2705-4852-9433-4680716B0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b="1" dirty="0"/>
              <a:t>Type Safety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1440-E620-4E08-AA94-3C438E4B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Type safety promotes robust programming. Some examples of type safety are:</a:t>
            </a:r>
          </a:p>
          <a:p>
            <a:pPr lvl="1">
              <a:defRPr/>
            </a:pPr>
            <a:r>
              <a:rPr lang="en-US" dirty="0"/>
              <a:t> All objects and arrays are initialized by zero dynamically</a:t>
            </a:r>
          </a:p>
          <a:p>
            <a:pPr lvl="1">
              <a:defRPr/>
            </a:pPr>
            <a:r>
              <a:rPr lang="en-US" dirty="0"/>
              <a:t>An error message will be produced, on use of any uninitialized variable</a:t>
            </a:r>
          </a:p>
          <a:p>
            <a:pPr lvl="1">
              <a:defRPr/>
            </a:pPr>
            <a:r>
              <a:rPr lang="en-US" dirty="0"/>
              <a:t>Automatic checking of array (out of bound and etc.)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E5297C9-C308-4061-8F32-CDAB282EA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/>
            </a:br>
            <a:r>
              <a:rPr lang="en-US" altLang="en-US" b="1" dirty="0"/>
              <a:t>Inter-operability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A3A6037-EE0E-4F3A-BFE1-7B704890F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dirty="0"/>
              <a:t>Language interoperability is the ability of code to interact with code that is written using a different programming language. Language interoperability can help maximize code reuse and, therefore, improve the efficiency of the development process.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DE68976-72D7-4E93-B947-11DE3711B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Scalable and Updateable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6A5-A137-4517-BE5B-B24D3E3C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dirty="0"/>
              <a:t>C# is automatic scalable and updateable programming language. The old files are regularly updated and replaced with new ones.</a:t>
            </a:r>
          </a:p>
          <a:p>
            <a:pPr marL="0" indent="0" algn="just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Component Oriented</a:t>
            </a:r>
          </a:p>
          <a:p>
            <a:pPr marL="0" indent="0" algn="just">
              <a:buNone/>
              <a:defRPr/>
            </a:pPr>
            <a:r>
              <a:rPr lang="en-US" dirty="0"/>
              <a:t>C# is component oriented programming language. It is the main software development methodology used to develop more robust and highly scalable applications.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096535A-4A3A-4493-9561-56D2915B3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33BF-0282-471B-BEF0-4369F8F7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>
              <a:defRPr/>
            </a:pPr>
            <a:r>
              <a:rPr lang="en-US" dirty="0"/>
              <a:t>Component-oriented programming is a technique of developing software applications by combining pre-existing and new components, much the same way automobiles are built from other components. Software components are self-contained, self-describing packages of functionality containing definitions of types that expose both behavior and data.</a:t>
            </a:r>
          </a:p>
          <a:p>
            <a:pPr algn="just">
              <a:defRPr/>
            </a:pPr>
            <a:r>
              <a:rPr lang="en-US" dirty="0"/>
              <a:t>C# supports component-oriented programming through the concepts of properties, methods, events, and attributes (or metadata), allowing self-contained and self-describing components of functionality called assemblies.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5E88-8729-4637-BE4E-2DA36B5F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7A0F-1262-470A-9842-5410336D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C#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What do we need to know?</a:t>
            </a:r>
            <a:endParaRPr lang="en-US" altLang="en-US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107950" y="1268413"/>
            <a:ext cx="89281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 bwMode="auto">
          <a:xfrm>
            <a:off x="3276600" y="4191000"/>
            <a:ext cx="1828800" cy="1728788"/>
          </a:xfrm>
          <a:custGeom>
            <a:avLst/>
            <a:gdLst>
              <a:gd name="connsiteX0" fmla="*/ 0 w 2410827"/>
              <a:gd name="connsiteY0" fmla="*/ 1205414 h 2410827"/>
              <a:gd name="connsiteX1" fmla="*/ 1205414 w 2410827"/>
              <a:gd name="connsiteY1" fmla="*/ 0 h 2410827"/>
              <a:gd name="connsiteX2" fmla="*/ 2410828 w 2410827"/>
              <a:gd name="connsiteY2" fmla="*/ 1205414 h 2410827"/>
              <a:gd name="connsiteX3" fmla="*/ 1205414 w 2410827"/>
              <a:gd name="connsiteY3" fmla="*/ 2410828 h 2410827"/>
              <a:gd name="connsiteX4" fmla="*/ 0 w 2410827"/>
              <a:gd name="connsiteY4" fmla="*/ 1205414 h 241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827" h="2410827">
                <a:moveTo>
                  <a:pt x="0" y="1205414"/>
                </a:moveTo>
                <a:cubicBezTo>
                  <a:pt x="0" y="539682"/>
                  <a:pt x="539682" y="0"/>
                  <a:pt x="1205414" y="0"/>
                </a:cubicBezTo>
                <a:cubicBezTo>
                  <a:pt x="1871146" y="0"/>
                  <a:pt x="2410828" y="539682"/>
                  <a:pt x="2410828" y="1205414"/>
                </a:cubicBezTo>
                <a:cubicBezTo>
                  <a:pt x="2410828" y="1871146"/>
                  <a:pt x="1871146" y="2410828"/>
                  <a:pt x="1205414" y="2410828"/>
                </a:cubicBezTo>
                <a:cubicBezTo>
                  <a:pt x="539682" y="2410828"/>
                  <a:pt x="0" y="1871146"/>
                  <a:pt x="0" y="1205414"/>
                </a:cubicBez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94332" tIns="394332" rIns="394332" bIns="394332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en-US" sz="6500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6853238" y="3657600"/>
            <a:ext cx="2290762" cy="1831975"/>
          </a:xfrm>
          <a:custGeom>
            <a:avLst/>
            <a:gdLst>
              <a:gd name="connsiteX0" fmla="*/ 0 w 2290286"/>
              <a:gd name="connsiteY0" fmla="*/ 183223 h 1832229"/>
              <a:gd name="connsiteX1" fmla="*/ 183223 w 2290286"/>
              <a:gd name="connsiteY1" fmla="*/ 0 h 1832229"/>
              <a:gd name="connsiteX2" fmla="*/ 2107063 w 2290286"/>
              <a:gd name="connsiteY2" fmla="*/ 0 h 1832229"/>
              <a:gd name="connsiteX3" fmla="*/ 2290286 w 2290286"/>
              <a:gd name="connsiteY3" fmla="*/ 183223 h 1832229"/>
              <a:gd name="connsiteX4" fmla="*/ 2290286 w 2290286"/>
              <a:gd name="connsiteY4" fmla="*/ 1649006 h 1832229"/>
              <a:gd name="connsiteX5" fmla="*/ 2107063 w 2290286"/>
              <a:gd name="connsiteY5" fmla="*/ 1832229 h 1832229"/>
              <a:gd name="connsiteX6" fmla="*/ 183223 w 2290286"/>
              <a:gd name="connsiteY6" fmla="*/ 1832229 h 1832229"/>
              <a:gd name="connsiteX7" fmla="*/ 0 w 2290286"/>
              <a:gd name="connsiteY7" fmla="*/ 1649006 h 1832229"/>
              <a:gd name="connsiteX8" fmla="*/ 0 w 2290286"/>
              <a:gd name="connsiteY8" fmla="*/ 183223 h 183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0286" h="1832229">
                <a:moveTo>
                  <a:pt x="0" y="183223"/>
                </a:moveTo>
                <a:cubicBezTo>
                  <a:pt x="0" y="82032"/>
                  <a:pt x="82032" y="0"/>
                  <a:pt x="183223" y="0"/>
                </a:cubicBezTo>
                <a:lnTo>
                  <a:pt x="2107063" y="0"/>
                </a:lnTo>
                <a:cubicBezTo>
                  <a:pt x="2208254" y="0"/>
                  <a:pt x="2290286" y="82032"/>
                  <a:pt x="2290286" y="183223"/>
                </a:cubicBezTo>
                <a:lnTo>
                  <a:pt x="2290286" y="1649006"/>
                </a:lnTo>
                <a:cubicBezTo>
                  <a:pt x="2290286" y="1750197"/>
                  <a:pt x="2208254" y="1832229"/>
                  <a:pt x="2107063" y="1832229"/>
                </a:cubicBezTo>
                <a:lnTo>
                  <a:pt x="183223" y="1832229"/>
                </a:lnTo>
                <a:cubicBezTo>
                  <a:pt x="82032" y="1832229"/>
                  <a:pt x="0" y="1750197"/>
                  <a:pt x="0" y="1649006"/>
                </a:cubicBezTo>
                <a:lnTo>
                  <a:pt x="0" y="183223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77489" tIns="177489" rIns="177489" bIns="177489" spcCol="1270" anchor="ctr"/>
          <a:lstStyle/>
          <a:p>
            <a:pPr algn="ctr"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en-US" sz="6500" dirty="0"/>
          </a:p>
        </p:txBody>
      </p:sp>
      <p:pic>
        <p:nvPicPr>
          <p:cNvPr id="30739" name="Picture 3" descr="C:\Users\sanjeev\Pictures\CAP100\punjab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1752600" cy="22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52600" y="4572000"/>
            <a:ext cx="1828800" cy="1359932"/>
            <a:chOff x="1752600" y="4572000"/>
            <a:chExt cx="1828800" cy="1359932"/>
          </a:xfrm>
        </p:grpSpPr>
        <p:sp>
          <p:nvSpPr>
            <p:cNvPr id="24" name="Left-Right Arrow 23"/>
            <p:cNvSpPr/>
            <p:nvPr/>
          </p:nvSpPr>
          <p:spPr bwMode="auto">
            <a:xfrm>
              <a:off x="1752600" y="4572000"/>
              <a:ext cx="1828800" cy="609600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41" name="TextBox 26"/>
            <p:cNvSpPr txBox="1">
              <a:spLocks noChangeArrowheads="1"/>
            </p:cNvSpPr>
            <p:nvPr/>
          </p:nvSpPr>
          <p:spPr bwMode="auto">
            <a:xfrm>
              <a:off x="2286000" y="5181600"/>
              <a:ext cx="886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Punjabi</a:t>
              </a:r>
            </a:p>
          </p:txBody>
        </p:sp>
        <p:pic>
          <p:nvPicPr>
            <p:cNvPr id="30742" name="Picture 4" descr="C:\Users\sanjeev\Pictures\CAP100\pu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5508509"/>
              <a:ext cx="667706" cy="42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30" name="Picture 2" descr="C:\Users\sanjeev\Pictures\CAP100\tami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962400" y="3048000"/>
            <a:ext cx="1604156" cy="1066800"/>
            <a:chOff x="3962400" y="3048000"/>
            <a:chExt cx="1604156" cy="1066800"/>
          </a:xfrm>
        </p:grpSpPr>
        <p:sp>
          <p:nvSpPr>
            <p:cNvPr id="25" name="Left-Right Arrow 24"/>
            <p:cNvSpPr/>
            <p:nvPr/>
          </p:nvSpPr>
          <p:spPr bwMode="auto">
            <a:xfrm rot="5400000">
              <a:off x="3733800" y="3276600"/>
              <a:ext cx="1066800" cy="609600"/>
            </a:xfrm>
            <a:prstGeom prst="left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32" name="TextBox 21"/>
            <p:cNvSpPr txBox="1">
              <a:spLocks noChangeArrowheads="1"/>
            </p:cNvSpPr>
            <p:nvPr/>
          </p:nvSpPr>
          <p:spPr bwMode="auto">
            <a:xfrm>
              <a:off x="4781550" y="3200400"/>
              <a:ext cx="6796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Tamil</a:t>
              </a:r>
            </a:p>
          </p:txBody>
        </p:sp>
        <p:pic>
          <p:nvPicPr>
            <p:cNvPr id="30733" name="Picture 5" descr="C:\Users\sanjeev\Pictures\CAP100\tamillang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505200"/>
              <a:ext cx="842156" cy="464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6" name="TextBox 30"/>
          <p:cNvSpPr txBox="1">
            <a:spLocks noChangeArrowheads="1"/>
          </p:cNvSpPr>
          <p:nvPr/>
        </p:nvSpPr>
        <p:spPr bwMode="auto">
          <a:xfrm>
            <a:off x="838200" y="61722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Need of Language :: Introduction to programming Language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3C0E00-1C81-4448-B975-8122F8E67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363" y="4712494"/>
            <a:ext cx="2114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around our daily routine…</a:t>
            </a:r>
          </a:p>
          <a:p>
            <a:r>
              <a:rPr lang="en-US" dirty="0"/>
              <a:t>Let us see where all we do programming everyday</a:t>
            </a:r>
          </a:p>
          <a:p>
            <a:r>
              <a:rPr lang="en-US" dirty="0"/>
              <a:t>Simple things we do to start the day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7CF4F936-9F27-4FC6-A75B-C86FC0E4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657600"/>
            <a:ext cx="72961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www.drueckert.com/wp-content/uploads/Oral-Hygine-Brush-Teeth.jpg">
            <a:extLst>
              <a:ext uri="{FF2B5EF4-FFF2-40B4-BE49-F238E27FC236}">
                <a16:creationId xmlns:a16="http://schemas.microsoft.com/office/drawing/2014/main" id="{98558915-C89A-4E39-BF23-9DEB2C7FD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59375"/>
            <a:ext cx="2033743" cy="25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95EEF-623D-4B45-94F9-325F7A335925}"/>
              </a:ext>
            </a:extLst>
          </p:cNvPr>
          <p:cNvSpPr txBox="1"/>
          <p:nvPr/>
        </p:nvSpPr>
        <p:spPr>
          <a:xfrm>
            <a:off x="923925" y="5695950"/>
            <a:ext cx="74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So there is ONE program you know which is there in you…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There is a set procedure</a:t>
            </a:r>
          </a:p>
          <a:p>
            <a:pPr marL="457200" indent="-457200"/>
            <a:r>
              <a:rPr lang="en-US" dirty="0"/>
              <a:t>Each step is defined</a:t>
            </a:r>
          </a:p>
          <a:p>
            <a:pPr marL="457200" indent="-457200"/>
            <a:r>
              <a:rPr lang="en-US" dirty="0"/>
              <a:t>The occurrence is ordered</a:t>
            </a:r>
          </a:p>
          <a:p>
            <a:pPr marL="457200" indent="-457200"/>
            <a:r>
              <a:rPr lang="en-US" dirty="0"/>
              <a:t>Jump is NOT permitted</a:t>
            </a:r>
          </a:p>
          <a:p>
            <a:pPr marL="457200" indent="-457200"/>
            <a:r>
              <a:rPr lang="en-US" dirty="0"/>
              <a:t>A step cannot be skipped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5715000" y="1412776"/>
            <a:ext cx="3405343" cy="5112568"/>
            <a:chOff x="5715000" y="1412776"/>
            <a:chExt cx="3405343" cy="5112568"/>
          </a:xfrm>
        </p:grpSpPr>
        <p:grpSp>
          <p:nvGrpSpPr>
            <p:cNvPr id="4" name="Group 3"/>
            <p:cNvGrpSpPr/>
            <p:nvPr/>
          </p:nvGrpSpPr>
          <p:grpSpPr>
            <a:xfrm>
              <a:off x="5715000" y="1412776"/>
              <a:ext cx="1080120" cy="4968552"/>
              <a:chOff x="5580112" y="1412776"/>
              <a:chExt cx="1080120" cy="4968552"/>
            </a:xfrm>
          </p:grpSpPr>
          <p:sp>
            <p:nvSpPr>
              <p:cNvPr id="5" name="Flowchart: Alternate Process 4"/>
              <p:cNvSpPr/>
              <p:nvPr/>
            </p:nvSpPr>
            <p:spPr>
              <a:xfrm>
                <a:off x="5580112" y="1412776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Start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80112" y="206955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Pick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80112" y="2717631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80112" y="3365703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Apply Paste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80112" y="4013775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80112" y="4653136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Mouth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80112" y="5309919"/>
                <a:ext cx="1080120" cy="423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Rinse Brush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Alternate Process 11"/>
              <p:cNvSpPr/>
              <p:nvPr/>
            </p:nvSpPr>
            <p:spPr>
              <a:xfrm>
                <a:off x="5580112" y="5949280"/>
                <a:ext cx="1080120" cy="432048"/>
              </a:xfrm>
              <a:prstGeom prst="flowChartAlternate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Stop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6" idx="0"/>
              </p:cNvCxnSpPr>
              <p:nvPr/>
            </p:nvCxnSpPr>
            <p:spPr>
              <a:xfrm>
                <a:off x="6120172" y="1844824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156176" y="2484185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156176" y="3132257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156176" y="3780329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156176" y="4428401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56176" y="5076473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156176" y="5733256"/>
                <a:ext cx="0" cy="224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8" descr="http://www.drueckert.com/wp-content/uploads/Oral-Hygine-Brush-Teeth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019493"/>
              <a:ext cx="2033743" cy="250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66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http://cdn01.dailycaller.com/wp-content/uploads/2012/10/Vladimir-Putin-sipping-tea.-Photo-AP-e13509569915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2492375"/>
            <a:ext cx="6096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Daily routine</a:t>
            </a:r>
            <a:endParaRPr lang="en-IN" altLang="en-US" dirty="0"/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Yet another example but more complex</a:t>
            </a:r>
          </a:p>
        </p:txBody>
      </p:sp>
      <p:sp>
        <p:nvSpPr>
          <p:cNvPr id="19463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9464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076825" y="2060575"/>
            <a:ext cx="3311525" cy="1081088"/>
            <a:chOff x="5076056" y="2060848"/>
            <a:chExt cx="3312368" cy="1080120"/>
          </a:xfrm>
        </p:grpSpPr>
        <p:sp>
          <p:nvSpPr>
            <p:cNvPr id="9" name="Rounded Rectangle 8"/>
            <p:cNvSpPr/>
            <p:nvPr/>
          </p:nvSpPr>
          <p:spPr>
            <a:xfrm>
              <a:off x="6660784" y="2060848"/>
              <a:ext cx="1727640" cy="9357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Vision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>
              <a:off x="5076056" y="2528742"/>
              <a:ext cx="1584728" cy="612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608513" y="3284538"/>
            <a:ext cx="3779837" cy="936625"/>
            <a:chOff x="4608005" y="3284984"/>
            <a:chExt cx="3780419" cy="936104"/>
          </a:xfrm>
        </p:grpSpPr>
        <p:sp>
          <p:nvSpPr>
            <p:cNvPr id="26" name="Rounded Rectangle 25"/>
            <p:cNvSpPr/>
            <p:nvPr/>
          </p:nvSpPr>
          <p:spPr>
            <a:xfrm>
              <a:off x="6660958" y="3284984"/>
              <a:ext cx="1727466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Smell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4" name="Straight Arrow Connector 13"/>
            <p:cNvCxnSpPr>
              <a:stCxn id="26" idx="1"/>
            </p:cNvCxnSpPr>
            <p:nvPr/>
          </p:nvCxnSpPr>
          <p:spPr>
            <a:xfrm flipH="1">
              <a:off x="4608005" y="3753036"/>
              <a:ext cx="2052953" cy="44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787900" y="4221163"/>
            <a:ext cx="3600450" cy="1295400"/>
            <a:chOff x="4788024" y="4221088"/>
            <a:chExt cx="3600400" cy="1296144"/>
          </a:xfrm>
        </p:grpSpPr>
        <p:sp>
          <p:nvSpPr>
            <p:cNvPr id="30" name="Rounded Rectangle 29"/>
            <p:cNvSpPr/>
            <p:nvPr/>
          </p:nvSpPr>
          <p:spPr>
            <a:xfrm>
              <a:off x="6659661" y="4581657"/>
              <a:ext cx="1728763" cy="9355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Radiation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18" name="Straight Arrow Connector 17"/>
            <p:cNvCxnSpPr>
              <a:stCxn id="30" idx="1"/>
            </p:cNvCxnSpPr>
            <p:nvPr/>
          </p:nvCxnSpPr>
          <p:spPr>
            <a:xfrm flipH="1" flipV="1">
              <a:off x="4788024" y="4221088"/>
              <a:ext cx="1871637" cy="8275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276600" y="4635500"/>
            <a:ext cx="5111750" cy="2033588"/>
            <a:chOff x="3275856" y="4635134"/>
            <a:chExt cx="5112568" cy="2034226"/>
          </a:xfrm>
        </p:grpSpPr>
        <p:sp>
          <p:nvSpPr>
            <p:cNvPr id="34" name="Rounded Rectangle 33"/>
            <p:cNvSpPr/>
            <p:nvPr/>
          </p:nvSpPr>
          <p:spPr>
            <a:xfrm>
              <a:off x="6660948" y="5734029"/>
              <a:ext cx="1727476" cy="935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Touch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Sensor</a:t>
              </a:r>
              <a:endParaRPr lang="en-IN" dirty="0"/>
            </a:p>
          </p:txBody>
        </p:sp>
        <p:cxnSp>
          <p:nvCxnSpPr>
            <p:cNvPr id="22" name="Straight Arrow Connector 21"/>
            <p:cNvCxnSpPr>
              <a:stCxn id="34" idx="1"/>
            </p:cNvCxnSpPr>
            <p:nvPr/>
          </p:nvCxnSpPr>
          <p:spPr>
            <a:xfrm flipH="1" flipV="1">
              <a:off x="3275856" y="4635134"/>
              <a:ext cx="3385092" cy="15657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8058150" y="1766888"/>
            <a:ext cx="762000" cy="4541837"/>
            <a:chOff x="8058373" y="1766801"/>
            <a:chExt cx="762100" cy="4542519"/>
          </a:xfrm>
        </p:grpSpPr>
        <p:pic>
          <p:nvPicPr>
            <p:cNvPr id="19482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4" y="176680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302694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4251077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373" y="5547221"/>
              <a:ext cx="762099" cy="76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07975" y="5229225"/>
            <a:ext cx="3125788" cy="584200"/>
            <a:chOff x="307975" y="5229200"/>
            <a:chExt cx="3126324" cy="584775"/>
          </a:xfrm>
        </p:grpSpPr>
        <p:pic>
          <p:nvPicPr>
            <p:cNvPr id="19478" name="Picture 7" descr="http://www.clker.com/cliparts/G/F/D/c/j/r/correct-m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730" y="5337025"/>
              <a:ext cx="411039" cy="41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Box 38"/>
            <p:cNvSpPr txBox="1">
              <a:spLocks noChangeArrowheads="1"/>
            </p:cNvSpPr>
            <p:nvPr/>
          </p:nvSpPr>
          <p:spPr bwMode="auto">
            <a:xfrm>
              <a:off x="307975" y="5286399"/>
              <a:ext cx="172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all sensors</a:t>
              </a:r>
              <a:endParaRPr lang="en-IN" altLang="en-US" sz="2400"/>
            </a:p>
          </p:txBody>
        </p: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32769" y="5229200"/>
              <a:ext cx="583813" cy="58477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81" name="TextBox 48"/>
            <p:cNvSpPr txBox="1">
              <a:spLocks noChangeArrowheads="1"/>
            </p:cNvSpPr>
            <p:nvPr/>
          </p:nvSpPr>
          <p:spPr bwMode="auto">
            <a:xfrm>
              <a:off x="2858500" y="5301208"/>
              <a:ext cx="5757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B050"/>
                  </a:solidFill>
                </a:rPr>
                <a:t>SIP</a:t>
              </a:r>
              <a:endParaRPr lang="en-IN" altLang="en-US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23850" y="5805488"/>
            <a:ext cx="3722688" cy="584200"/>
            <a:chOff x="323528" y="5805264"/>
            <a:chExt cx="3722641" cy="584775"/>
          </a:xfrm>
        </p:grpSpPr>
        <p:sp>
          <p:nvSpPr>
            <p:cNvPr id="19474" name="TextBox 52"/>
            <p:cNvSpPr txBox="1">
              <a:spLocks noChangeArrowheads="1"/>
            </p:cNvSpPr>
            <p:nvPr/>
          </p:nvSpPr>
          <p:spPr bwMode="auto">
            <a:xfrm>
              <a:off x="323528" y="5862463"/>
              <a:ext cx="18360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 even one is</a:t>
              </a:r>
              <a:endParaRPr lang="en-IN" altLang="en-US" sz="2400"/>
            </a:p>
          </p:txBody>
        </p:sp>
        <p:sp>
          <p:nvSpPr>
            <p:cNvPr id="54" name="TextBox 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48322" y="5805264"/>
              <a:ext cx="583813" cy="58477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  <p:sp>
          <p:nvSpPr>
            <p:cNvPr id="19476" name="TextBox 54"/>
            <p:cNvSpPr txBox="1">
              <a:spLocks noChangeArrowheads="1"/>
            </p:cNvSpPr>
            <p:nvPr/>
          </p:nvSpPr>
          <p:spPr bwMode="auto">
            <a:xfrm>
              <a:off x="2874053" y="5877272"/>
              <a:ext cx="1172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0000"/>
                  </a:solidFill>
                </a:rPr>
                <a:t>WAIT!!!</a:t>
              </a:r>
              <a:endParaRPr lang="en-IN" altLang="en-US" sz="2400" b="1">
                <a:solidFill>
                  <a:srgbClr val="FF0000"/>
                </a:solidFill>
              </a:endParaRPr>
            </a:p>
          </p:txBody>
        </p:sp>
        <p:pic>
          <p:nvPicPr>
            <p:cNvPr id="19477" name="Picture 9" descr="http://www.clipartbest.com/cliparts/yco/6Mq/yco6MqgcE.jpe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877272"/>
              <a:ext cx="427807" cy="42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52600" y="261302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</a:rPr>
              <a:t>Sipping TEA</a:t>
            </a:r>
            <a:endParaRPr lang="en-IN" alt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7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what does this mean?</a:t>
            </a:r>
            <a:endParaRPr lang="en-IN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75612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Take ANY activity of the day…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will have a set procedure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It has to be done in a designated way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If not done the specified way will yield wrong results.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Success in doing it depends on how closer one is to the prescribed method.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solidFill>
                  <a:schemeClr val="accent1"/>
                </a:solidFill>
              </a:rPr>
              <a:t>This clearly shows that everything has a </a:t>
            </a:r>
            <a:endParaRPr lang="en-IN" altLang="en-US" dirty="0">
              <a:solidFill>
                <a:schemeClr val="accent1"/>
              </a:solidFill>
            </a:endParaRPr>
          </a:p>
        </p:txBody>
      </p:sp>
      <p:sp>
        <p:nvSpPr>
          <p:cNvPr id="2048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2048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32138" y="5445125"/>
            <a:ext cx="2160587" cy="1085850"/>
            <a:chOff x="3131840" y="5661248"/>
            <a:chExt cx="2160240" cy="1152128"/>
          </a:xfrm>
        </p:grpSpPr>
        <p:sp>
          <p:nvSpPr>
            <p:cNvPr id="8" name="Oval 7"/>
            <p:cNvSpPr/>
            <p:nvPr/>
          </p:nvSpPr>
          <p:spPr>
            <a:xfrm>
              <a:off x="3131840" y="5699990"/>
              <a:ext cx="2160240" cy="111338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8697" y="5661248"/>
              <a:ext cx="1832554" cy="1015663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n-lt"/>
                  <a:cs typeface="+mn-cs"/>
                </a:rPr>
                <a:t>Logic</a:t>
              </a:r>
            </a:p>
          </p:txBody>
        </p:sp>
      </p:grpSp>
      <p:pic>
        <p:nvPicPr>
          <p:cNvPr id="20489" name="Picture 4" descr="http://ctmls.ctreal.com/wp-content/uploads/2012/02/ppc-ad-copy-wri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125538"/>
            <a:ext cx="1436688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6" descr="http://homedesigni.com/wp-content/uploads/2014/01/kitchen-clip-art-black-and-white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2781300"/>
            <a:ext cx="1520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" descr="http://www.clker.com/cliparts/D/T/2/c/n/x/motorcycle-ico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4365625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 descr="http://www.aperfectworld.org/clipart/communications/talking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699125"/>
            <a:ext cx="12065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5554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5636</TotalTime>
  <Words>866</Words>
  <Application>Microsoft Office PowerPoint</Application>
  <PresentationFormat>On-screen Show (4:3)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Black</vt:lpstr>
      <vt:lpstr>Arial Rounded MT Bold</vt:lpstr>
      <vt:lpstr>Calibri</vt:lpstr>
      <vt:lpstr>Cambria</vt:lpstr>
      <vt:lpstr>Courier New</vt:lpstr>
      <vt:lpstr>Roboto</vt:lpstr>
      <vt:lpstr>Tahoma</vt:lpstr>
      <vt:lpstr>Verdana</vt:lpstr>
      <vt:lpstr>Verdana</vt:lpstr>
      <vt:lpstr>Wingdings</vt:lpstr>
      <vt:lpstr>Lpu theme final with copyright(S)</vt:lpstr>
      <vt:lpstr>DCAP505 MODERN PROGRAMMING TOOLS &amp; TECHNIQUES–II </vt:lpstr>
      <vt:lpstr>Unit-1</vt:lpstr>
      <vt:lpstr>PowerPoint Presentation</vt:lpstr>
      <vt:lpstr>What do we need to know?</vt:lpstr>
      <vt:lpstr>Daily routine</vt:lpstr>
      <vt:lpstr>PowerPoint Presentation</vt:lpstr>
      <vt:lpstr>Daily routine</vt:lpstr>
      <vt:lpstr>Daily routine</vt:lpstr>
      <vt:lpstr>So what does this mean?</vt:lpstr>
      <vt:lpstr>Logic, logic and logic</vt:lpstr>
      <vt:lpstr>What next?</vt:lpstr>
      <vt:lpstr>What next?</vt:lpstr>
      <vt:lpstr>object oriented languages</vt:lpstr>
      <vt:lpstr>OOPs Features</vt:lpstr>
      <vt:lpstr>Class</vt:lpstr>
      <vt:lpstr> Encapsulation </vt:lpstr>
      <vt:lpstr>Abstraction</vt:lpstr>
      <vt:lpstr>PowerPoint Presentation</vt:lpstr>
      <vt:lpstr> Polymorphism </vt:lpstr>
      <vt:lpstr>PowerPoint Presentation</vt:lpstr>
      <vt:lpstr>PowerPoint Presentation</vt:lpstr>
      <vt:lpstr>PowerPoint Presentation</vt:lpstr>
      <vt:lpstr>PowerPoint Presentation</vt:lpstr>
      <vt:lpstr>  Modern Programming Language </vt:lpstr>
      <vt:lpstr> Type Safety </vt:lpstr>
      <vt:lpstr> Inter-operability </vt:lpstr>
      <vt:lpstr> Scalable and Updateable 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296</cp:revision>
  <dcterms:created xsi:type="dcterms:W3CDTF">2014-05-25T11:13:57Z</dcterms:created>
  <dcterms:modified xsi:type="dcterms:W3CDTF">2020-12-09T14:49:36Z</dcterms:modified>
</cp:coreProperties>
</file>