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0"/>
  </p:notesMasterIdLst>
  <p:handoutMasterIdLst>
    <p:handoutMasterId r:id="rId11"/>
  </p:handoutMasterIdLst>
  <p:sldIdLst>
    <p:sldId id="269" r:id="rId2"/>
    <p:sldId id="384" r:id="rId3"/>
    <p:sldId id="385" r:id="rId4"/>
    <p:sldId id="386" r:id="rId5"/>
    <p:sldId id="387" r:id="rId6"/>
    <p:sldId id="388" r:id="rId7"/>
    <p:sldId id="389" r:id="rId8"/>
    <p:sldId id="39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DCAP505</a:t>
            </a:r>
            <a:br>
              <a:rPr lang="en-US" dirty="0"/>
            </a:br>
            <a:r>
              <a:rPr lang="en-US" dirty="0"/>
              <a:t>MODERN PROGRAMMING TOOLS &amp;</a:t>
            </a:r>
            <a:br>
              <a:rPr lang="en-US" dirty="0"/>
            </a:br>
            <a:r>
              <a:rPr lang="en-US" dirty="0"/>
              <a:t>TECHNIQUES–II</a:t>
            </a:r>
            <a:br>
              <a:rPr lang="en-US" dirty="0"/>
            </a:br>
            <a:endParaRPr lang="en-US" dirty="0"/>
          </a:p>
        </p:txBody>
      </p:sp>
      <p:pic>
        <p:nvPicPr>
          <p:cNvPr id="9" name="Picture 8">
            <a:extLst>
              <a:ext uri="{FF2B5EF4-FFF2-40B4-BE49-F238E27FC236}">
                <a16:creationId xmlns:a16="http://schemas.microsoft.com/office/drawing/2014/main" id="{411D5791-0581-4180-A32E-EF8FF0B821E6}"/>
              </a:ext>
            </a:extLst>
          </p:cNvPr>
          <p:cNvPicPr>
            <a:picLocks noChangeAspect="1"/>
          </p:cNvPicPr>
          <p:nvPr/>
        </p:nvPicPr>
        <p:blipFill>
          <a:blip r:embed="rId2"/>
          <a:stretch>
            <a:fillRect/>
          </a:stretch>
        </p:blipFill>
        <p:spPr>
          <a:xfrm>
            <a:off x="2895600" y="3465226"/>
            <a:ext cx="3076575" cy="2724150"/>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Unit-8</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normAutofit/>
          </a:bodyPr>
          <a:lstStyle/>
          <a:p>
            <a:pPr marL="0" indent="0" algn="l">
              <a:buNone/>
            </a:pPr>
            <a:r>
              <a:rPr lang="en-US" sz="2800" b="1" i="0" u="none" strike="noStrike" baseline="0" dirty="0">
                <a:latin typeface="Cambria,Bold"/>
              </a:rPr>
              <a:t>File Input Output: </a:t>
            </a:r>
          </a:p>
          <a:p>
            <a:pPr marL="0" indent="0" algn="l">
              <a:buNone/>
            </a:pPr>
            <a:r>
              <a:rPr lang="en-US" sz="2800" b="0" i="0" u="none" strike="noStrike" baseline="0" dirty="0">
                <a:latin typeface="Cambria" panose="02040503050406030204" pitchFamily="18" charset="0"/>
              </a:rPr>
              <a:t>Working with Files and Directories. </a:t>
            </a:r>
          </a:p>
          <a:p>
            <a:pPr marL="0" indent="0" algn="l">
              <a:buNone/>
            </a:pPr>
            <a:r>
              <a:rPr lang="en-US" sz="2800" b="0" i="0" u="none" strike="noStrike" baseline="0" dirty="0">
                <a:latin typeface="Cambria" panose="02040503050406030204" pitchFamily="18" charset="0"/>
              </a:rPr>
              <a:t>System.IO.</a:t>
            </a:r>
            <a:endParaRPr lang="en-US" sz="16600" dirty="0"/>
          </a:p>
        </p:txBody>
      </p:sp>
    </p:spTree>
    <p:extLst>
      <p:ext uri="{BB962C8B-B14F-4D97-AF65-F5344CB8AC3E}">
        <p14:creationId xmlns:p14="http://schemas.microsoft.com/office/powerpoint/2010/main" val="304735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4C3F-07BB-4754-A79B-8C37966A48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287339-57D3-421D-8ABB-D879198EF96D}"/>
              </a:ext>
            </a:extLst>
          </p:cNvPr>
          <p:cNvSpPr>
            <a:spLocks noGrp="1"/>
          </p:cNvSpPr>
          <p:nvPr>
            <p:ph idx="1"/>
          </p:nvPr>
        </p:nvSpPr>
        <p:spPr/>
        <p:txBody>
          <a:bodyPr>
            <a:normAutofit fontScale="92500" lnSpcReduction="10000"/>
          </a:bodyPr>
          <a:lstStyle/>
          <a:p>
            <a:pPr marL="0" indent="0" algn="just">
              <a:buNone/>
            </a:pPr>
            <a:r>
              <a:rPr lang="en-US" dirty="0"/>
              <a:t>C# includes following standard IO (Input/Output) classes to read/write from different sources like files, memory, network, isolated storage, etc.</a:t>
            </a:r>
          </a:p>
          <a:p>
            <a:pPr marL="0" indent="0" algn="just">
              <a:buNone/>
            </a:pPr>
            <a:endParaRPr lang="en-US" dirty="0"/>
          </a:p>
          <a:p>
            <a:pPr marL="0" indent="0" algn="just">
              <a:buNone/>
            </a:pPr>
            <a:r>
              <a:rPr lang="en-US" dirty="0"/>
              <a:t>Stream: </a:t>
            </a:r>
            <a:r>
              <a:rPr lang="en-US" dirty="0" err="1"/>
              <a:t>System.IO.Stream</a:t>
            </a:r>
            <a:r>
              <a:rPr lang="en-US" dirty="0"/>
              <a:t> is an abstract class that provides standard methods to transfer bytes (read, write, etc.) to the source. It is like a wrapper class to transfer bytes. Classes that need to read/write bytes from a particular source must implement the Stream class.</a:t>
            </a:r>
          </a:p>
        </p:txBody>
      </p:sp>
    </p:spTree>
    <p:extLst>
      <p:ext uri="{BB962C8B-B14F-4D97-AF65-F5344CB8AC3E}">
        <p14:creationId xmlns:p14="http://schemas.microsoft.com/office/powerpoint/2010/main" val="134268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EF33-BCD5-4B17-A9C1-44033A80AC19}"/>
              </a:ext>
            </a:extLst>
          </p:cNvPr>
          <p:cNvSpPr>
            <a:spLocks noGrp="1"/>
          </p:cNvSpPr>
          <p:nvPr>
            <p:ph type="title"/>
          </p:nvPr>
        </p:nvSpPr>
        <p:spPr/>
        <p:txBody>
          <a:bodyPr/>
          <a:lstStyle/>
          <a:p>
            <a:r>
              <a:rPr lang="en-US" b="0" i="0" dirty="0">
                <a:solidFill>
                  <a:srgbClr val="181717"/>
                </a:solidFill>
                <a:effectLst/>
                <a:latin typeface="Verdana" panose="020B0604030504040204" pitchFamily="34" charset="0"/>
              </a:rPr>
              <a:t>hierarchy of stream classes</a:t>
            </a:r>
            <a:endParaRPr lang="en-US" dirty="0"/>
          </a:p>
        </p:txBody>
      </p:sp>
      <p:pic>
        <p:nvPicPr>
          <p:cNvPr id="3074" name="Picture 2">
            <a:extLst>
              <a:ext uri="{FF2B5EF4-FFF2-40B4-BE49-F238E27FC236}">
                <a16:creationId xmlns:a16="http://schemas.microsoft.com/office/drawing/2014/main" id="{4EF74C8B-C0DE-49B6-98F6-395AF228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29948"/>
            <a:ext cx="7176065" cy="334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57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D5E-C846-4FF6-A4C1-B345372EF2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4D42E6-1AAD-4EB8-BD82-538865E230A0}"/>
              </a:ext>
            </a:extLst>
          </p:cNvPr>
          <p:cNvSpPr>
            <a:spLocks noGrp="1"/>
          </p:cNvSpPr>
          <p:nvPr>
            <p:ph idx="1"/>
          </p:nvPr>
        </p:nvSpPr>
        <p:spPr/>
        <p:txBody>
          <a:bodyPr>
            <a:normAutofit/>
          </a:bodyPr>
          <a:lstStyle/>
          <a:p>
            <a:pPr marL="0" indent="0" algn="l">
              <a:buNone/>
            </a:pPr>
            <a:r>
              <a:rPr lang="en-US" b="0" i="0" dirty="0">
                <a:solidFill>
                  <a:srgbClr val="212121"/>
                </a:solidFill>
                <a:effectLst/>
                <a:latin typeface="Roboto"/>
              </a:rPr>
              <a:t>Directory class</a:t>
            </a:r>
          </a:p>
          <a:p>
            <a:pPr marL="0" indent="0" algn="just">
              <a:buNone/>
            </a:pPr>
            <a:r>
              <a:rPr lang="en-US" b="0" i="0" dirty="0" err="1">
                <a:solidFill>
                  <a:srgbClr val="212121"/>
                </a:solidFill>
                <a:effectLst/>
                <a:latin typeface="open sans"/>
              </a:rPr>
              <a:t>System.IO.Directory</a:t>
            </a:r>
            <a:r>
              <a:rPr lang="en-US" b="0" i="0" dirty="0">
                <a:solidFill>
                  <a:srgbClr val="212121"/>
                </a:solidFill>
                <a:effectLst/>
                <a:latin typeface="open sans"/>
              </a:rPr>
              <a:t> class in the .NET Framework class library provides static methods for creating, copying, moving, and deleting directories and subdirectories. Before you can use the Directory class, you must import the System.IO namespace.</a:t>
            </a:r>
          </a:p>
          <a:p>
            <a:pPr marL="0" indent="0">
              <a:buNone/>
            </a:pPr>
            <a:endParaRPr lang="en-US" dirty="0"/>
          </a:p>
        </p:txBody>
      </p:sp>
    </p:spTree>
    <p:extLst>
      <p:ext uri="{BB962C8B-B14F-4D97-AF65-F5344CB8AC3E}">
        <p14:creationId xmlns:p14="http://schemas.microsoft.com/office/powerpoint/2010/main" val="99323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697-7E8A-4FDB-91EF-0B64D5643A1A}"/>
              </a:ext>
            </a:extLst>
          </p:cNvPr>
          <p:cNvSpPr>
            <a:spLocks noGrp="1"/>
          </p:cNvSpPr>
          <p:nvPr>
            <p:ph type="title"/>
          </p:nvPr>
        </p:nvSpPr>
        <p:spPr/>
        <p:txBody>
          <a:bodyPr>
            <a:normAutofit fontScale="90000"/>
          </a:bodyPr>
          <a:lstStyle/>
          <a:p>
            <a:r>
              <a:rPr lang="en-US" b="0" i="0" dirty="0">
                <a:solidFill>
                  <a:srgbClr val="212121"/>
                </a:solidFill>
                <a:effectLst/>
                <a:latin typeface="Roboto"/>
              </a:rPr>
              <a:t>Create a Folder in C#</a:t>
            </a:r>
            <a:br>
              <a:rPr lang="en-US" b="0" i="0" dirty="0">
                <a:solidFill>
                  <a:srgbClr val="212121"/>
                </a:solidFill>
                <a:effectLst/>
                <a:latin typeface="Roboto"/>
              </a:rPr>
            </a:br>
            <a:endParaRPr lang="en-US" dirty="0"/>
          </a:p>
        </p:txBody>
      </p:sp>
      <p:sp>
        <p:nvSpPr>
          <p:cNvPr id="3" name="Content Placeholder 2">
            <a:extLst>
              <a:ext uri="{FF2B5EF4-FFF2-40B4-BE49-F238E27FC236}">
                <a16:creationId xmlns:a16="http://schemas.microsoft.com/office/drawing/2014/main" id="{933DB69B-5285-42EF-9EA6-44D7F2E378FE}"/>
              </a:ext>
            </a:extLst>
          </p:cNvPr>
          <p:cNvSpPr>
            <a:spLocks noGrp="1"/>
          </p:cNvSpPr>
          <p:nvPr>
            <p:ph idx="1"/>
          </p:nvPr>
        </p:nvSpPr>
        <p:spPr/>
        <p:txBody>
          <a:bodyPr>
            <a:normAutofit fontScale="92500"/>
          </a:bodyPr>
          <a:lstStyle/>
          <a:p>
            <a:pPr marL="0" indent="0">
              <a:buNone/>
            </a:pPr>
            <a:r>
              <a:rPr lang="en-US" b="1" i="0" dirty="0">
                <a:solidFill>
                  <a:srgbClr val="006699"/>
                </a:solidFill>
                <a:effectLst/>
                <a:latin typeface="Consolas" panose="020B0609020204030204" pitchFamily="49" charset="0"/>
              </a:rPr>
              <a:t>string</a:t>
            </a:r>
            <a:r>
              <a:rPr lang="en-US" b="0" i="0" dirty="0">
                <a:solidFill>
                  <a:srgbClr val="000000"/>
                </a:solidFill>
                <a:effectLst/>
                <a:latin typeface="Consolas" panose="020B0609020204030204" pitchFamily="49" charset="0"/>
              </a:rPr>
              <a:t> root = @</a:t>
            </a:r>
            <a:r>
              <a:rPr lang="en-US" b="0" i="0" dirty="0">
                <a:solidFill>
                  <a:srgbClr val="0000FF"/>
                </a:solidFill>
                <a:effectLst/>
                <a:latin typeface="Consolas" panose="020B0609020204030204" pitchFamily="49" charset="0"/>
              </a:rPr>
              <a:t>"C:\Temp"</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buNone/>
            </a:pPr>
            <a:r>
              <a:rPr lang="en-US" b="1" i="0" dirty="0">
                <a:solidFill>
                  <a:srgbClr val="006699"/>
                </a:solidFill>
                <a:effectLst/>
                <a:latin typeface="Consolas" panose="020B0609020204030204" pitchFamily="49" charset="0"/>
              </a:rPr>
              <a:t>string</a:t>
            </a:r>
            <a:r>
              <a:rPr lang="en-US" b="0" i="0" dirty="0">
                <a:solidFill>
                  <a:srgbClr val="000000"/>
                </a:solidFill>
                <a:effectLst/>
                <a:latin typeface="Consolas" panose="020B0609020204030204" pitchFamily="49" charset="0"/>
              </a:rPr>
              <a:t> subdir = @</a:t>
            </a:r>
            <a:r>
              <a:rPr lang="en-US" b="0" i="0" dirty="0">
                <a:solidFill>
                  <a:srgbClr val="0000FF"/>
                </a:solidFill>
                <a:effectLst/>
                <a:latin typeface="Consolas" panose="020B0609020204030204" pitchFamily="49" charset="0"/>
              </a:rPr>
              <a:t>"C:\Temp\Mahesh"</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buNone/>
            </a:pPr>
            <a:r>
              <a:rPr lang="en-US" b="0" i="0" dirty="0">
                <a:solidFill>
                  <a:srgbClr val="008200"/>
                </a:solidFill>
                <a:effectLst/>
                <a:latin typeface="Consolas" panose="020B0609020204030204" pitchFamily="49" charset="0"/>
              </a:rPr>
              <a:t>// If directory does not exist, create it.</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buNone/>
            </a:pPr>
            <a:r>
              <a:rPr lang="en-US" b="1" i="0" dirty="0">
                <a:solidFill>
                  <a:srgbClr val="006699"/>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Directory.Exists</a:t>
            </a:r>
            <a:r>
              <a:rPr lang="en-US" b="0" i="0" dirty="0">
                <a:solidFill>
                  <a:srgbClr val="000000"/>
                </a:solidFill>
                <a:effectLst/>
                <a:latin typeface="Consolas" panose="020B0609020204030204" pitchFamily="49" charset="0"/>
              </a:rPr>
              <a:t>(root))  </a:t>
            </a:r>
            <a:endParaRPr lang="en-US" b="0" i="0" dirty="0">
              <a:solidFill>
                <a:srgbClr val="5C5C5C"/>
              </a:solidFill>
              <a:effectLst/>
              <a:latin typeface="Consolas" panose="020B0609020204030204" pitchFamily="49" charset="0"/>
            </a:endParaRPr>
          </a:p>
          <a:p>
            <a:pPr marL="0" indent="0">
              <a:buNone/>
            </a:pP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buNone/>
            </a:pP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Directory.CreateDirectory</a:t>
            </a:r>
            <a:r>
              <a:rPr lang="en-US" b="0" i="0" dirty="0">
                <a:solidFill>
                  <a:srgbClr val="000000"/>
                </a:solidFill>
                <a:effectLst/>
                <a:latin typeface="Consolas" panose="020B0609020204030204" pitchFamily="49" charset="0"/>
              </a:rPr>
              <a:t>(root);  </a:t>
            </a:r>
            <a:endParaRPr lang="en-US" b="0" i="0" dirty="0">
              <a:solidFill>
                <a:srgbClr val="5C5C5C"/>
              </a:solidFill>
              <a:effectLst/>
              <a:latin typeface="Consolas" panose="020B0609020204030204" pitchFamily="49" charset="0"/>
            </a:endParaRPr>
          </a:p>
          <a:p>
            <a:pPr marL="0" indent="0">
              <a:buNone/>
            </a:pP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67918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5A23-1A5E-440C-9045-257BABBB9496}"/>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reading a text file</a:t>
            </a:r>
            <a:endParaRPr lang="en-US" dirty="0"/>
          </a:p>
        </p:txBody>
      </p:sp>
      <p:sp>
        <p:nvSpPr>
          <p:cNvPr id="3" name="Content Placeholder 2">
            <a:extLst>
              <a:ext uri="{FF2B5EF4-FFF2-40B4-BE49-F238E27FC236}">
                <a16:creationId xmlns:a16="http://schemas.microsoft.com/office/drawing/2014/main" id="{71EEF715-CEF5-48B7-B304-209A9D8546EB}"/>
              </a:ext>
            </a:extLst>
          </p:cNvPr>
          <p:cNvSpPr>
            <a:spLocks noGrp="1"/>
          </p:cNvSpPr>
          <p:nvPr>
            <p:ph idx="1"/>
          </p:nvPr>
        </p:nvSpPr>
        <p:spPr/>
        <p:txBody>
          <a:bodyPr>
            <a:normAutofit fontScale="92500" lnSpcReduction="10000"/>
          </a:bodyPr>
          <a:lstStyle/>
          <a:p>
            <a:pPr marL="0" indent="0">
              <a:buNone/>
            </a:pPr>
            <a:r>
              <a:rPr lang="en-US" sz="1200" dirty="0"/>
              <a:t>using System;</a:t>
            </a:r>
          </a:p>
          <a:p>
            <a:pPr marL="0" indent="0">
              <a:buNone/>
            </a:pPr>
            <a:r>
              <a:rPr lang="en-US" sz="1200" dirty="0"/>
              <a:t>using System.IO;</a:t>
            </a:r>
          </a:p>
          <a:p>
            <a:pPr marL="0" indent="0">
              <a:buNone/>
            </a:pPr>
            <a:endParaRPr lang="en-US" sz="1200" dirty="0"/>
          </a:p>
          <a:p>
            <a:pPr marL="0" indent="0">
              <a:buNone/>
            </a:pPr>
            <a:r>
              <a:rPr lang="en-US" sz="1200" dirty="0"/>
              <a:t>namespace </a:t>
            </a:r>
            <a:r>
              <a:rPr lang="en-US" sz="1200" dirty="0" err="1"/>
              <a:t>FileApplication</a:t>
            </a:r>
            <a:r>
              <a:rPr lang="en-US" sz="1200" dirty="0"/>
              <a:t> {</a:t>
            </a:r>
          </a:p>
          <a:p>
            <a:pPr marL="0" indent="0">
              <a:buNone/>
            </a:pPr>
            <a:r>
              <a:rPr lang="en-US" sz="1200" dirty="0"/>
              <a:t>   class Program {</a:t>
            </a:r>
          </a:p>
          <a:p>
            <a:pPr marL="0" indent="0">
              <a:buNone/>
            </a:pPr>
            <a:r>
              <a:rPr lang="en-US" sz="1200" dirty="0"/>
              <a:t>      static void Main(string[] </a:t>
            </a:r>
            <a:r>
              <a:rPr lang="en-US" sz="1200" dirty="0" err="1"/>
              <a:t>args</a:t>
            </a:r>
            <a:r>
              <a:rPr lang="en-US" sz="1200" dirty="0"/>
              <a:t>) {</a:t>
            </a:r>
          </a:p>
          <a:p>
            <a:pPr marL="0" indent="0">
              <a:buNone/>
            </a:pPr>
            <a:r>
              <a:rPr lang="en-US" sz="1200" dirty="0"/>
              <a:t>         try {</a:t>
            </a:r>
          </a:p>
          <a:p>
            <a:pPr marL="0" indent="0">
              <a:buNone/>
            </a:pPr>
            <a:r>
              <a:rPr lang="en-US" sz="1200" dirty="0"/>
              <a:t>           </a:t>
            </a:r>
          </a:p>
          <a:p>
            <a:pPr marL="0" indent="0">
              <a:buNone/>
            </a:pPr>
            <a:r>
              <a:rPr lang="en-US" sz="1200" dirty="0"/>
              <a:t>            </a:t>
            </a:r>
            <a:r>
              <a:rPr lang="en-US" sz="1200" dirty="0" err="1"/>
              <a:t>StreamReader</a:t>
            </a:r>
            <a:r>
              <a:rPr lang="en-US" sz="1200" dirty="0"/>
              <a:t> </a:t>
            </a:r>
            <a:r>
              <a:rPr lang="en-US" sz="1200" dirty="0" err="1"/>
              <a:t>sr</a:t>
            </a:r>
            <a:r>
              <a:rPr lang="en-US" sz="1200" dirty="0"/>
              <a:t> = new </a:t>
            </a:r>
            <a:r>
              <a:rPr lang="en-US" sz="1200" dirty="0" err="1"/>
              <a:t>StreamReader</a:t>
            </a:r>
            <a:r>
              <a:rPr lang="en-US" sz="1200" dirty="0"/>
              <a:t>("c:/demo.txt") </a:t>
            </a:r>
          </a:p>
          <a:p>
            <a:pPr marL="0" indent="0">
              <a:buNone/>
            </a:pPr>
            <a:r>
              <a:rPr lang="en-US" sz="1200" dirty="0"/>
              <a:t>               string line;</a:t>
            </a:r>
          </a:p>
          <a:p>
            <a:pPr marL="0" indent="0">
              <a:buNone/>
            </a:pPr>
            <a:r>
              <a:rPr lang="en-US" sz="1200" dirty="0"/>
              <a:t>               while ((line = </a:t>
            </a:r>
            <a:r>
              <a:rPr lang="en-US" sz="1200" dirty="0" err="1"/>
              <a:t>sr.ReadLine</a:t>
            </a:r>
            <a:r>
              <a:rPr lang="en-US" sz="1200" dirty="0"/>
              <a:t>()) != null) {</a:t>
            </a:r>
          </a:p>
          <a:p>
            <a:pPr marL="0" indent="0">
              <a:buNone/>
            </a:pPr>
            <a:r>
              <a:rPr lang="en-US" sz="1200" dirty="0"/>
              <a:t>                  </a:t>
            </a:r>
            <a:r>
              <a:rPr lang="en-US" sz="1200" dirty="0" err="1"/>
              <a:t>Console.WriteLine</a:t>
            </a:r>
            <a:r>
              <a:rPr lang="en-US" sz="1200" dirty="0"/>
              <a:t>(line);</a:t>
            </a:r>
          </a:p>
          <a:p>
            <a:pPr marL="0" indent="0">
              <a:buNone/>
            </a:pPr>
            <a:r>
              <a:rPr lang="en-US" sz="1200" dirty="0"/>
              <a:t>               }</a:t>
            </a:r>
          </a:p>
          <a:p>
            <a:pPr marL="0" indent="0">
              <a:buNone/>
            </a:pPr>
            <a:r>
              <a:rPr lang="en-US" sz="1200" dirty="0"/>
              <a:t>            }</a:t>
            </a:r>
          </a:p>
          <a:p>
            <a:pPr marL="0" indent="0">
              <a:buNone/>
            </a:pPr>
            <a:r>
              <a:rPr lang="en-US" sz="1200" dirty="0"/>
              <a:t>         } catch (Exception e) {</a:t>
            </a:r>
          </a:p>
          <a:p>
            <a:pPr marL="0" indent="0">
              <a:buNone/>
            </a:pPr>
            <a:r>
              <a:rPr lang="en-US" sz="1200" dirty="0"/>
              <a:t>           </a:t>
            </a:r>
          </a:p>
          <a:p>
            <a:pPr marL="0" indent="0">
              <a:buNone/>
            </a:pPr>
            <a:r>
              <a:rPr lang="en-US" sz="1200" dirty="0"/>
              <a:t>            </a:t>
            </a:r>
            <a:r>
              <a:rPr lang="en-US" sz="1200" dirty="0" err="1"/>
              <a:t>Console.WriteLine</a:t>
            </a:r>
            <a:r>
              <a:rPr lang="en-US" sz="1200" dirty="0"/>
              <a:t>("The file could not be read:");</a:t>
            </a:r>
          </a:p>
          <a:p>
            <a:pPr marL="0" indent="0">
              <a:buNone/>
            </a:pPr>
            <a:r>
              <a:rPr lang="en-US" sz="1200" dirty="0"/>
              <a:t>            </a:t>
            </a:r>
            <a:r>
              <a:rPr lang="en-US" sz="1200" dirty="0" err="1"/>
              <a:t>Console.WriteLine</a:t>
            </a:r>
            <a:r>
              <a:rPr lang="en-US" sz="1200" dirty="0"/>
              <a:t>(</a:t>
            </a:r>
            <a:r>
              <a:rPr lang="en-US" sz="1200" dirty="0" err="1"/>
              <a:t>e.Message</a:t>
            </a:r>
            <a:r>
              <a:rPr lang="en-US" sz="1200" dirty="0"/>
              <a:t>);</a:t>
            </a:r>
          </a:p>
          <a:p>
            <a:pPr marL="0" indent="0">
              <a:buNone/>
            </a:pPr>
            <a:r>
              <a:rPr lang="en-US" sz="1200" dirty="0"/>
              <a:t>         }</a:t>
            </a:r>
          </a:p>
          <a:p>
            <a:pPr marL="0" indent="0">
              <a:buNone/>
            </a:pPr>
            <a:r>
              <a:rPr lang="en-US" sz="1200" dirty="0"/>
              <a:t>         </a:t>
            </a:r>
            <a:r>
              <a:rPr lang="en-US" sz="1200" dirty="0" err="1"/>
              <a:t>Console.ReadKey</a:t>
            </a:r>
            <a:r>
              <a:rPr lang="en-US" sz="1200" dirty="0"/>
              <a:t>();</a:t>
            </a:r>
          </a:p>
          <a:p>
            <a:pPr marL="0" indent="0">
              <a:buNone/>
            </a:pPr>
            <a:r>
              <a:rPr lang="en-US" sz="1200" dirty="0"/>
              <a:t>      }</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374435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9CD7-F344-40F6-9E32-A551C7EB06E6}"/>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writing text data into a file</a:t>
            </a:r>
            <a:endParaRPr lang="en-US" dirty="0"/>
          </a:p>
        </p:txBody>
      </p:sp>
      <p:sp>
        <p:nvSpPr>
          <p:cNvPr id="3" name="Content Placeholder 2">
            <a:extLst>
              <a:ext uri="{FF2B5EF4-FFF2-40B4-BE49-F238E27FC236}">
                <a16:creationId xmlns:a16="http://schemas.microsoft.com/office/drawing/2014/main" id="{6403B3CE-85D7-4431-B8AD-8A81BEC4C77C}"/>
              </a:ext>
            </a:extLst>
          </p:cNvPr>
          <p:cNvSpPr>
            <a:spLocks noGrp="1"/>
          </p:cNvSpPr>
          <p:nvPr>
            <p:ph idx="1"/>
          </p:nvPr>
        </p:nvSpPr>
        <p:spPr/>
        <p:txBody>
          <a:bodyPr>
            <a:normAutofit fontScale="32500" lnSpcReduction="20000"/>
          </a:bodyPr>
          <a:lstStyle/>
          <a:p>
            <a:pPr marL="0" indent="0">
              <a:buNone/>
            </a:pPr>
            <a:r>
              <a:rPr lang="en-US" dirty="0"/>
              <a:t>using System;</a:t>
            </a:r>
          </a:p>
          <a:p>
            <a:pPr marL="0" indent="0">
              <a:buNone/>
            </a:pPr>
            <a:r>
              <a:rPr lang="en-US" dirty="0"/>
              <a:t>using System.IO;</a:t>
            </a:r>
          </a:p>
          <a:p>
            <a:pPr marL="0" indent="0">
              <a:buNone/>
            </a:pPr>
            <a:endParaRPr lang="en-US" dirty="0"/>
          </a:p>
          <a:p>
            <a:pPr marL="0" indent="0">
              <a:buNone/>
            </a:pPr>
            <a:r>
              <a:rPr lang="en-US" dirty="0"/>
              <a:t>namespace </a:t>
            </a:r>
            <a:r>
              <a:rPr lang="en-US" dirty="0" err="1"/>
              <a:t>FileApplication</a:t>
            </a:r>
            <a:r>
              <a:rPr lang="en-US" dirty="0"/>
              <a:t> {</a:t>
            </a:r>
          </a:p>
          <a:p>
            <a:pPr marL="0" indent="0">
              <a:buNone/>
            </a:pPr>
            <a:r>
              <a:rPr lang="en-US" dirty="0"/>
              <a:t>   class Program {</a:t>
            </a:r>
          </a:p>
          <a:p>
            <a:pPr marL="0" indent="0">
              <a:buNone/>
            </a:pPr>
            <a:r>
              <a:rPr lang="en-US" dirty="0"/>
              <a:t>      static void Main(string[] </a:t>
            </a:r>
            <a:r>
              <a:rPr lang="en-US" dirty="0" err="1"/>
              <a:t>args</a:t>
            </a:r>
            <a:r>
              <a:rPr lang="en-US" dirty="0"/>
              <a:t>) {</a:t>
            </a:r>
          </a:p>
          <a:p>
            <a:pPr marL="0" indent="0">
              <a:buNone/>
            </a:pPr>
            <a:r>
              <a:rPr lang="en-US" dirty="0"/>
              <a:t>         string[] names = new string[] {"hello", "world"};</a:t>
            </a:r>
          </a:p>
          <a:p>
            <a:pPr marL="0" indent="0">
              <a:buNone/>
            </a:pPr>
            <a:r>
              <a:rPr lang="en-US" dirty="0"/>
              <a:t>         </a:t>
            </a:r>
          </a:p>
          <a:p>
            <a:pPr marL="0" indent="0">
              <a:buNone/>
            </a:pPr>
            <a:r>
              <a:rPr lang="en-US" dirty="0"/>
              <a:t>         </a:t>
            </a:r>
            <a:r>
              <a:rPr lang="en-US" dirty="0" err="1"/>
              <a:t>StreamWriter</a:t>
            </a:r>
            <a:r>
              <a:rPr lang="en-US" dirty="0"/>
              <a:t> </a:t>
            </a:r>
            <a:r>
              <a:rPr lang="en-US" dirty="0" err="1"/>
              <a:t>sw</a:t>
            </a:r>
            <a:r>
              <a:rPr lang="en-US" dirty="0"/>
              <a:t> = new </a:t>
            </a:r>
            <a:r>
              <a:rPr lang="en-US" dirty="0" err="1"/>
              <a:t>StreamWriter</a:t>
            </a:r>
            <a:r>
              <a:rPr lang="en-US" dirty="0"/>
              <a:t>("demo.txt")</a:t>
            </a:r>
          </a:p>
          <a:p>
            <a:pPr marL="0" indent="0">
              <a:buNone/>
            </a:pPr>
            <a:r>
              <a:rPr lang="en-US" dirty="0"/>
              <a:t>  </a:t>
            </a:r>
          </a:p>
          <a:p>
            <a:pPr marL="0" indent="0">
              <a:buNone/>
            </a:pPr>
            <a:endParaRPr lang="en-US" dirty="0"/>
          </a:p>
          <a:p>
            <a:pPr marL="0" indent="0">
              <a:buNone/>
            </a:pPr>
            <a:r>
              <a:rPr lang="en-US" dirty="0"/>
              <a:t>            foreach (string s in names) {</a:t>
            </a:r>
          </a:p>
          <a:p>
            <a:pPr marL="0" indent="0">
              <a:buNone/>
            </a:pPr>
            <a:r>
              <a:rPr lang="en-US" dirty="0"/>
              <a:t>               </a:t>
            </a:r>
            <a:r>
              <a:rPr lang="en-US" dirty="0" err="1"/>
              <a:t>sw.WriteLine</a:t>
            </a:r>
            <a:r>
              <a:rPr lang="en-US" dirty="0"/>
              <a:t>(s);</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 Read and show each line from the file.</a:t>
            </a:r>
          </a:p>
          <a:p>
            <a:pPr marL="0" indent="0">
              <a:buNone/>
            </a:pPr>
            <a:r>
              <a:rPr lang="en-US" dirty="0"/>
              <a:t>         string line = "";</a:t>
            </a:r>
          </a:p>
          <a:p>
            <a:pPr marL="0" indent="0">
              <a:buNone/>
            </a:pPr>
            <a:r>
              <a:rPr lang="en-US" dirty="0"/>
              <a:t>         using (</a:t>
            </a:r>
            <a:r>
              <a:rPr lang="en-US" dirty="0" err="1"/>
              <a:t>StreamReader</a:t>
            </a:r>
            <a:r>
              <a:rPr lang="en-US" dirty="0"/>
              <a:t> </a:t>
            </a:r>
            <a:r>
              <a:rPr lang="en-US" dirty="0" err="1"/>
              <a:t>sr</a:t>
            </a:r>
            <a:r>
              <a:rPr lang="en-US" dirty="0"/>
              <a:t> = new </a:t>
            </a:r>
            <a:r>
              <a:rPr lang="en-US" dirty="0" err="1"/>
              <a:t>StreamReader</a:t>
            </a:r>
            <a:r>
              <a:rPr lang="en-US" dirty="0"/>
              <a:t>("names.txt")) {</a:t>
            </a:r>
          </a:p>
          <a:p>
            <a:pPr marL="0" indent="0">
              <a:buNone/>
            </a:pPr>
            <a:r>
              <a:rPr lang="en-US" dirty="0"/>
              <a:t>            while ((line = </a:t>
            </a:r>
            <a:r>
              <a:rPr lang="en-US" dirty="0" err="1"/>
              <a:t>sr.ReadLine</a:t>
            </a:r>
            <a:r>
              <a:rPr lang="en-US" dirty="0"/>
              <a:t>()) != null) {</a:t>
            </a:r>
          </a:p>
          <a:p>
            <a:pPr marL="0" indent="0">
              <a:buNone/>
            </a:pPr>
            <a:r>
              <a:rPr lang="en-US" dirty="0"/>
              <a:t>               </a:t>
            </a:r>
            <a:r>
              <a:rPr lang="en-US" dirty="0" err="1"/>
              <a:t>Console.WriteLine</a:t>
            </a:r>
            <a:r>
              <a:rPr lang="en-US" dirty="0"/>
              <a:t>(line);</a:t>
            </a:r>
          </a:p>
          <a:p>
            <a:pPr marL="0" indent="0">
              <a:buNone/>
            </a:pPr>
            <a:r>
              <a:rPr lang="en-US" dirty="0"/>
              <a:t>            }</a:t>
            </a:r>
          </a:p>
          <a:p>
            <a:pPr marL="0" indent="0">
              <a:buNone/>
            </a:pPr>
            <a:r>
              <a:rPr lang="en-US" dirty="0"/>
              <a:t>         }</a:t>
            </a:r>
          </a:p>
          <a:p>
            <a:pPr marL="0" indent="0">
              <a:buNone/>
            </a:pPr>
            <a:r>
              <a:rPr lang="en-US" dirty="0"/>
              <a:t>         </a:t>
            </a:r>
            <a:r>
              <a:rPr lang="en-US" dirty="0" err="1"/>
              <a:t>Console.ReadKey</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59069386"/>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5747</TotalTime>
  <Words>480</Words>
  <Application>Microsoft Office PowerPoint</Application>
  <PresentationFormat>On-screen Show (4:3)</PresentationFormat>
  <Paragraphs>71</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Arial Black</vt:lpstr>
      <vt:lpstr>Arial Rounded MT Bold</vt:lpstr>
      <vt:lpstr>Calibri</vt:lpstr>
      <vt:lpstr>Cambria</vt:lpstr>
      <vt:lpstr>Cambria,Bold</vt:lpstr>
      <vt:lpstr>Consolas</vt:lpstr>
      <vt:lpstr>Courier New</vt:lpstr>
      <vt:lpstr>open sans</vt:lpstr>
      <vt:lpstr>Roboto</vt:lpstr>
      <vt:lpstr>Verdana</vt:lpstr>
      <vt:lpstr>Lpu theme final with copyright(S)</vt:lpstr>
      <vt:lpstr>DCAP505 MODERN PROGRAMMING TOOLS &amp; TECHNIQUES–II </vt:lpstr>
      <vt:lpstr>Unit-8</vt:lpstr>
      <vt:lpstr>PowerPoint Presentation</vt:lpstr>
      <vt:lpstr>hierarchy of stream classes</vt:lpstr>
      <vt:lpstr>PowerPoint Presentation</vt:lpstr>
      <vt:lpstr>Create a Folder in C# </vt:lpstr>
      <vt:lpstr>reading a text file</vt:lpstr>
      <vt:lpstr>writing text data into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kumar</cp:lastModifiedBy>
  <cp:revision>366</cp:revision>
  <dcterms:created xsi:type="dcterms:W3CDTF">2014-05-25T11:13:57Z</dcterms:created>
  <dcterms:modified xsi:type="dcterms:W3CDTF">2020-12-09T15:53:46Z</dcterms:modified>
</cp:coreProperties>
</file>