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5"/>
  </p:notesMasterIdLst>
  <p:handoutMasterIdLst>
    <p:handoutMasterId r:id="rId16"/>
  </p:handoutMasterIdLst>
  <p:sldIdLst>
    <p:sldId id="269" r:id="rId2"/>
    <p:sldId id="384" r:id="rId3"/>
    <p:sldId id="257" r:id="rId4"/>
    <p:sldId id="258" r:id="rId5"/>
    <p:sldId id="260" r:id="rId6"/>
    <p:sldId id="259" r:id="rId7"/>
    <p:sldId id="261" r:id="rId8"/>
    <p:sldId id="262" r:id="rId9"/>
    <p:sldId id="263" r:id="rId10"/>
    <p:sldId id="264" r:id="rId11"/>
    <p:sldId id="265" r:id="rId12"/>
    <p:sldId id="266" r:id="rId13"/>
    <p:sldId id="3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4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ishalamc/CSharpDotNet/blob/main/homeBudget.ra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DCAP505</a:t>
            </a:r>
            <a:br>
              <a:rPr lang="en-US" dirty="0"/>
            </a:br>
            <a:r>
              <a:rPr lang="en-US" dirty="0"/>
              <a:t>MODERN PROGRAMMING TOOLS &amp;</a:t>
            </a:r>
            <a:br>
              <a:rPr lang="en-US" dirty="0"/>
            </a:br>
            <a:r>
              <a:rPr lang="en-US" dirty="0"/>
              <a:t>TECHNIQUES–II</a:t>
            </a:r>
            <a:br>
              <a:rPr lang="en-US" dirty="0"/>
            </a:br>
            <a:endParaRPr lang="en-US" dirty="0"/>
          </a:p>
        </p:txBody>
      </p:sp>
      <p:pic>
        <p:nvPicPr>
          <p:cNvPr id="9" name="Picture 8">
            <a:extLst>
              <a:ext uri="{FF2B5EF4-FFF2-40B4-BE49-F238E27FC236}">
                <a16:creationId xmlns:a16="http://schemas.microsoft.com/office/drawing/2014/main" id="{411D5791-0581-4180-A32E-EF8FF0B821E6}"/>
              </a:ext>
            </a:extLst>
          </p:cNvPr>
          <p:cNvPicPr>
            <a:picLocks noChangeAspect="1"/>
          </p:cNvPicPr>
          <p:nvPr/>
        </p:nvPicPr>
        <p:blipFill>
          <a:blip r:embed="rId2"/>
          <a:stretch>
            <a:fillRect/>
          </a:stretch>
        </p:blipFill>
        <p:spPr>
          <a:xfrm>
            <a:off x="2895600" y="3465226"/>
            <a:ext cx="3076575" cy="2724150"/>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7FAADD8-4070-4E12-8D85-D18362C15101}"/>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631765A7-C596-44B8-9B80-0AB277AD532F}"/>
              </a:ext>
            </a:extLst>
          </p:cNvPr>
          <p:cNvSpPr>
            <a:spLocks noGrp="1"/>
          </p:cNvSpPr>
          <p:nvPr>
            <p:ph idx="1"/>
          </p:nvPr>
        </p:nvSpPr>
        <p:spPr/>
        <p:txBody>
          <a:bodyPr/>
          <a:lstStyle/>
          <a:p>
            <a:pPr eaLnBrk="1" hangingPunct="1"/>
            <a:r>
              <a:rPr lang="en-US" altLang="en-US" b="1"/>
              <a:t>DataReader</a:t>
            </a:r>
            <a:r>
              <a:rPr lang="en-US" altLang="en-US"/>
              <a:t> </a:t>
            </a:r>
          </a:p>
          <a:p>
            <a:pPr eaLnBrk="1" hangingPunct="1">
              <a:buFont typeface="Arial" panose="020B0604020202020204" pitchFamily="34" charset="0"/>
              <a:buNone/>
            </a:pPr>
            <a:r>
              <a:rPr lang="en-US" altLang="en-US"/>
              <a:t>	The DataReader Object is a stream-based , forward-only, read-only retrieval of query results from the Data Source, which do not update the data.</a:t>
            </a:r>
          </a:p>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4CBAC1E-F7B0-44A1-A1AA-3E4630DDB985}"/>
              </a:ext>
            </a:extLst>
          </p:cNvPr>
          <p:cNvSpPr>
            <a:spLocks noGrp="1"/>
          </p:cNvSpPr>
          <p:nvPr>
            <p:ph type="title"/>
          </p:nvPr>
        </p:nvSpPr>
        <p:spPr/>
        <p:txBody>
          <a:bodyPr/>
          <a:lstStyle/>
          <a:p>
            <a:pPr eaLnBrk="1" hangingPunct="1"/>
            <a:endParaRPr lang="en-US" altLang="en-US"/>
          </a:p>
        </p:txBody>
      </p:sp>
      <p:sp>
        <p:nvSpPr>
          <p:cNvPr id="11267" name="Content Placeholder 2">
            <a:extLst>
              <a:ext uri="{FF2B5EF4-FFF2-40B4-BE49-F238E27FC236}">
                <a16:creationId xmlns:a16="http://schemas.microsoft.com/office/drawing/2014/main" id="{9F13E01E-5AF3-445E-88EF-C852E4893BF5}"/>
              </a:ext>
            </a:extLst>
          </p:cNvPr>
          <p:cNvSpPr>
            <a:spLocks noGrp="1"/>
          </p:cNvSpPr>
          <p:nvPr>
            <p:ph idx="1"/>
          </p:nvPr>
        </p:nvSpPr>
        <p:spPr/>
        <p:txBody>
          <a:bodyPr/>
          <a:lstStyle/>
          <a:p>
            <a:pPr eaLnBrk="1" hangingPunct="1"/>
            <a:r>
              <a:rPr lang="en-US" altLang="en-US" b="1"/>
              <a:t>DataAdapter</a:t>
            </a:r>
            <a:r>
              <a:rPr lang="en-US" altLang="en-US"/>
              <a:t> </a:t>
            </a:r>
          </a:p>
          <a:p>
            <a:pPr eaLnBrk="1" hangingPunct="1">
              <a:buFont typeface="Arial" panose="020B0604020202020204" pitchFamily="34" charset="0"/>
              <a:buNone/>
            </a:pPr>
            <a:r>
              <a:rPr lang="en-US" altLang="en-US"/>
              <a:t>	DataAdapter Object populate a Dataset Object with results from a Data Source . It is a special class whose purpose is to bridge the gap between the Dataset objects and the data source.</a:t>
            </a:r>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5780D24-0ED2-4368-9B09-518C9280F2C1}"/>
              </a:ext>
            </a:extLst>
          </p:cNvPr>
          <p:cNvSpPr>
            <a:spLocks noGrp="1"/>
          </p:cNvSpPr>
          <p:nvPr>
            <p:ph type="title"/>
          </p:nvPr>
        </p:nvSpPr>
        <p:spPr/>
        <p:txBody>
          <a:bodyPr/>
          <a:lstStyle/>
          <a:p>
            <a:pPr eaLnBrk="1" hangingPunct="1"/>
            <a:endParaRPr lang="en-US" altLang="en-US"/>
          </a:p>
        </p:txBody>
      </p:sp>
      <p:sp>
        <p:nvSpPr>
          <p:cNvPr id="12291" name="Content Placeholder 2">
            <a:extLst>
              <a:ext uri="{FF2B5EF4-FFF2-40B4-BE49-F238E27FC236}">
                <a16:creationId xmlns:a16="http://schemas.microsoft.com/office/drawing/2014/main" id="{464AF683-033D-4550-82BD-9301817E56B4}"/>
              </a:ext>
            </a:extLst>
          </p:cNvPr>
          <p:cNvSpPr>
            <a:spLocks noGrp="1"/>
          </p:cNvSpPr>
          <p:nvPr>
            <p:ph idx="1"/>
          </p:nvPr>
        </p:nvSpPr>
        <p:spPr/>
        <p:txBody>
          <a:bodyPr/>
          <a:lstStyle/>
          <a:p>
            <a:pPr eaLnBrk="1" hangingPunct="1"/>
            <a:r>
              <a:rPr lang="en-US" altLang="en-US"/>
              <a:t>The architecture of ADO.net in which data retrieved from database can be accessed even when connection to database was closed is called as disconnected architecture.</a:t>
            </a:r>
          </a:p>
          <a:p>
            <a:pPr eaLnBrk="1" hangingPunct="1"/>
            <a:r>
              <a:rPr lang="en-US" altLang="en-US"/>
              <a:t> Disconnected architecture of ADO.net was built on classes connection, dataadapter, commandbuilder and dataset and dataview.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51E3-583C-41FC-B4EF-B54FDED7C0D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346558F-CA83-49AA-A913-4DB17941A4EB}"/>
              </a:ext>
            </a:extLst>
          </p:cNvPr>
          <p:cNvSpPr>
            <a:spLocks noGrp="1"/>
          </p:cNvSpPr>
          <p:nvPr>
            <p:ph idx="1"/>
          </p:nvPr>
        </p:nvSpPr>
        <p:spPr/>
        <p:txBody>
          <a:bodyPr/>
          <a:lstStyle/>
          <a:p>
            <a:pPr marL="0" indent="0">
              <a:buNone/>
            </a:pPr>
            <a:r>
              <a:rPr lang="en-US" dirty="0">
                <a:hlinkClick r:id="rId2"/>
              </a:rPr>
              <a:t>https://github.com/vishalamc/CSharpDotNet/blob/main/homeBudget.rar</a:t>
            </a:r>
            <a:endParaRPr lang="en-US" dirty="0"/>
          </a:p>
          <a:p>
            <a:pPr marL="0" indent="0">
              <a:buNone/>
            </a:pPr>
            <a:endParaRPr lang="en-US" dirty="0"/>
          </a:p>
        </p:txBody>
      </p:sp>
    </p:spTree>
    <p:extLst>
      <p:ext uri="{BB962C8B-B14F-4D97-AF65-F5344CB8AC3E}">
        <p14:creationId xmlns:p14="http://schemas.microsoft.com/office/powerpoint/2010/main" val="230155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p:txBody>
          <a:bodyPr/>
          <a:lstStyle/>
          <a:p>
            <a:pPr algn="l"/>
            <a:r>
              <a:rPr lang="en-US" dirty="0"/>
              <a:t>Unit-9</a:t>
            </a: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normAutofit/>
          </a:bodyPr>
          <a:lstStyle/>
          <a:p>
            <a:pPr marL="0" indent="0" algn="l">
              <a:buNone/>
            </a:pPr>
            <a:r>
              <a:rPr lang="en-US" sz="2800" b="1" i="0" u="none" strike="noStrike" baseline="0" dirty="0">
                <a:latin typeface="Cambria,Bold"/>
              </a:rPr>
              <a:t>ADO.NET: </a:t>
            </a:r>
          </a:p>
          <a:p>
            <a:pPr marL="0" indent="0" algn="l">
              <a:buNone/>
            </a:pPr>
            <a:r>
              <a:rPr lang="en-US" sz="2800" b="0" i="0" u="none" strike="noStrike" baseline="0" dirty="0" err="1">
                <a:latin typeface="Cambria" panose="02040503050406030204" pitchFamily="18" charset="0"/>
              </a:rPr>
              <a:t>Accesing</a:t>
            </a:r>
            <a:r>
              <a:rPr lang="en-US" sz="2800" b="0" i="0" u="none" strike="noStrike" baseline="0" dirty="0">
                <a:latin typeface="Cambria" panose="02040503050406030204" pitchFamily="18" charset="0"/>
              </a:rPr>
              <a:t> Database with ADO.NET. </a:t>
            </a:r>
          </a:p>
          <a:p>
            <a:pPr marL="0" indent="0" algn="l">
              <a:buNone/>
            </a:pPr>
            <a:r>
              <a:rPr lang="en-US" sz="2800" b="0" i="0" u="none" strike="noStrike" baseline="0" dirty="0">
                <a:latin typeface="Cambria" panose="02040503050406030204" pitchFamily="18" charset="0"/>
              </a:rPr>
              <a:t>Executing Insertion, deletion, </a:t>
            </a:r>
            <a:r>
              <a:rPr lang="en-US" sz="2800" b="0" i="0" u="none" strike="noStrike" baseline="0" dirty="0" err="1">
                <a:latin typeface="Cambria" panose="02040503050406030204" pitchFamily="18" charset="0"/>
              </a:rPr>
              <a:t>updation</a:t>
            </a:r>
            <a:r>
              <a:rPr lang="en-US" sz="2800" b="0" i="0" u="none" strike="noStrike" baseline="0" dirty="0">
                <a:latin typeface="Cambria" panose="02040503050406030204" pitchFamily="18" charset="0"/>
              </a:rPr>
              <a:t> and select</a:t>
            </a:r>
          </a:p>
          <a:p>
            <a:pPr marL="0" indent="0" algn="l">
              <a:buNone/>
            </a:pPr>
            <a:r>
              <a:rPr lang="en-US" sz="2800" b="0" i="0" u="none" strike="noStrike" baseline="0" dirty="0">
                <a:latin typeface="Cambria" panose="02040503050406030204" pitchFamily="18" charset="0"/>
              </a:rPr>
              <a:t>command with databases.</a:t>
            </a:r>
            <a:endParaRPr lang="en-US" sz="28700" dirty="0"/>
          </a:p>
        </p:txBody>
      </p:sp>
    </p:spTree>
    <p:extLst>
      <p:ext uri="{BB962C8B-B14F-4D97-AF65-F5344CB8AC3E}">
        <p14:creationId xmlns:p14="http://schemas.microsoft.com/office/powerpoint/2010/main" val="304735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DEA76B81-998A-4328-9E63-EB2C88E3A284}"/>
              </a:ext>
            </a:extLst>
          </p:cNvPr>
          <p:cNvSpPr>
            <a:spLocks noGrp="1"/>
          </p:cNvSpPr>
          <p:nvPr>
            <p:ph type="title"/>
          </p:nvPr>
        </p:nvSpPr>
        <p:spPr/>
        <p:txBody>
          <a:bodyPr/>
          <a:lstStyle/>
          <a:p>
            <a:pPr eaLnBrk="1" hangingPunct="1"/>
            <a:r>
              <a:rPr lang="en-US" altLang="en-US"/>
              <a:t>Ado.net Architecture</a:t>
            </a:r>
          </a:p>
        </p:txBody>
      </p:sp>
      <p:pic>
        <p:nvPicPr>
          <p:cNvPr id="3075" name="Picture 2" descr="asp.net-ado.net-architecture">
            <a:extLst>
              <a:ext uri="{FF2B5EF4-FFF2-40B4-BE49-F238E27FC236}">
                <a16:creationId xmlns:a16="http://schemas.microsoft.com/office/drawing/2014/main" id="{E4A28AB5-2F52-48B4-B51C-1695D29BF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6756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BFB27CD-DBCF-4CC8-A532-722BC0ED4417}"/>
              </a:ext>
            </a:extLst>
          </p:cNvPr>
          <p:cNvSpPr>
            <a:spLocks noGrp="1"/>
          </p:cNvSpPr>
          <p:nvPr>
            <p:ph type="title"/>
          </p:nvPr>
        </p:nvSpPr>
        <p:spPr/>
        <p:txBody>
          <a:bodyPr/>
          <a:lstStyle/>
          <a:p>
            <a:pPr eaLnBrk="1" hangingPunct="1"/>
            <a:endParaRPr lang="en-US" altLang="en-US"/>
          </a:p>
        </p:txBody>
      </p:sp>
      <p:sp>
        <p:nvSpPr>
          <p:cNvPr id="4099" name="Content Placeholder 2">
            <a:extLst>
              <a:ext uri="{FF2B5EF4-FFF2-40B4-BE49-F238E27FC236}">
                <a16:creationId xmlns:a16="http://schemas.microsoft.com/office/drawing/2014/main" id="{CFE596BA-D12A-4251-AF9B-9249B18DB6A8}"/>
              </a:ext>
            </a:extLst>
          </p:cNvPr>
          <p:cNvSpPr>
            <a:spLocks noGrp="1"/>
          </p:cNvSpPr>
          <p:nvPr>
            <p:ph idx="1"/>
          </p:nvPr>
        </p:nvSpPr>
        <p:spPr>
          <a:xfrm>
            <a:off x="457200" y="1600200"/>
            <a:ext cx="8686800" cy="4525963"/>
          </a:xfrm>
        </p:spPr>
        <p:txBody>
          <a:bodyPr/>
          <a:lstStyle/>
          <a:p>
            <a:pPr eaLnBrk="1" hangingPunct="1"/>
            <a:r>
              <a:rPr lang="en-US" altLang="en-US"/>
              <a:t>ADO.NET consist of a set of Objects that expose data access services to the .NET environment. </a:t>
            </a:r>
          </a:p>
          <a:p>
            <a:pPr eaLnBrk="1" hangingPunct="1"/>
            <a:r>
              <a:rPr lang="en-US" altLang="en-US"/>
              <a:t>It is a data access technology from Microsoft .Net Framework , which provides communication between relational and non relational systems through a common set of components .</a:t>
            </a:r>
          </a:p>
          <a:p>
            <a:pPr eaLnBrk="1" hangingPunct="1"/>
            <a:r>
              <a:rPr lang="en-US" altLang="en-US"/>
              <a:t>System.Data namespace is the core of ADO.NET and it contains classes used by all data providers.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2CD503D-0AAB-4F64-92CE-3E4391EA325A}"/>
              </a:ext>
            </a:extLst>
          </p:cNvPr>
          <p:cNvGraphicFramePr>
            <a:graphicFrameLocks noGrp="1"/>
          </p:cNvGraphicFramePr>
          <p:nvPr/>
        </p:nvGraphicFramePr>
        <p:xfrm>
          <a:off x="304800" y="304800"/>
          <a:ext cx="8534400" cy="5740400"/>
        </p:xfrm>
        <a:graphic>
          <a:graphicData uri="http://schemas.openxmlformats.org/drawingml/2006/table">
            <a:tbl>
              <a:tblPr/>
              <a:tblGrid>
                <a:gridCol w="2823314">
                  <a:extLst>
                    <a:ext uri="{9D8B030D-6E8A-4147-A177-3AD203B41FA5}">
                      <a16:colId xmlns:a16="http://schemas.microsoft.com/office/drawing/2014/main" val="20000"/>
                    </a:ext>
                  </a:extLst>
                </a:gridCol>
                <a:gridCol w="5711086">
                  <a:extLst>
                    <a:ext uri="{9D8B030D-6E8A-4147-A177-3AD203B41FA5}">
                      <a16:colId xmlns:a16="http://schemas.microsoft.com/office/drawing/2014/main" val="20001"/>
                    </a:ext>
                  </a:extLst>
                </a:gridCol>
              </a:tblGrid>
              <a:tr h="459232">
                <a:tc>
                  <a:txBody>
                    <a:bodyPr/>
                    <a:lstStyle/>
                    <a:p>
                      <a:pPr algn="ctr"/>
                      <a:r>
                        <a:rPr lang="en-US" sz="1600" b="1" dirty="0">
                          <a:solidFill>
                            <a:srgbClr val="FFFFFF"/>
                          </a:solidFill>
                        </a:rPr>
                        <a:t>Namespaces </a:t>
                      </a:r>
                      <a:endParaRPr lang="en-US" sz="1600" dirty="0"/>
                    </a:p>
                  </a:txBody>
                  <a:tcPr marL="81280" marR="81280" marT="40640" marB="40640" anchor="ctr">
                    <a:lnL>
                      <a:noFill/>
                    </a:lnL>
                    <a:lnR>
                      <a:noFill/>
                    </a:lnR>
                    <a:lnT>
                      <a:noFill/>
                    </a:lnT>
                    <a:lnB>
                      <a:noFill/>
                    </a:lnB>
                    <a:solidFill>
                      <a:srgbClr val="0270BF"/>
                    </a:solidFill>
                  </a:tcPr>
                </a:tc>
                <a:tc>
                  <a:txBody>
                    <a:bodyPr/>
                    <a:lstStyle/>
                    <a:p>
                      <a:pPr algn="ctr"/>
                      <a:r>
                        <a:rPr lang="en-US" sz="1600" b="1">
                          <a:solidFill>
                            <a:srgbClr val="FFFFFF"/>
                          </a:solidFill>
                        </a:rPr>
                        <a:t>Description</a:t>
                      </a:r>
                      <a:endParaRPr lang="en-US" sz="1600"/>
                    </a:p>
                  </a:txBody>
                  <a:tcPr marL="81280" marR="81280" marT="40640" marB="40640" anchor="ctr">
                    <a:lnL>
                      <a:noFill/>
                    </a:lnL>
                    <a:lnR>
                      <a:noFill/>
                    </a:lnR>
                    <a:lnT>
                      <a:noFill/>
                    </a:lnT>
                    <a:lnB>
                      <a:noFill/>
                    </a:lnB>
                    <a:solidFill>
                      <a:srgbClr val="0270BF"/>
                    </a:solidFill>
                  </a:tcPr>
                </a:tc>
                <a:extLst>
                  <a:ext uri="{0D108BD9-81ED-4DB2-BD59-A6C34878D82A}">
                    <a16:rowId xmlns:a16="http://schemas.microsoft.com/office/drawing/2014/main" val="10000"/>
                  </a:ext>
                </a:extLst>
              </a:tr>
              <a:tr h="1148080">
                <a:tc>
                  <a:txBody>
                    <a:bodyPr/>
                    <a:lstStyle/>
                    <a:p>
                      <a:r>
                        <a:rPr lang="en-US" sz="1600" dirty="0" err="1"/>
                        <a:t>System.Data</a:t>
                      </a:r>
                      <a:r>
                        <a:rPr lang="en-US" sz="1600" dirty="0"/>
                        <a:t> </a:t>
                      </a:r>
                    </a:p>
                  </a:txBody>
                  <a:tcPr marL="81280" marR="81280" marT="40640" marB="40640" anchor="ctr">
                    <a:lnL>
                      <a:noFill/>
                    </a:lnL>
                    <a:lnR>
                      <a:noFill/>
                    </a:lnR>
                    <a:lnT>
                      <a:noFill/>
                    </a:lnT>
                    <a:lnB>
                      <a:noFill/>
                    </a:lnB>
                    <a:solidFill>
                      <a:srgbClr val="FFFFFF"/>
                    </a:solidFill>
                  </a:tcPr>
                </a:tc>
                <a:tc>
                  <a:txBody>
                    <a:bodyPr/>
                    <a:lstStyle/>
                    <a:p>
                      <a:r>
                        <a:rPr lang="en-US" sz="1600"/>
                        <a:t>Contains the definition for columns,relations,tables,database,rows,views and constraints.</a:t>
                      </a:r>
                    </a:p>
                  </a:txBody>
                  <a:tcPr marL="81280" marR="81280" marT="40640" marB="40640" anchor="ctr">
                    <a:lnL>
                      <a:noFill/>
                    </a:lnL>
                    <a:lnR>
                      <a:noFill/>
                    </a:lnR>
                    <a:lnT>
                      <a:noFill/>
                    </a:lnT>
                    <a:lnB>
                      <a:noFill/>
                    </a:lnB>
                    <a:solidFill>
                      <a:srgbClr val="FFFFFF"/>
                    </a:solidFill>
                  </a:tcPr>
                </a:tc>
                <a:extLst>
                  <a:ext uri="{0D108BD9-81ED-4DB2-BD59-A6C34878D82A}">
                    <a16:rowId xmlns:a16="http://schemas.microsoft.com/office/drawing/2014/main" val="10001"/>
                  </a:ext>
                </a:extLst>
              </a:tr>
              <a:tr h="1492504">
                <a:tc>
                  <a:txBody>
                    <a:bodyPr/>
                    <a:lstStyle/>
                    <a:p>
                      <a:r>
                        <a:rPr lang="en-US" sz="1600"/>
                        <a:t>System.Data.SqlClient</a:t>
                      </a:r>
                    </a:p>
                  </a:txBody>
                  <a:tcPr marL="81280" marR="81280" marT="40640" marB="40640" anchor="ctr">
                    <a:lnL>
                      <a:noFill/>
                    </a:lnL>
                    <a:lnR>
                      <a:noFill/>
                    </a:lnR>
                    <a:lnT>
                      <a:noFill/>
                    </a:lnT>
                    <a:lnB>
                      <a:noFill/>
                    </a:lnB>
                    <a:solidFill>
                      <a:srgbClr val="FFFFFF"/>
                    </a:solidFill>
                  </a:tcPr>
                </a:tc>
                <a:tc>
                  <a:txBody>
                    <a:bodyPr/>
                    <a:lstStyle/>
                    <a:p>
                      <a:r>
                        <a:rPr lang="en-US" sz="1600"/>
                        <a:t>Contains the classes to connect to a Microsoft SQL Server database such as SqlCommand, SqlConnection and SqlDataAdapter.</a:t>
                      </a:r>
                    </a:p>
                  </a:txBody>
                  <a:tcPr marL="81280" marR="81280" marT="40640" marB="40640" anchor="ctr">
                    <a:lnL>
                      <a:noFill/>
                    </a:lnL>
                    <a:lnR>
                      <a:noFill/>
                    </a:lnR>
                    <a:lnT>
                      <a:noFill/>
                    </a:lnT>
                    <a:lnB>
                      <a:noFill/>
                    </a:lnB>
                    <a:solidFill>
                      <a:srgbClr val="FFFFFF"/>
                    </a:solidFill>
                  </a:tcPr>
                </a:tc>
                <a:extLst>
                  <a:ext uri="{0D108BD9-81ED-4DB2-BD59-A6C34878D82A}">
                    <a16:rowId xmlns:a16="http://schemas.microsoft.com/office/drawing/2014/main" val="10002"/>
                  </a:ext>
                </a:extLst>
              </a:tr>
              <a:tr h="1148080">
                <a:tc>
                  <a:txBody>
                    <a:bodyPr/>
                    <a:lstStyle/>
                    <a:p>
                      <a:r>
                        <a:rPr lang="en-US" sz="1600"/>
                        <a:t>System.Data.Odbc</a:t>
                      </a:r>
                    </a:p>
                  </a:txBody>
                  <a:tcPr marL="81280" marR="81280" marT="40640" marB="40640" anchor="ctr">
                    <a:lnL>
                      <a:noFill/>
                    </a:lnL>
                    <a:lnR>
                      <a:noFill/>
                    </a:lnR>
                    <a:lnT>
                      <a:noFill/>
                    </a:lnT>
                    <a:lnB>
                      <a:noFill/>
                    </a:lnB>
                    <a:solidFill>
                      <a:srgbClr val="FFFFFF"/>
                    </a:solidFill>
                  </a:tcPr>
                </a:tc>
                <a:tc>
                  <a:txBody>
                    <a:bodyPr/>
                    <a:lstStyle/>
                    <a:p>
                      <a:r>
                        <a:rPr lang="en-US" sz="1600"/>
                        <a:t>Contains classes required to connect to most ODBC drivers. These classes include OdbcCommand and OdbcConnection.</a:t>
                      </a:r>
                    </a:p>
                  </a:txBody>
                  <a:tcPr marL="81280" marR="81280" marT="40640" marB="40640" anchor="ctr">
                    <a:lnL>
                      <a:noFill/>
                    </a:lnL>
                    <a:lnR>
                      <a:noFill/>
                    </a:lnR>
                    <a:lnT>
                      <a:noFill/>
                    </a:lnT>
                    <a:lnB>
                      <a:noFill/>
                    </a:lnB>
                    <a:solidFill>
                      <a:srgbClr val="FFFFFF"/>
                    </a:solidFill>
                  </a:tcPr>
                </a:tc>
                <a:extLst>
                  <a:ext uri="{0D108BD9-81ED-4DB2-BD59-A6C34878D82A}">
                    <a16:rowId xmlns:a16="http://schemas.microsoft.com/office/drawing/2014/main" val="10003"/>
                  </a:ext>
                </a:extLst>
              </a:tr>
              <a:tr h="1492504">
                <a:tc>
                  <a:txBody>
                    <a:bodyPr/>
                    <a:lstStyle/>
                    <a:p>
                      <a:r>
                        <a:rPr lang="en-US" sz="1600"/>
                        <a:t>System.Data.OracleClient</a:t>
                      </a:r>
                    </a:p>
                  </a:txBody>
                  <a:tcPr marL="81280" marR="81280" marT="40640" marB="40640" anchor="ctr">
                    <a:lnL>
                      <a:noFill/>
                    </a:lnL>
                    <a:lnR>
                      <a:noFill/>
                    </a:lnR>
                    <a:lnT>
                      <a:noFill/>
                    </a:lnT>
                    <a:lnB>
                      <a:noFill/>
                    </a:lnB>
                    <a:solidFill>
                      <a:srgbClr val="FFFFFF"/>
                    </a:solidFill>
                  </a:tcPr>
                </a:tc>
                <a:tc>
                  <a:txBody>
                    <a:bodyPr/>
                    <a:lstStyle/>
                    <a:p>
                      <a:r>
                        <a:rPr lang="en-US" sz="1600" dirty="0"/>
                        <a:t>Contains classes such as </a:t>
                      </a:r>
                      <a:r>
                        <a:rPr lang="en-US" sz="1600" dirty="0" err="1"/>
                        <a:t>OracleConnection</a:t>
                      </a:r>
                      <a:r>
                        <a:rPr lang="en-US" sz="1600" dirty="0"/>
                        <a:t> and </a:t>
                      </a:r>
                      <a:r>
                        <a:rPr lang="en-US" sz="1600" dirty="0" err="1"/>
                        <a:t>OracleCommand</a:t>
                      </a:r>
                      <a:r>
                        <a:rPr lang="en-US" sz="1600" dirty="0"/>
                        <a:t> required to connect to an Oracle database.</a:t>
                      </a:r>
                    </a:p>
                  </a:txBody>
                  <a:tcPr marL="81280" marR="81280" marT="40640" marB="40640" anchor="ctr">
                    <a:lnL>
                      <a:noFill/>
                    </a:lnL>
                    <a:lnR>
                      <a:noFill/>
                    </a:lnR>
                    <a:lnT>
                      <a:noFill/>
                    </a:lnT>
                    <a:lnB>
                      <a:noFill/>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89D3C27F-B8A3-49B6-AA87-E653B9D05D3C}"/>
              </a:ext>
            </a:extLst>
          </p:cNvPr>
          <p:cNvSpPr>
            <a:spLocks noGrp="1"/>
          </p:cNvSpPr>
          <p:nvPr>
            <p:ph idx="1"/>
          </p:nvPr>
        </p:nvSpPr>
        <p:spPr>
          <a:xfrm>
            <a:off x="457200" y="762000"/>
            <a:ext cx="8229600" cy="5364163"/>
          </a:xfrm>
        </p:spPr>
        <p:txBody>
          <a:bodyPr/>
          <a:lstStyle/>
          <a:p>
            <a:pPr eaLnBrk="1" hangingPunct="1">
              <a:buFont typeface="Arial" panose="020B0604020202020204" pitchFamily="34" charset="0"/>
              <a:buNone/>
            </a:pPr>
            <a:r>
              <a:rPr lang="en-US" altLang="en-US"/>
              <a:t>The two key components of ADO.NET are </a:t>
            </a:r>
          </a:p>
          <a:p>
            <a:pPr eaLnBrk="1" hangingPunct="1">
              <a:buFont typeface="Arial" panose="020B0604020202020204" pitchFamily="34" charset="0"/>
              <a:buNone/>
            </a:pPr>
            <a:r>
              <a:rPr lang="en-US" altLang="en-US"/>
              <a:t>Data Providers and DataSet .</a:t>
            </a:r>
          </a:p>
          <a:p>
            <a:pPr algn="just" eaLnBrk="1" hangingPunct="1">
              <a:buFont typeface="Arial" panose="020B0604020202020204" pitchFamily="34" charset="0"/>
              <a:buNone/>
            </a:pPr>
            <a:r>
              <a:rPr lang="en-US" altLang="en-US"/>
              <a:t>DataSet contains rows, columns, primary keys, constraints, and relations with other DataTable objects. It consists of a collection of DataTable objects that you can relate to each other with DataRelation objects. The DataAdapter Object provides a bridge between the DataSet and the Data Source.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4D607CD-C3AE-4136-9712-E98C0B9B7CED}"/>
              </a:ext>
            </a:extLst>
          </p:cNvPr>
          <p:cNvSpPr>
            <a:spLocks noGrp="1"/>
          </p:cNvSpPr>
          <p:nvPr>
            <p:ph type="title"/>
          </p:nvPr>
        </p:nvSpPr>
        <p:spPr/>
        <p:txBody>
          <a:bodyPr/>
          <a:lstStyle/>
          <a:p>
            <a:pPr eaLnBrk="1" hangingPunct="1"/>
            <a:r>
              <a:rPr lang="en-US" altLang="en-US"/>
              <a:t>Data Providers</a:t>
            </a:r>
          </a:p>
        </p:txBody>
      </p:sp>
      <p:sp>
        <p:nvSpPr>
          <p:cNvPr id="3" name="Content Placeholder 2">
            <a:extLst>
              <a:ext uri="{FF2B5EF4-FFF2-40B4-BE49-F238E27FC236}">
                <a16:creationId xmlns:a16="http://schemas.microsoft.com/office/drawing/2014/main" id="{62058078-F5B5-4B9D-AFFD-B5D36AE7D082}"/>
              </a:ext>
            </a:extLst>
          </p:cNvPr>
          <p:cNvSpPr>
            <a:spLocks noGrp="1"/>
          </p:cNvSpPr>
          <p:nvPr>
            <p:ph idx="1"/>
          </p:nvPr>
        </p:nvSpPr>
        <p:spPr/>
        <p:txBody>
          <a:bodyPr rtlCol="0">
            <a:normAutofit fontScale="92500"/>
          </a:bodyPr>
          <a:lstStyle/>
          <a:p>
            <a:pPr algn="just" eaLnBrk="1" fontAlgn="auto" hangingPunct="1">
              <a:spcAft>
                <a:spcPts val="0"/>
              </a:spcAft>
              <a:defRPr/>
            </a:pPr>
            <a:r>
              <a:rPr lang="en-US" dirty="0"/>
              <a:t>A data provider contains Connection, Command, </a:t>
            </a:r>
            <a:r>
              <a:rPr lang="en-US" dirty="0" err="1"/>
              <a:t>DataAdapter</a:t>
            </a:r>
            <a:r>
              <a:rPr lang="en-US" dirty="0"/>
              <a:t>, and </a:t>
            </a:r>
            <a:r>
              <a:rPr lang="en-US" dirty="0" err="1"/>
              <a:t>DataReader</a:t>
            </a:r>
            <a:r>
              <a:rPr lang="en-US" dirty="0"/>
              <a:t> objects.</a:t>
            </a:r>
          </a:p>
          <a:p>
            <a:pPr algn="just" eaLnBrk="1" fontAlgn="auto" hangingPunct="1">
              <a:spcAft>
                <a:spcPts val="0"/>
              </a:spcAft>
              <a:defRPr/>
            </a:pPr>
            <a:r>
              <a:rPr lang="en-US" dirty="0"/>
              <a:t>The </a:t>
            </a:r>
            <a:r>
              <a:rPr lang="en-US" dirty="0" err="1"/>
              <a:t>.Net</a:t>
            </a:r>
            <a:r>
              <a:rPr lang="en-US" dirty="0"/>
              <a:t> Framework includes mainly three Data Providers for ADO.NET. They are the Microsoft SQL Server Data Provider , OLEDB Data Provider and ODBC Data Provider . SQL Server uses the </a:t>
            </a:r>
            <a:r>
              <a:rPr lang="en-US" dirty="0" err="1"/>
              <a:t>SqlConnection</a:t>
            </a:r>
            <a:r>
              <a:rPr lang="en-US" dirty="0"/>
              <a:t> object , OLEDB uses the </a:t>
            </a:r>
            <a:r>
              <a:rPr lang="en-US" dirty="0" err="1"/>
              <a:t>OleDbConnection</a:t>
            </a:r>
            <a:r>
              <a:rPr lang="en-US" dirty="0"/>
              <a:t> Object and ODBC uses </a:t>
            </a:r>
            <a:r>
              <a:rPr lang="en-US" dirty="0" err="1"/>
              <a:t>OdbcConnection</a:t>
            </a:r>
            <a:r>
              <a:rPr lang="en-US" dirty="0"/>
              <a:t> Object respectively.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B705BAB-9E33-4883-B587-D52C132B1E48}"/>
              </a:ext>
            </a:extLst>
          </p:cNvPr>
          <p:cNvSpPr>
            <a:spLocks noGrp="1"/>
          </p:cNvSpPr>
          <p:nvPr>
            <p:ph type="title"/>
          </p:nvPr>
        </p:nvSpPr>
        <p:spPr/>
        <p:txBody>
          <a:bodyPr/>
          <a:lstStyle/>
          <a:p>
            <a:pPr eaLnBrk="1" hangingPunct="1"/>
            <a:endParaRPr lang="en-US" altLang="en-US"/>
          </a:p>
        </p:txBody>
      </p:sp>
      <p:sp>
        <p:nvSpPr>
          <p:cNvPr id="8195" name="Content Placeholder 2">
            <a:extLst>
              <a:ext uri="{FF2B5EF4-FFF2-40B4-BE49-F238E27FC236}">
                <a16:creationId xmlns:a16="http://schemas.microsoft.com/office/drawing/2014/main" id="{80DF4D0B-96D9-4459-87C0-6A158CF31E1B}"/>
              </a:ext>
            </a:extLst>
          </p:cNvPr>
          <p:cNvSpPr>
            <a:spLocks noGrp="1"/>
          </p:cNvSpPr>
          <p:nvPr>
            <p:ph idx="1"/>
          </p:nvPr>
        </p:nvSpPr>
        <p:spPr/>
        <p:txBody>
          <a:bodyPr/>
          <a:lstStyle/>
          <a:p>
            <a:pPr eaLnBrk="1" hangingPunct="1"/>
            <a:r>
              <a:rPr lang="en-US" altLang="en-US" b="1"/>
              <a:t>Connection</a:t>
            </a:r>
            <a:r>
              <a:rPr lang="en-US" altLang="en-US"/>
              <a:t> </a:t>
            </a:r>
          </a:p>
          <a:p>
            <a:pPr algn="just" eaLnBrk="1" hangingPunct="1">
              <a:buFont typeface="Arial" panose="020B0604020202020204" pitchFamily="34" charset="0"/>
              <a:buNone/>
            </a:pPr>
            <a:r>
              <a:rPr lang="en-US" altLang="en-US"/>
              <a:t>	The Connection Object provides physical connection to the Data Source. Connection object needs the necessary information to recognize the data source and to log on to it properly, this information is provided through a connection string.</a:t>
            </a:r>
          </a:p>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EAD6AC4-C905-432A-8108-92598E61B5BB}"/>
              </a:ext>
            </a:extLst>
          </p:cNvPr>
          <p:cNvSpPr>
            <a:spLocks noGrp="1"/>
          </p:cNvSpPr>
          <p:nvPr>
            <p:ph type="title"/>
          </p:nvPr>
        </p:nvSpPr>
        <p:spPr/>
        <p:txBody>
          <a:bodyPr/>
          <a:lstStyle/>
          <a:p>
            <a:pPr eaLnBrk="1" hangingPunct="1"/>
            <a:endParaRPr lang="en-US" altLang="en-US"/>
          </a:p>
        </p:txBody>
      </p:sp>
      <p:sp>
        <p:nvSpPr>
          <p:cNvPr id="9219" name="Content Placeholder 2">
            <a:extLst>
              <a:ext uri="{FF2B5EF4-FFF2-40B4-BE49-F238E27FC236}">
                <a16:creationId xmlns:a16="http://schemas.microsoft.com/office/drawing/2014/main" id="{0D5FEF76-7DF4-40E9-BA19-4C84C347C014}"/>
              </a:ext>
            </a:extLst>
          </p:cNvPr>
          <p:cNvSpPr>
            <a:spLocks noGrp="1"/>
          </p:cNvSpPr>
          <p:nvPr>
            <p:ph idx="1"/>
          </p:nvPr>
        </p:nvSpPr>
        <p:spPr/>
        <p:txBody>
          <a:bodyPr/>
          <a:lstStyle/>
          <a:p>
            <a:pPr eaLnBrk="1" hangingPunct="1"/>
            <a:r>
              <a:rPr lang="en-US" altLang="en-US" b="1"/>
              <a:t>Command</a:t>
            </a:r>
            <a:r>
              <a:rPr lang="en-US" altLang="en-US"/>
              <a:t> </a:t>
            </a:r>
          </a:p>
          <a:p>
            <a:pPr algn="just" eaLnBrk="1" hangingPunct="1">
              <a:buFont typeface="Arial" panose="020B0604020202020204" pitchFamily="34" charset="0"/>
              <a:buNone/>
            </a:pPr>
            <a:r>
              <a:rPr lang="en-US" altLang="en-US"/>
              <a:t>	The Command Object uses to perform SQL statement or stored procedure to be executed at the Data Source. The command object provides a number of Execute methods that can be used to perform the SQL queries in a variety of fashions.</a:t>
            </a:r>
          </a:p>
          <a:p>
            <a:pPr eaLnBrk="1" hangingPunct="1"/>
            <a:endParaRPr lang="en-US" altLang="en-US"/>
          </a:p>
        </p:txBody>
      </p:sp>
    </p:spTree>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5759</TotalTime>
  <Words>546</Words>
  <Application>Microsoft Office PowerPoint</Application>
  <PresentationFormat>On-screen Show (4:3)</PresentationFormat>
  <Paragraphs>38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Arial Rounded MT Bold</vt:lpstr>
      <vt:lpstr>Calibri</vt:lpstr>
      <vt:lpstr>Cambria</vt:lpstr>
      <vt:lpstr>Cambria,Bold</vt:lpstr>
      <vt:lpstr>Courier New</vt:lpstr>
      <vt:lpstr>Lpu theme final with copyright(S)</vt:lpstr>
      <vt:lpstr>DCAP505 MODERN PROGRAMMING TOOLS &amp; TECHNIQUES–II </vt:lpstr>
      <vt:lpstr>Unit-9</vt:lpstr>
      <vt:lpstr>Ado.net Architecture</vt:lpstr>
      <vt:lpstr>PowerPoint Presentation</vt:lpstr>
      <vt:lpstr>PowerPoint Presentation</vt:lpstr>
      <vt:lpstr>PowerPoint Presentation</vt:lpstr>
      <vt:lpstr>Data Providers</vt:lpstr>
      <vt:lpstr>PowerPoint Presentation</vt:lpstr>
      <vt:lpstr>PowerPoint Presentation</vt:lpstr>
      <vt:lpstr>PowerPoint Presentation</vt:lpstr>
      <vt:lpstr>PowerPoint Presentation</vt:lpstr>
      <vt:lpstr>PowerPoint Presentation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kumar</cp:lastModifiedBy>
  <cp:revision>372</cp:revision>
  <dcterms:created xsi:type="dcterms:W3CDTF">2014-05-25T11:13:57Z</dcterms:created>
  <dcterms:modified xsi:type="dcterms:W3CDTF">2020-12-09T16:06:02Z</dcterms:modified>
</cp:coreProperties>
</file>