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A12D46-B311-4967-BA21-8818450E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AB3B9-EDD4-4710-84E4-50500E9C68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457F0E2-7E33-4D8D-B7FF-FB5066D7E244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A4EF4D-CBD2-45C8-BB0E-2E9F427B9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F46C32-3153-450B-AC41-8FF0A1F4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6A02-8370-482A-AB70-4DAA675A6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8222-2EAC-4F57-BDD4-985B66075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B09601-27C6-4DD0-84B7-4B63778A8F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E96768F-888F-4870-B4A3-2B8206C6F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6D15E77-762B-4E60-BEEF-F22ECE0E7F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D014795-27E5-4018-A1A8-DB1AE2DBF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8A5654-74CD-445C-B249-7716939DFC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6EB7-A089-47BF-AF79-15F78D5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FDAC9-2449-4F7E-B9FA-A053562A20E7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1906-6CAF-47E6-A05C-AFBF01A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C42B-3E0E-4620-9BCA-8705DFC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E2F48-6D72-4E27-BAF4-2A8E54C6B2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38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E5C8-59FF-4692-99BE-A1E9A7A9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329AF-45EE-406A-ABB9-8A27B0D57D74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F9EA-9D3E-40D9-B4D4-B3A7E3E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24D7-39DA-48C3-99DF-158076F8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C9DFC-11A0-4017-BDC9-B03CE21E9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8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405B-9607-450F-BF74-6BCF425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C07C-8043-4820-8B9B-B707208027D8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3F8B-1DF8-47EB-84B6-A0887CDD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4D27-E769-4602-B16D-825F3BAC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BAD95-CE3B-43B2-9925-47162E03C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2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6">
            <a:extLst>
              <a:ext uri="{FF2B5EF4-FFF2-40B4-BE49-F238E27FC236}">
                <a16:creationId xmlns:a16="http://schemas.microsoft.com/office/drawing/2014/main" id="{B6F134D7-E31D-4252-9C17-2B95676A693C}"/>
              </a:ext>
            </a:extLst>
          </p:cNvPr>
          <p:cNvSpPr/>
          <p:nvPr userDrawn="1"/>
        </p:nvSpPr>
        <p:spPr>
          <a:xfrm>
            <a:off x="457200" y="1219200"/>
            <a:ext cx="822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7" descr="Lovely_Professional_University_logo.png">
            <a:extLst>
              <a:ext uri="{FF2B5EF4-FFF2-40B4-BE49-F238E27FC236}">
                <a16:creationId xmlns:a16="http://schemas.microsoft.com/office/drawing/2014/main" id="{0B0E5DB7-E2EB-4FAF-BBCB-BEABF72E9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152400"/>
            <a:ext cx="20256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pulogo.png">
            <a:extLst>
              <a:ext uri="{FF2B5EF4-FFF2-40B4-BE49-F238E27FC236}">
                <a16:creationId xmlns:a16="http://schemas.microsoft.com/office/drawing/2014/main" id="{A66C2F84-8443-4DA3-B65D-8A1E8EE141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56288"/>
            <a:ext cx="10668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147F3-E114-4A5C-BDF1-98410D947D51}"/>
              </a:ext>
            </a:extLst>
          </p:cNvPr>
          <p:cNvSpPr/>
          <p:nvPr userDrawn="1"/>
        </p:nvSpPr>
        <p:spPr>
          <a:xfrm>
            <a:off x="4648200" y="6324600"/>
            <a:ext cx="18415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>
                <a:latin typeface="Arial" charset="0"/>
                <a:cs typeface="Arial" charset="0"/>
              </a:rPr>
              <a:t>PPTS@kumar</a:t>
            </a:r>
            <a:r>
              <a:rPr lang="en-US" sz="1400" dirty="0">
                <a:latin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cs typeface="Arial" charset="0"/>
              </a:rPr>
              <a:t>vishal</a:t>
            </a:r>
            <a:endParaRPr lang="en-US" sz="14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62800" cy="396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363D5F4-CB2F-4B77-9FE0-609326D6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A0A8-BB97-4774-8609-19E4DB97B05D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7F88-1BCC-4BDC-A976-9E6BAA8D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37894-E4A7-4861-8986-6330C297456D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E380-F64C-46C6-BDE5-70F40325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021D-03FD-44FA-9A03-1C826195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EDF4-E637-4081-9EB5-65C86545C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0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4A902F-78DA-427C-A8EB-4B1554DA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144DE-BAA8-42DD-8F7F-F249E404E4A8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A8F66C-2000-4327-BDC7-0ABE13F6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913DA-759E-4D3C-8FFC-C61948CA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D8EFA-8695-441D-93A0-D21E8BD8D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66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B131E3-C89A-4B4A-BC58-49F7E6BF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F514B-B60E-4A17-9277-7F4D6AFA0B20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6013AA-51D5-469F-8CC2-1D03750B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C1C32A-14AF-476A-8BE0-BA4FB427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060DF-DD64-4C8B-83AF-EB0BC8276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BB149D-2C44-4ADF-B37B-A094C590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B7EC-CD6D-489E-9BDD-5745DCDA4C07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6BAA30-712F-485C-B564-C1BC0A37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B9D6A8-7E71-4217-BC7B-0BD15251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AAD8B-E8A9-41CA-A37E-BD756DA37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D1FBDB-8C35-468F-A9D0-CB6F90F7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3DF72-024A-4F0D-86A0-C262EAE6A8B7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5769697-6848-49EC-8C7A-80DD116C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1AA006-F6EA-4E68-BE26-C36A2C91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3EA85-6A76-4BDE-8534-37672BF30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5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4EDD6-7D42-44F4-9F7C-BB079A89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45CB-9E91-45B2-8F1C-1C9A914CFD56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87081C-4B1C-4CC2-B338-7B7E7915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A1C0B6-6329-42DF-ACD0-38B4E637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A4FB3-6532-40D9-916D-BE9F25A7B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8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3ADA8C-E7F4-423F-912F-E111B744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2D3E-A7DB-4D67-9AE0-652B4172AEA0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C3E89-245B-4822-8DD9-5EF447FA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4207F-A04C-4302-AA2C-2DB97CAD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71A83-61B3-45B9-A149-80FFA071F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8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B89AC63-A5EB-4C16-B737-81E856FAAC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0BDC582-0E86-42BD-8075-46117B5B47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3795-4228-4CE3-B80C-217EBC20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365FD-8C26-4A06-9288-09C11A339693}" type="datetimeFigureOut">
              <a:rPr lang="en-US"/>
              <a:pPr>
                <a:defRPr/>
              </a:pPr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7FCF-7AE8-4D0F-AD41-212714FD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35EA-9FD3-4659-8621-E1BCB0A2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E7495D3-2E91-4F32-9A99-3C68757A44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1BF293B-3C05-4F1A-A94B-F1A6E1D57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VISUAL BASIC DOT NET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C10B1-1BD4-4F34-89AE-BC5E68A69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Exception handling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By </a:t>
            </a:r>
            <a:r>
              <a:rPr lang="en-US" sz="2400" dirty="0" err="1"/>
              <a:t>kumar</a:t>
            </a:r>
            <a:r>
              <a:rPr lang="en-US" sz="2400" dirty="0"/>
              <a:t> </a:t>
            </a:r>
            <a:r>
              <a:rPr lang="en-US" sz="2400" dirty="0" err="1"/>
              <a:t>Vishal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CA03761C-D829-45C7-8E37-2C3CCD4C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962400"/>
          </a:xfrm>
        </p:spPr>
        <p:txBody>
          <a:bodyPr/>
          <a:lstStyle/>
          <a:p>
            <a:r>
              <a:rPr lang="en-US" altLang="en-US"/>
              <a:t>You can also define your own exception. User-defined exception classes are derived from the </a:t>
            </a:r>
            <a:r>
              <a:rPr lang="en-US" altLang="en-US" b="1"/>
              <a:t>ApplicationException</a:t>
            </a:r>
            <a:r>
              <a:rPr lang="en-US" altLang="en-US"/>
              <a:t> class. </a:t>
            </a:r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D94B04A8-EE77-41A3-8465-BC006C29D6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b="1"/>
              <a:t>Creating User-Defined Exceptions</a:t>
            </a:r>
            <a:br>
              <a:rPr lang="en-US" altLang="en-US" b="1"/>
            </a:b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E2568-0A9E-44FC-BC63-8331136B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Exception is an abnormal condition.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Exception is an event that disrupts the normal flow of the program. It is an object which is thrown at runtime.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Suppose there is 10 statements in your program and there occurs an exception at statement 5, rest of the code will not be executed i.e. statement 6 to 10 will not run. If we perform exception handling, rest of the exception will be executed. That is why we use exception handling. </a:t>
            </a:r>
          </a:p>
          <a:p>
            <a:pPr algn="just">
              <a:buFont typeface="Arial" charset="0"/>
              <a:buNone/>
              <a:defRPr/>
            </a:pPr>
            <a:endParaRPr lang="en-US" sz="2800" dirty="0"/>
          </a:p>
        </p:txBody>
      </p:sp>
      <p:sp>
        <p:nvSpPr>
          <p:cNvPr id="4099" name="Title 2">
            <a:extLst>
              <a:ext uri="{FF2B5EF4-FFF2-40B4-BE49-F238E27FC236}">
                <a16:creationId xmlns:a16="http://schemas.microsoft.com/office/drawing/2014/main" id="{0087DA35-6384-4F07-8A67-1616AD05D8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>
            <a:extLst>
              <a:ext uri="{FF2B5EF4-FFF2-40B4-BE49-F238E27FC236}">
                <a16:creationId xmlns:a16="http://schemas.microsoft.com/office/drawing/2014/main" id="{EA0122FB-2D34-435F-8D80-2625991B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 err="1"/>
              <a:t>VB.Net</a:t>
            </a:r>
            <a:r>
              <a:rPr lang="en-US" altLang="en-US" dirty="0"/>
              <a:t> exception handling is built upon four keywords: </a:t>
            </a:r>
            <a:r>
              <a:rPr lang="en-US" altLang="en-US" b="1" dirty="0"/>
              <a:t>Try</a:t>
            </a:r>
            <a:r>
              <a:rPr lang="en-US" altLang="en-US" dirty="0"/>
              <a:t>, </a:t>
            </a:r>
            <a:r>
              <a:rPr lang="en-US" altLang="en-US" b="1" dirty="0"/>
              <a:t>Catch</a:t>
            </a:r>
            <a:r>
              <a:rPr lang="en-US" altLang="en-US" dirty="0"/>
              <a:t>, </a:t>
            </a:r>
            <a:r>
              <a:rPr lang="en-US" altLang="en-US" b="1" dirty="0"/>
              <a:t>Finally</a:t>
            </a:r>
            <a:r>
              <a:rPr lang="en-US" altLang="en-US" dirty="0"/>
              <a:t> and </a:t>
            </a:r>
            <a:r>
              <a:rPr lang="en-US" altLang="en-US" b="1" dirty="0"/>
              <a:t>Throw</a:t>
            </a:r>
            <a:r>
              <a:rPr lang="en-US" altLang="en-US" dirty="0"/>
              <a:t>.</a:t>
            </a:r>
          </a:p>
          <a:p>
            <a:pPr algn="just"/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5123" name="Title 2">
            <a:extLst>
              <a:ext uri="{FF2B5EF4-FFF2-40B4-BE49-F238E27FC236}">
                <a16:creationId xmlns:a16="http://schemas.microsoft.com/office/drawing/2014/main" id="{646C2F20-8C02-46A6-94B4-4D9F72C27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>
            <a:extLst>
              <a:ext uri="{FF2B5EF4-FFF2-40B4-BE49-F238E27FC236}">
                <a16:creationId xmlns:a16="http://schemas.microsoft.com/office/drawing/2014/main" id="{4C3032E6-6299-40BA-9581-DC35118A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Try</a:t>
            </a:r>
            <a:r>
              <a:rPr lang="en-US" altLang="en-US"/>
              <a:t>: A Try block identifies a block of code for which particular exceptions will be activated. It's followed by one or more Catch blocks.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Catch</a:t>
            </a:r>
            <a:r>
              <a:rPr lang="en-US" altLang="en-US"/>
              <a:t>: A program catches an exception with an exception handler at the place in a program where you want to handle the problem. The Catch keyword indicates the catching of an exception.</a:t>
            </a:r>
          </a:p>
        </p:txBody>
      </p:sp>
      <p:sp>
        <p:nvSpPr>
          <p:cNvPr id="6147" name="Title 2">
            <a:extLst>
              <a:ext uri="{FF2B5EF4-FFF2-40B4-BE49-F238E27FC236}">
                <a16:creationId xmlns:a16="http://schemas.microsoft.com/office/drawing/2014/main" id="{C932CBBB-D5A4-4752-BB21-D46FAEBA65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>
            <a:extLst>
              <a:ext uri="{FF2B5EF4-FFF2-40B4-BE49-F238E27FC236}">
                <a16:creationId xmlns:a16="http://schemas.microsoft.com/office/drawing/2014/main" id="{30CB1DD2-0543-42F8-8724-613F4A57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Finally</a:t>
            </a:r>
            <a:r>
              <a:rPr lang="en-US" altLang="en-US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Throw</a:t>
            </a:r>
            <a:r>
              <a:rPr lang="en-US" altLang="en-US"/>
              <a:t>: A program throws an exception when a problem shows up. This is done using a Throw keyword. </a:t>
            </a:r>
          </a:p>
        </p:txBody>
      </p:sp>
      <p:sp>
        <p:nvSpPr>
          <p:cNvPr id="7171" name="Title 2">
            <a:extLst>
              <a:ext uri="{FF2B5EF4-FFF2-40B4-BE49-F238E27FC236}">
                <a16:creationId xmlns:a16="http://schemas.microsoft.com/office/drawing/2014/main" id="{D9A6F249-CF60-45B3-8FCF-F615F27561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/>
              <a:t>Continued….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>
            <a:extLst>
              <a:ext uri="{FF2B5EF4-FFF2-40B4-BE49-F238E27FC236}">
                <a16:creationId xmlns:a16="http://schemas.microsoft.com/office/drawing/2014/main" id="{79C8EC7A-B119-4CCB-9F86-79EBDA3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All exceptions in the Common Language Runtime are derived from a single base class :</a:t>
            </a:r>
            <a:r>
              <a:rPr lang="en-US" altLang="en-US" b="1"/>
              <a:t>System.Exception</a:t>
            </a:r>
            <a:r>
              <a:rPr lang="en-US" altLang="en-US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195" name="Title 2">
            <a:extLst>
              <a:ext uri="{FF2B5EF4-FFF2-40B4-BE49-F238E27FC236}">
                <a16:creationId xmlns:a16="http://schemas.microsoft.com/office/drawing/2014/main" id="{C49D5C13-4B0B-42DB-A0D1-68B8C87996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010A22-4020-48E6-99B7-8F4C95B437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480">
                <a:tc>
                  <a:txBody>
                    <a:bodyPr/>
                    <a:lstStyle/>
                    <a:p>
                      <a:r>
                        <a:rPr lang="en-US" sz="1800" dirty="0"/>
                        <a:t>Exception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System.IO.IOException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I/O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045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System.IndexOutOfRangeException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errors generated when a method refers to an array index out of 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73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System.DivideByZeroException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errors generated from dividing a dividend with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73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System.NullReferenceException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errors generated from </a:t>
                      </a:r>
                      <a:r>
                        <a:rPr lang="en-US" sz="1800" dirty="0" err="1"/>
                        <a:t>deferencing</a:t>
                      </a:r>
                      <a:r>
                        <a:rPr lang="en-US" sz="1800" dirty="0"/>
                        <a:t> a null object.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73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System.InvalidCastException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errors generated during typecasting.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1" name="Title 2">
            <a:extLst>
              <a:ext uri="{FF2B5EF4-FFF2-40B4-BE49-F238E27FC236}">
                <a16:creationId xmlns:a16="http://schemas.microsoft.com/office/drawing/2014/main" id="{31AB9A67-5866-4468-8882-509C6ED2E3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>
            <a:extLst>
              <a:ext uri="{FF2B5EF4-FFF2-40B4-BE49-F238E27FC236}">
                <a16:creationId xmlns:a16="http://schemas.microsoft.com/office/drawing/2014/main" id="{16D9C35B-6179-4FBF-B4DC-0B58F872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Dim int1 = 0, int2 = 1, int3 As Integer Try int3 = int2 / int1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MessageBox.show(int3)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Catch e As System.ArgumentOutOfRangeException MessageBox.show(ex.Message)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Catch e As System.ArgumentException MessageBox.show(ex.Message)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Catch e As Exception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MessageBox.show(ex.Message)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End Try</a:t>
            </a:r>
          </a:p>
        </p:txBody>
      </p:sp>
      <p:sp>
        <p:nvSpPr>
          <p:cNvPr id="10243" name="Title 2">
            <a:extLst>
              <a:ext uri="{FF2B5EF4-FFF2-40B4-BE49-F238E27FC236}">
                <a16:creationId xmlns:a16="http://schemas.microsoft.com/office/drawing/2014/main" id="{89E8F31E-6581-475A-8BC1-7285E7BC3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/>
              <a:t>Try  with multiple catch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>
            <a:extLst>
              <a:ext uri="{FF2B5EF4-FFF2-40B4-BE49-F238E27FC236}">
                <a16:creationId xmlns:a16="http://schemas.microsoft.com/office/drawing/2014/main" id="{DB318EB9-0F61-42F9-BEF7-3B0DBCE7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Try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result = num1 \ num2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Catch e As DivideByZeroException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MessageBox.show(ex.Message)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Finally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MessageBox.show(“finally block”)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End Try</a:t>
            </a:r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373EE59F-34DD-4F17-951F-06FD7DFDA6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altLang="en-US"/>
              <a:t>Finally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458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VISUAL BASIC DOT NET</vt:lpstr>
      <vt:lpstr>Exception</vt:lpstr>
      <vt:lpstr>PowerPoint Presentation</vt:lpstr>
      <vt:lpstr>PowerPoint Presentation</vt:lpstr>
      <vt:lpstr>Continued….</vt:lpstr>
      <vt:lpstr>PowerPoint Presentation</vt:lpstr>
      <vt:lpstr>PowerPoint Presentation</vt:lpstr>
      <vt:lpstr>Try  with multiple catch</vt:lpstr>
      <vt:lpstr>Finally block</vt:lpstr>
      <vt:lpstr>Creating User-Defined Exceptions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vishal</dc:creator>
  <cp:lastModifiedBy>rockstar</cp:lastModifiedBy>
  <cp:revision>225</cp:revision>
  <dcterms:created xsi:type="dcterms:W3CDTF">2016-07-27T11:09:03Z</dcterms:created>
  <dcterms:modified xsi:type="dcterms:W3CDTF">2021-12-29T07:13:49Z</dcterms:modified>
</cp:coreProperties>
</file>