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0"/>
  </p:notesMasterIdLst>
  <p:handoutMasterIdLst>
    <p:handoutMasterId r:id="rId61"/>
  </p:handoutMasterIdLst>
  <p:sldIdLst>
    <p:sldId id="269" r:id="rId2"/>
    <p:sldId id="384" r:id="rId3"/>
    <p:sldId id="439" r:id="rId4"/>
    <p:sldId id="346" r:id="rId5"/>
    <p:sldId id="326" r:id="rId6"/>
    <p:sldId id="438" r:id="rId7"/>
    <p:sldId id="327" r:id="rId8"/>
    <p:sldId id="331" r:id="rId9"/>
    <p:sldId id="332" r:id="rId10"/>
    <p:sldId id="333" r:id="rId11"/>
    <p:sldId id="334" r:id="rId12"/>
    <p:sldId id="335" r:id="rId13"/>
    <p:sldId id="257" r:id="rId14"/>
    <p:sldId id="385" r:id="rId15"/>
    <p:sldId id="386" r:id="rId16"/>
    <p:sldId id="388" r:id="rId17"/>
    <p:sldId id="389" r:id="rId18"/>
    <p:sldId id="371" r:id="rId19"/>
    <p:sldId id="364" r:id="rId20"/>
    <p:sldId id="430" r:id="rId21"/>
    <p:sldId id="261" r:id="rId22"/>
    <p:sldId id="272" r:id="rId23"/>
    <p:sldId id="273" r:id="rId24"/>
    <p:sldId id="275" r:id="rId25"/>
    <p:sldId id="279" r:id="rId26"/>
    <p:sldId id="280" r:id="rId27"/>
    <p:sldId id="281" r:id="rId28"/>
    <p:sldId id="291" r:id="rId29"/>
    <p:sldId id="292" r:id="rId30"/>
    <p:sldId id="293" r:id="rId31"/>
    <p:sldId id="294" r:id="rId32"/>
    <p:sldId id="301" r:id="rId33"/>
    <p:sldId id="302" r:id="rId34"/>
    <p:sldId id="303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440" r:id="rId55"/>
    <p:sldId id="298" r:id="rId56"/>
    <p:sldId id="299" r:id="rId57"/>
    <p:sldId id="300" r:id="rId58"/>
    <p:sldId id="35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6857D25-A707-4802-85FA-9359A6BBE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515F64-A164-4A36-B460-50D1A36962AB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5AB9578-FFE7-4C2A-AFC0-17F3ED3013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F906C3D-CE20-47A6-A001-3CE705F6C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86" tIns="43243" rIns="86486" bIns="4324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E765-40C0-4AC6-A5B1-F88A523F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B06AA-9044-4518-A4C7-5975AC35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S. GANNOUNI &amp; Dr.  A. TOUIR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4B274-C7D5-4EDA-A713-1AB9E9C6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3064992-5887-4DFC-911E-7BFE87090F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97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6D303C-08BB-48FC-8A4F-D8BD218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76A3C2-C9AB-4006-9851-79355BAC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S. GANNOUNI &amp; Dr.  A. TOUIR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1F04F1-19D7-4743-8CB4-53B0EBCA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287A0608-F51B-4110-AE49-D5FE74C83E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" action="ppaction://hlinkshowjump?jump=previousslide" highlightClick="1">
              <a:snd r:embed="rId2" name="arrow.wav"/>
            </a:hlinkClick>
            <a:extLst>
              <a:ext uri="{FF2B5EF4-FFF2-40B4-BE49-F238E27FC236}">
                <a16:creationId xmlns:a16="http://schemas.microsoft.com/office/drawing/2014/main" id="{29567F45-BE33-44B2-91C4-CBA3505B1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76825" y="6381750"/>
            <a:ext cx="863600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cs typeface="+mn-cs"/>
                <a:hlinkClick r:id="" action="ppaction://hlinkshowjump?jump=previousslide"/>
              </a:rPr>
              <a:t>Back</a:t>
            </a:r>
            <a:endParaRPr lang="en-IN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7416-A049-43FF-BD40-04514B5F53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00813" y="6381750"/>
            <a:ext cx="736600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+mn-cs"/>
                <a:hlinkClick r:id="" action="ppaction://hlinkshowjump?jump=nextslide">
                  <a:snd r:embed="rId2" name="arrow.wav"/>
                </a:hlinkClick>
              </a:rPr>
              <a:t>Next</a:t>
            </a:r>
            <a:endParaRPr lang="en-IN" dirty="0"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83FBC-E4FC-45B4-9287-F256AF57EF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4763" y="6381750"/>
            <a:ext cx="695325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cs typeface="+mn-cs"/>
                <a:hlinkClick r:id="" action="ppaction://hlinkshowjump?jump=endshow"/>
              </a:rPr>
              <a:t>Exit</a:t>
            </a:r>
            <a:endParaRPr lang="en-IN">
              <a:cs typeface="+mn-cs"/>
            </a:endParaRPr>
          </a:p>
        </p:txBody>
      </p:sp>
      <p:pic>
        <p:nvPicPr>
          <p:cNvPr id="6" name="Picture 3" descr="D:\users\finin\331\javalogo52x88.gif">
            <a:extLst>
              <a:ext uri="{FF2B5EF4-FFF2-40B4-BE49-F238E27FC236}">
                <a16:creationId xmlns:a16="http://schemas.microsoft.com/office/drawing/2014/main" id="{A79F94DE-68BA-4F90-91FC-F94B5B081D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285750"/>
            <a:ext cx="593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42992" cy="1143000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BB96EC-0714-4F23-8FFC-7C4236C2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348-DBC6-4141-B406-8A4095A0C2C1}" type="datetimeFigureOut">
              <a:rPr lang="en-IN"/>
              <a:pPr>
                <a:defRPr/>
              </a:pPr>
              <a:t>25-11-2020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A4C28-7E8A-4D6E-93BB-E13C22B3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514AF2-A2D4-48A5-ADA4-0932252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07891-9959-4FF7-80B6-8B14EAEDA86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05528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6BB1A5-F8EE-4600-98A2-5C0A2ADB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41BA-1B9A-4F3E-8B34-34D4AA4C9B79}" type="datetimeFigureOut">
              <a:rPr lang="en-US"/>
              <a:pPr>
                <a:defRPr/>
              </a:pPr>
              <a:t>11/25/2020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ECB43D-020C-483D-A13D-BA5926A6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37C327-D29E-4566-B0A1-81D24CC3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3067-7A89-4906-8345-FC6F73A9E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1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8C63F2-1854-4D05-9AAF-9103B85E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5EB10-ACC1-4DA5-82EA-95C4FFB207A7}" type="datetimeFigureOut">
              <a:rPr lang="en-US"/>
              <a:pPr>
                <a:defRPr/>
              </a:pPr>
              <a:t>11/25/2020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62B4F3-4184-46A9-8566-868C11EF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548C25-C56D-4993-A41F-5A12FA0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90F5-C16E-4944-B4D6-CB127AB4E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C87580-1E25-4A14-A7BC-94C21D5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DA84E-2324-4FA8-A286-35EF52B201DD}" type="datetimeFigureOut">
              <a:rPr lang="en-US"/>
              <a:pPr>
                <a:defRPr/>
              </a:pPr>
              <a:t>11/25/2020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0FB2AE-BD6C-4E52-A9EA-65FC2085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ABDBF7-8F3D-485A-9AF7-3BC1E06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DB868-4D4C-4ACA-9DB3-4818D9317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DCAP501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28AF1-C28F-487D-931C-3054C224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70223"/>
            <a:ext cx="2981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Logic, logic and logic</a:t>
            </a:r>
            <a:endParaRPr lang="en-IN" altLang="en-US" dirty="0"/>
          </a:p>
        </p:txBody>
      </p:sp>
      <p:sp>
        <p:nvSpPr>
          <p:cNvPr id="21509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151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3570593" y="3284984"/>
            <a:ext cx="2369559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Logic</a:t>
            </a:r>
          </a:p>
        </p:txBody>
      </p:sp>
      <p:pic>
        <p:nvPicPr>
          <p:cNvPr id="21512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2557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 descr="http://www.maranausd.org/images/pages/N7365/Math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2078038"/>
            <a:ext cx="1338263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 descr="http://1.bp.blogspot.com/_ue2_vDGeEV8/TU8uTUUxRPI/AAAAAAAAFvo/zUYjtYJVp1E/s1600/hands+on+scienc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3068638"/>
            <a:ext cx="18319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7" descr="http://ww2.valdosta.edu/~bfellis/socialstudies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87838"/>
            <a:ext cx="1233488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9" descr="http://bestclipartblog.com/clipart-pics/weather-clipart-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99063"/>
            <a:ext cx="13636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1" descr="http://vector.me/files/images/1/1/110126/aircraft_clip_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545782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3" descr="http://ec.l.thumbs.canstockphoto.com/canstock63179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527175"/>
            <a:ext cx="942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http://thumbs.dreamstime.com/z/bridge-collection-clip-art-various-bridges-3212170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335463"/>
            <a:ext cx="1455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8" descr="http://fc09.deviantart.net/fs70/i/2011/246/0/a/biology_by_deviant_defaroe-d48qsmw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36825"/>
            <a:ext cx="2149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there is logic in anything and everything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ways to represent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modes to modify and re-represent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should be methodology to implement and re-design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 for all this…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9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http://www.illustrationsof.com/royalty-free-computer-clipart-illustration-7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639888"/>
            <a:ext cx="2068512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6778625" cy="204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logic machine to assimilate, understand, solve, store, retrieve and represent logic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188" y="3822700"/>
            <a:ext cx="6121400" cy="2044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has to be a LANGUAGE to communicate with the logic machine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32250" y="4221163"/>
            <a:ext cx="4945063" cy="2379662"/>
            <a:chOff x="4032911" y="4221088"/>
            <a:chExt cx="4943941" cy="2379979"/>
          </a:xfrm>
        </p:grpSpPr>
        <p:pic>
          <p:nvPicPr>
            <p:cNvPr id="23562" name="Picture 7" descr="http://imageenvision.com/450/26236-clip-art-graphic-of-a-desktop-computer-cartoon-character-crashing-by-toons4bi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74" y="4221088"/>
              <a:ext cx="2343378" cy="234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4032911" y="5662348"/>
              <a:ext cx="2699329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700" b="1" dirty="0">
                  <a:solidFill>
                    <a:srgbClr val="002060"/>
                  </a:solidFill>
                </a:rPr>
                <a:t>Otherwise….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34B-1ACA-4F73-8CEC-1A6C050E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object oriented languages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FE8F-600F-44C3-87F3-791F9D3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Procedural Programming and Object Oriented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Procedural Programming:</a:t>
            </a:r>
          </a:p>
          <a:p>
            <a:pPr marL="0" indent="0">
              <a:buNone/>
            </a:pPr>
            <a:r>
              <a:rPr lang="en-US" dirty="0"/>
              <a:t>FORTRAN, ALGOL, COBOL, </a:t>
            </a:r>
          </a:p>
          <a:p>
            <a:pPr marL="0" indent="0">
              <a:buNone/>
            </a:pPr>
            <a:r>
              <a:rPr lang="en-US" dirty="0"/>
              <a:t>BASIC, Pascal and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Object Oriented Programming:</a:t>
            </a:r>
          </a:p>
          <a:p>
            <a:pPr marL="0" indent="0">
              <a:buNone/>
            </a:pPr>
            <a:r>
              <a:rPr lang="en-US" dirty="0"/>
              <a:t>Java, C++, C#, Python , Vb.net </a:t>
            </a:r>
          </a:p>
          <a:p>
            <a:pPr marL="0" indent="0">
              <a:buNone/>
            </a:pPr>
            <a:r>
              <a:rPr lang="en-US" dirty="0"/>
              <a:t>PHP, JavaScript, Ruby, Perl, </a:t>
            </a:r>
          </a:p>
          <a:p>
            <a:pPr marL="0" indent="0">
              <a:buNone/>
            </a:pPr>
            <a:r>
              <a:rPr lang="en-US" dirty="0"/>
              <a:t>Objective-C, Dart, Swift, Scala. </a:t>
            </a:r>
          </a:p>
        </p:txBody>
      </p:sp>
    </p:spTree>
    <p:extLst>
      <p:ext uri="{BB962C8B-B14F-4D97-AF65-F5344CB8AC3E}">
        <p14:creationId xmlns:p14="http://schemas.microsoft.com/office/powerpoint/2010/main" val="189278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E86-26EB-4F28-B5FC-0CEA57D8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25F-39DC-45CA-AA42-F8C4BBE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Class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i="1" dirty="0">
                <a:solidFill>
                  <a:srgbClr val="EC4E20"/>
                </a:solidFill>
                <a:latin typeface="Roboto"/>
              </a:rPr>
              <a:t>Objects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Encapsulation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Abstraction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endParaRPr lang="en-US" b="0" i="1" dirty="0">
              <a:effectLst/>
              <a:latin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9201"/>
            <a:ext cx="4908005" cy="3657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 algn="just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Object</a:t>
            </a:r>
            <a:r>
              <a:rPr lang="en-US" dirty="0"/>
              <a:t> is an instance of a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40" y="469507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>
            <a:cxnSpLocks/>
          </p:cNvCxnSpPr>
          <p:nvPr/>
        </p:nvCxnSpPr>
        <p:spPr>
          <a:xfrm flipV="1">
            <a:off x="6629400" y="2514600"/>
            <a:ext cx="533400" cy="216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65033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4602-0727-43D6-9B99-CA1C984A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288-10DB-443F-9885-B76A5E47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 Wrapping up of data and information under a single unit. </a:t>
            </a:r>
          </a:p>
          <a:p>
            <a:pPr algn="just"/>
            <a:r>
              <a:rPr lang="en-US" dirty="0"/>
              <a:t> Binding together the data and the functions   in a single unit </a:t>
            </a:r>
          </a:p>
          <a:p>
            <a:pPr algn="just"/>
            <a:r>
              <a:rPr lang="en-US" dirty="0"/>
              <a:t>Encapsulation also hides the data</a:t>
            </a:r>
          </a:p>
          <a:p>
            <a:pPr algn="just"/>
            <a:r>
              <a:rPr lang="en-US" dirty="0"/>
              <a:t>We can achieve encapsulation features by making data member as a private and use get and set accessor methods to access data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507-519F-4770-B2A7-6005DE8E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253E-2690-46F0-9270-081BF45A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background details and showing features or functionality only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B217-AAC5-4FCD-B380-83D9BAF2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28" y="3048000"/>
            <a:ext cx="3046857" cy="2407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F64E-6054-4EBA-ABBD-2E91C654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2504074" cy="2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E286-C901-44C9-ADB6-50D7EE22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know how to drive the car but you don’t know about the internal details this is the example of ….?</a:t>
            </a:r>
          </a:p>
          <a:p>
            <a:pPr marL="514350" indent="-514350">
              <a:buAutoNum type="alphaUcPeriod"/>
            </a:pPr>
            <a:r>
              <a:rPr lang="en-US" dirty="0"/>
              <a:t>Encapsulation</a:t>
            </a:r>
          </a:p>
          <a:p>
            <a:pPr marL="514350" indent="-514350">
              <a:buAutoNum type="alphaUcPeriod"/>
            </a:pPr>
            <a:r>
              <a:rPr lang="en-US" dirty="0"/>
              <a:t>Abstraction</a:t>
            </a:r>
          </a:p>
          <a:p>
            <a:pPr marL="514350" indent="-514350">
              <a:buAutoNum type="alphaUcPeriod"/>
            </a:pPr>
            <a:r>
              <a:rPr lang="en-US" dirty="0"/>
              <a:t>None </a:t>
            </a:r>
          </a:p>
        </p:txBody>
      </p:sp>
    </p:spTree>
    <p:extLst>
      <p:ext uri="{BB962C8B-B14F-4D97-AF65-F5344CB8AC3E}">
        <p14:creationId xmlns:p14="http://schemas.microsoft.com/office/powerpoint/2010/main" val="277427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E46-D9F0-4621-8FD2-CB01C11F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90C-047E-47F3-B8C6-8AC8A80E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effectLst/>
                <a:latin typeface="Roboto"/>
              </a:rPr>
              <a:t>The ability to perform a task in more than one form.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6" name="Picture 2" descr="Man illustration, Microphone Singing Cartoon, Singing Boy ...">
            <a:extLst>
              <a:ext uri="{FF2B5EF4-FFF2-40B4-BE49-F238E27FC236}">
                <a16:creationId xmlns:a16="http://schemas.microsoft.com/office/drawing/2014/main" id="{38BDA23F-8CF4-4EC6-8D51-00AF33E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9662"/>
            <a:ext cx="2667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56916-EE66-4D22-BA83-23840B03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97" y="3840164"/>
            <a:ext cx="1381125" cy="232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A4640-540B-45BC-BAEB-BA59425AA014}"/>
              </a:ext>
            </a:extLst>
          </p:cNvPr>
          <p:cNvSpPr txBox="1"/>
          <p:nvPr/>
        </p:nvSpPr>
        <p:spPr>
          <a:xfrm>
            <a:off x="457201" y="5410200"/>
            <a:ext cx="16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B717-3B41-4F85-995B-E032C8F2CD00}"/>
              </a:ext>
            </a:extLst>
          </p:cNvPr>
          <p:cNvSpPr txBox="1"/>
          <p:nvPr/>
        </p:nvSpPr>
        <p:spPr>
          <a:xfrm>
            <a:off x="3886200" y="57795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11B6-0D62-40F2-B9D2-968181B4DD9F}"/>
              </a:ext>
            </a:extLst>
          </p:cNvPr>
          <p:cNvSpPr txBox="1"/>
          <p:nvPr/>
        </p:nvSpPr>
        <p:spPr>
          <a:xfrm>
            <a:off x="2099178" y="6148864"/>
            <a:ext cx="10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E2B23-1113-4483-987F-5B5B61C77599}"/>
              </a:ext>
            </a:extLst>
          </p:cNvPr>
          <p:cNvCxnSpPr/>
          <p:nvPr/>
        </p:nvCxnSpPr>
        <p:spPr>
          <a:xfrm flipV="1">
            <a:off x="3276600" y="6148864"/>
            <a:ext cx="609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00784-307D-4A78-8B6C-D5D82084F1FA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297080" y="5779532"/>
            <a:ext cx="6079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Introduction to Java: Keywords, constants, variables and Data Types,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Operators and Expressions, Control constructs,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Introducing classes, objects and methods: defining a </a:t>
            </a:r>
            <a:r>
              <a:rPr lang="en-US" dirty="0" err="1"/>
              <a:t>class,adding</a:t>
            </a:r>
            <a:r>
              <a:rPr lang="en-US" dirty="0"/>
              <a:t> variables and methods,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creating objects, constructors,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class inheritance</a:t>
            </a:r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3A1170-859E-4267-9D5A-DC2AE62B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" y="1086787"/>
            <a:ext cx="196215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C48F-FA6D-4B08-82D9-B2CB7F8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96" y="1373248"/>
            <a:ext cx="1504950" cy="2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35D52-EC38-4695-B88E-8C298D0C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67200"/>
            <a:ext cx="1606004" cy="231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1335" y="3791887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10" idx="2"/>
          </p:cNvCxnSpPr>
          <p:nvPr/>
        </p:nvCxnSpPr>
        <p:spPr>
          <a:xfrm>
            <a:off x="7023471" y="4186606"/>
            <a:ext cx="9525" cy="61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B48F3-5251-4290-8BBA-63F0E02A0713}"/>
              </a:ext>
            </a:extLst>
          </p:cNvPr>
          <p:cNvSpPr txBox="1"/>
          <p:nvPr/>
        </p:nvSpPr>
        <p:spPr>
          <a:xfrm>
            <a:off x="1547110" y="14413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9C6FB1-EF0F-4934-AD4B-3AF882ADFE27}"/>
              </a:ext>
            </a:extLst>
          </p:cNvPr>
          <p:cNvSpPr txBox="1"/>
          <p:nvPr/>
        </p:nvSpPr>
        <p:spPr>
          <a:xfrm>
            <a:off x="7508352" y="1524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444CC-FD7E-416D-9259-481A20142819}"/>
              </a:ext>
            </a:extLst>
          </p:cNvPr>
          <p:cNvSpPr txBox="1"/>
          <p:nvPr/>
        </p:nvSpPr>
        <p:spPr>
          <a:xfrm>
            <a:off x="4871452" y="54261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1335" y="4515787"/>
            <a:ext cx="2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1452" y="4802248"/>
            <a:ext cx="215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9467" y="886751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824E0E-3349-4E51-8792-D1BF9DFAE70B}"/>
              </a:ext>
            </a:extLst>
          </p:cNvPr>
          <p:cNvSpPr txBox="1"/>
          <p:nvPr/>
        </p:nvSpPr>
        <p:spPr>
          <a:xfrm>
            <a:off x="304800" y="369423"/>
            <a:ext cx="160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8804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730C-DCEF-401D-8D02-882E1163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/>
              <a:t>java technology and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A3ED-34FA-4CFF-8B91-F0113116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technoloy provides us to develop different type of applications it can be console based, window/desktop based or web based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There are different types of Java editions are avialable to  develop these applications: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 Standard Edition (JSE)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 Enterprise Edition(JEE)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Java Micro Edition(JME)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69B7-CBAA-4A71-AA13-E216D609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Java Standard Edition (JSE)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JSE can be used to develop client-side standalone</a:t>
            </a:r>
            <a:r>
              <a:rPr lang="tr-TR" altLang="en-US" sz="3000" dirty="0">
                <a:cs typeface="Times New Roman" pitchFamily="18" charset="0"/>
              </a:rPr>
              <a:t> (independant)</a:t>
            </a:r>
            <a:r>
              <a:rPr lang="en-US" altLang="en-US" sz="3000" dirty="0">
                <a:cs typeface="Times New Roman" pitchFamily="18" charset="0"/>
              </a:rPr>
              <a:t> applications or applets.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Java Enterprise Edition (JEE)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JEE can be used to develop server-side applications such as Java servlets and Java ServerPages.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Java Micro Edition (JME).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3000" dirty="0">
                <a:cs typeface="Times New Roman" pitchFamily="18" charset="0"/>
              </a:rPr>
              <a:t>JME can be used to develop applications for mobile devices such as cell phones.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400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7CFEA55-C780-4E56-91A2-9E220146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development environment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53BB588-C75E-419E-A6E9-518E1872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using JDK(java development kit)</a:t>
            </a:r>
          </a:p>
          <a:p>
            <a:pPr eaLnBrk="1" hangingPunct="1"/>
            <a:r>
              <a:rPr lang="en-US" altLang="en-US"/>
              <a:t>By using IDE(integrated development Environment) like: net beans, Eclipse, etc.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4BB9453-F74D-46F8-AEC1-EDEDC637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running/ testing a java program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CE4E5F7-AE12-4142-92D5-057F7AD7BB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class test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{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public static void main(String []args)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{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System.out.println("hello");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}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}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Steps:-&gt;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Now save this file with extension .java inside bin folder in JDK.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Note: </a:t>
            </a:r>
            <a:r>
              <a:rPr lang="en-US" sz="1600"/>
              <a:t>The file name should be same as class name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Now Compile this program on command prompt, suppose jdk folder is location at c: drive, open the command prompt and go inside the jdk folder.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br>
              <a:rPr lang="en-US" sz="1600"/>
            </a:b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/>
          </a:p>
        </p:txBody>
      </p:sp>
      <p:sp>
        <p:nvSpPr>
          <p:cNvPr id="14340" name="Content Placeholder 3">
            <a:extLst>
              <a:ext uri="{FF2B5EF4-FFF2-40B4-BE49-F238E27FC236}">
                <a16:creationId xmlns:a16="http://schemas.microsoft.com/office/drawing/2014/main" id="{2F29546B-EC50-4C29-90DD-006AA5D4F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c:/&gt; cd jdk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now go inside the bin folder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c:/&gt; jdk\&gt;cd bin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 c:/&gt;jdk\bin&gt;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Now compile the programme with javac command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 c:/&gt;jdk\bin&gt;javac test.java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Where </a:t>
            </a:r>
            <a:r>
              <a:rPr lang="en-US" sz="1600" b="1"/>
              <a:t>test.java is our filename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After compilation now run the programme by using </a:t>
            </a:r>
            <a:r>
              <a:rPr lang="en-US" sz="1600" b="1"/>
              <a:t>java filename 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 c:/&gt;jdk\bin&gt;java test</a:t>
            </a:r>
            <a:endParaRPr lang="en-US" sz="160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1"/>
              <a:t>Note:</a:t>
            </a:r>
            <a:r>
              <a:rPr lang="en-US" sz="1600"/>
              <a:t>here during run the program no need to give the filename with extension java.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/>
              <a:t>Now, you can get the output on the command line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BB2F7CC-DEF4-4C59-8611-1F878CFF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91A3631-D8B5-43EA-933A-0C1FDA83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Basic structure of Java Program:</a:t>
            </a:r>
            <a:endParaRPr lang="en-US" altLang="en-US"/>
          </a:p>
          <a:p>
            <a:pPr eaLnBrk="1" hangingPunct="1"/>
            <a:r>
              <a:rPr lang="en-US" altLang="en-US"/>
              <a:t>[ Documentation ]</a:t>
            </a:r>
          </a:p>
          <a:p>
            <a:pPr eaLnBrk="1" hangingPunct="1"/>
            <a:r>
              <a:rPr lang="en-US" altLang="en-US"/>
              <a:t>[package declarations]</a:t>
            </a:r>
          </a:p>
          <a:p>
            <a:pPr eaLnBrk="1" hangingPunct="1"/>
            <a:r>
              <a:rPr lang="en-US" altLang="en-US"/>
              <a:t>[import statements]</a:t>
            </a:r>
          </a:p>
          <a:p>
            <a:pPr eaLnBrk="1" hangingPunct="1"/>
            <a:r>
              <a:rPr lang="en-US" altLang="en-US"/>
              <a:t>[class declaration]</a:t>
            </a:r>
          </a:p>
          <a:p>
            <a:pPr eaLnBrk="1" hangingPunct="1"/>
            <a:r>
              <a:rPr lang="en-US" altLang="en-US"/>
              <a:t>[Main Merthod]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D8DE25EA-D630-41CF-98D1-6880168C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//  A Simple java program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/>
              <a:t>package</a:t>
            </a:r>
            <a:r>
              <a:rPr lang="en-US"/>
              <a:t> test;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/>
              <a:t>import</a:t>
            </a:r>
            <a:r>
              <a:rPr lang="en-US"/>
              <a:t> java.lang;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/>
              <a:t>class</a:t>
            </a:r>
            <a:r>
              <a:rPr lang="en-US"/>
              <a:t> Demo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public static void main(String[] args)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Sytem.out.println("Hello! World");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}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/>
              <a:t>}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016BE3F-64D9-4F11-BF39-FB24EB10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method in Java: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1EE9C01-2B92-430A-A989-0717840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public static void main(String args[])</a:t>
            </a:r>
            <a:endParaRPr lang="en-US" altLang="en-US" sz="2400"/>
          </a:p>
          <a:p>
            <a:pPr algn="just" eaLnBrk="1" hangingPunct="1"/>
            <a:r>
              <a:rPr lang="en-US" altLang="en-US" sz="2400"/>
              <a:t>The keyword public is an access specifier. </a:t>
            </a:r>
          </a:p>
          <a:p>
            <a:pPr algn="just" eaLnBrk="1" hangingPunct="1"/>
            <a:r>
              <a:rPr lang="en-US" altLang="en-US" sz="2400"/>
              <a:t>The keyword static is a kind of modifier.  Main method is static  means this is calling with out any reference.  </a:t>
            </a:r>
          </a:p>
          <a:p>
            <a:pPr algn="just" eaLnBrk="1" hangingPunct="1"/>
            <a:r>
              <a:rPr lang="en-US" altLang="en-US" sz="2400"/>
              <a:t>The keyword void means that the method main() does not return any value. </a:t>
            </a:r>
          </a:p>
          <a:p>
            <a:pPr algn="just" eaLnBrk="1" hangingPunct="1"/>
            <a:r>
              <a:rPr lang="en-US" altLang="en-US" sz="2400"/>
              <a:t>Main method having parameter that array of string which show command line arguments in java. We can pass any no. of argument during run time. </a:t>
            </a:r>
          </a:p>
          <a:p>
            <a:pPr eaLnBrk="1" hangingPunct="1">
              <a:buFont typeface="Arial" panose="020B0604020202020204" pitchFamily="34" charset="0"/>
              <a:buNone/>
            </a:pP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996CA6-D5C3-46D1-B547-73B44661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E87E2EB-CB7C-4566-B3F4-A93751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name of reserved area allocated 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84A84D-06C9-43B6-BB1F-C38BE49DDD21}"/>
              </a:ext>
            </a:extLst>
          </p:cNvPr>
          <p:cNvSpPr/>
          <p:nvPr/>
        </p:nvSpPr>
        <p:spPr>
          <a:xfrm>
            <a:off x="1357313" y="3071813"/>
            <a:ext cx="2500312" cy="1357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DCD0A-CBD3-48D9-9331-EAF848FD6CCE}"/>
              </a:ext>
            </a:extLst>
          </p:cNvPr>
          <p:cNvSpPr/>
          <p:nvPr/>
        </p:nvSpPr>
        <p:spPr>
          <a:xfrm>
            <a:off x="2143125" y="3500438"/>
            <a:ext cx="642938" cy="4286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41990" name="TextBox 5">
            <a:extLst>
              <a:ext uri="{FF2B5EF4-FFF2-40B4-BE49-F238E27FC236}">
                <a16:creationId xmlns:a16="http://schemas.microsoft.com/office/drawing/2014/main" id="{C1282878-1926-411B-AB8B-CD48FC69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0005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num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605CE1-4239-44C1-A834-541534D094E5}"/>
              </a:ext>
            </a:extLst>
          </p:cNvPr>
          <p:cNvCxnSpPr>
            <a:stCxn id="41990" idx="3"/>
          </p:cNvCxnSpPr>
          <p:nvPr/>
        </p:nvCxnSpPr>
        <p:spPr>
          <a:xfrm flipV="1">
            <a:off x="2762250" y="3214688"/>
            <a:ext cx="2166938" cy="969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TextBox 8">
            <a:extLst>
              <a:ext uri="{FF2B5EF4-FFF2-40B4-BE49-F238E27FC236}">
                <a16:creationId xmlns:a16="http://schemas.microsoft.com/office/drawing/2014/main" id="{2CD98A32-0243-4467-9B59-5BD774D6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928938"/>
            <a:ext cx="93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variable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var.png">
            <a:extLst>
              <a:ext uri="{FF2B5EF4-FFF2-40B4-BE49-F238E27FC236}">
                <a16:creationId xmlns:a16="http://schemas.microsoft.com/office/drawing/2014/main" id="{0F7B23F0-932C-4509-8F9E-DE4F7FBF9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0"/>
            <a:ext cx="4714875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varTypes.png">
            <a:extLst>
              <a:ext uri="{FF2B5EF4-FFF2-40B4-BE49-F238E27FC236}">
                <a16:creationId xmlns:a16="http://schemas.microsoft.com/office/drawing/2014/main" id="{8BACADC8-04E3-4ED4-85C7-6DDCC7FA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14563"/>
            <a:ext cx="54292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5E88-8729-4637-BE4E-2DA36B5F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7A0F-1262-470A-9842-5410336D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Java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>
            <a:extLst>
              <a:ext uri="{FF2B5EF4-FFF2-40B4-BE49-F238E27FC236}">
                <a16:creationId xmlns:a16="http://schemas.microsoft.com/office/drawing/2014/main" id="{C7186FCE-2208-4F10-8B85-ED4D884D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pPr eaLnBrk="1" hangingPunct="1"/>
            <a:r>
              <a:rPr lang="en-US" altLang="en-US"/>
              <a:t>Instance vs static </a:t>
            </a:r>
          </a:p>
        </p:txBody>
      </p:sp>
      <p:sp>
        <p:nvSpPr>
          <p:cNvPr id="44035" name="Content Placeholder 3">
            <a:extLst>
              <a:ext uri="{FF2B5EF4-FFF2-40B4-BE49-F238E27FC236}">
                <a16:creationId xmlns:a16="http://schemas.microsoft.com/office/drawing/2014/main" id="{0F23095C-A3BE-43FF-8206-B4CBE2CE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en-US" altLang="en-US"/>
              <a:t>Instance variables gets the memory at the time of object creation, each object will have the copy of instance variable, if it is incremented, it won’t reflect to other objects.</a:t>
            </a:r>
          </a:p>
          <a:p>
            <a:pPr eaLnBrk="1" hangingPunct="1"/>
            <a:r>
              <a:rPr lang="en-US" altLang="en-US"/>
              <a:t>Static variable will get the memory only once, if any object changes the value of the static variable , it will retain its value.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543-210F-4C8E-8AE5-1E7B5AA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working with strings</a:t>
            </a:r>
            <a:br>
              <a:rPr lang="en-US" dirty="0"/>
            </a:br>
            <a:endParaRPr 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B0BC793-44EE-4A75-A64F-5D8E4897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Sequence of characters , writes between “ ”.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i="1"/>
              <a:t>&lt;String_Type&gt; &lt;string_variable&gt; = “&lt;sequence_of_charcters&gt;”;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i="1"/>
              <a:t>String name=“kumar”;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Creating a String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There are two ways to create string in Java:</a:t>
            </a:r>
          </a:p>
          <a:p>
            <a:pPr eaLnBrk="1" hangingPunct="1"/>
            <a:r>
              <a:rPr lang="en-US" altLang="en-US" b="1" i="1"/>
              <a:t>String literal</a:t>
            </a:r>
            <a:r>
              <a:rPr lang="en-US" altLang="en-US"/>
              <a:t>String s = “kumar”;</a:t>
            </a:r>
          </a:p>
          <a:p>
            <a:pPr eaLnBrk="1" hangingPunct="1"/>
            <a:r>
              <a:rPr lang="en-US" altLang="en-US" b="1"/>
              <a:t>Using </a:t>
            </a:r>
            <a:r>
              <a:rPr lang="en-US" altLang="en-US" b="1" i="1"/>
              <a:t>new</a:t>
            </a:r>
            <a:r>
              <a:rPr lang="en-US" altLang="en-US" b="1"/>
              <a:t> keyword</a:t>
            </a:r>
            <a:r>
              <a:rPr lang="en-US" altLang="en-US"/>
              <a:t>String s = new String (“kumar”);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2A65506-FB87-4FC2-BF0E-0B01A04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 in java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B4428DB-8B79-420E-9E73-8E3B0913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 means which define which type of data we are using in the program.</a:t>
            </a:r>
          </a:p>
          <a:p>
            <a:pPr eaLnBrk="1" hangingPunct="1"/>
            <a:r>
              <a:rPr lang="en-US" altLang="en-US"/>
              <a:t>To declare the variable </a:t>
            </a:r>
          </a:p>
          <a:p>
            <a:pPr eaLnBrk="1" hangingPunct="1"/>
            <a:r>
              <a:rPr lang="en-US" altLang="en-US"/>
              <a:t>Can be Categorize in primitives and non primitives</a:t>
            </a:r>
          </a:p>
          <a:p>
            <a:pPr eaLnBrk="1" hangingPunct="1"/>
            <a:r>
              <a:rPr lang="en-US" altLang="en-US"/>
              <a:t>Primitives means pre define and non primitive means user has to define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57-9616-44DE-BDDA-74D33B95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		Data types in Java </a:t>
            </a:r>
            <a:br>
              <a:rPr lang="en-US" dirty="0"/>
            </a:br>
            <a:endParaRPr lang="en-US" dirty="0"/>
          </a:p>
        </p:txBody>
      </p:sp>
      <p:sp>
        <p:nvSpPr>
          <p:cNvPr id="48131" name="Text Placeholder 3">
            <a:extLst>
              <a:ext uri="{FF2B5EF4-FFF2-40B4-BE49-F238E27FC236}">
                <a16:creationId xmlns:a16="http://schemas.microsoft.com/office/drawing/2014/main" id="{DF44C1BB-CCB2-4C06-B140-2C930698D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</a:t>
            </a:r>
          </a:p>
        </p:txBody>
      </p:sp>
      <p:sp>
        <p:nvSpPr>
          <p:cNvPr id="48132" name="Content Placeholder 2">
            <a:extLst>
              <a:ext uri="{FF2B5EF4-FFF2-40B4-BE49-F238E27FC236}">
                <a16:creationId xmlns:a16="http://schemas.microsoft.com/office/drawing/2014/main" id="{5B8B765A-DD8A-4CD8-B577-C5EE59E1B3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			</a:t>
            </a:r>
          </a:p>
          <a:p>
            <a:pPr eaLnBrk="1" hangingPunct="1"/>
            <a:r>
              <a:rPr lang="en-US" altLang="en-US"/>
              <a:t>Byte</a:t>
            </a:r>
          </a:p>
          <a:p>
            <a:pPr eaLnBrk="1" hangingPunct="1"/>
            <a:r>
              <a:rPr lang="en-US" altLang="en-US"/>
              <a:t>Short</a:t>
            </a:r>
          </a:p>
          <a:p>
            <a:pPr eaLnBrk="1" hangingPunct="1"/>
            <a:r>
              <a:rPr lang="en-US" altLang="en-US"/>
              <a:t>Int</a:t>
            </a:r>
          </a:p>
          <a:p>
            <a:pPr eaLnBrk="1" hangingPunct="1"/>
            <a:r>
              <a:rPr lang="en-US" altLang="en-US"/>
              <a:t>Long</a:t>
            </a:r>
          </a:p>
          <a:p>
            <a:pPr eaLnBrk="1" hangingPunct="1"/>
            <a:r>
              <a:rPr lang="en-US" altLang="en-US"/>
              <a:t>Char</a:t>
            </a:r>
          </a:p>
          <a:p>
            <a:pPr eaLnBrk="1" hangingPunct="1"/>
            <a:r>
              <a:rPr lang="en-US" altLang="en-US"/>
              <a:t>Float</a:t>
            </a:r>
          </a:p>
          <a:p>
            <a:pPr eaLnBrk="1" hangingPunct="1"/>
            <a:r>
              <a:rPr lang="en-US" altLang="en-US"/>
              <a:t>Double</a:t>
            </a:r>
          </a:p>
          <a:p>
            <a:pPr eaLnBrk="1" hangingPunct="1"/>
            <a:endParaRPr lang="en-US" altLang="en-US"/>
          </a:p>
        </p:txBody>
      </p:sp>
      <p:sp>
        <p:nvSpPr>
          <p:cNvPr id="48133" name="Text Placeholder 4">
            <a:extLst>
              <a:ext uri="{FF2B5EF4-FFF2-40B4-BE49-F238E27FC236}">
                <a16:creationId xmlns:a16="http://schemas.microsoft.com/office/drawing/2014/main" id="{F365531E-2319-4289-81F5-73A785759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	Non primitive </a:t>
            </a:r>
          </a:p>
        </p:txBody>
      </p:sp>
      <p:sp>
        <p:nvSpPr>
          <p:cNvPr id="48134" name="Content Placeholder 5">
            <a:extLst>
              <a:ext uri="{FF2B5EF4-FFF2-40B4-BE49-F238E27FC236}">
                <a16:creationId xmlns:a16="http://schemas.microsoft.com/office/drawing/2014/main" id="{85D6D9F8-FBAC-4D04-B1C7-329BD538D6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</a:t>
            </a:r>
          </a:p>
          <a:p>
            <a:pPr eaLnBrk="1" hangingPunct="1"/>
            <a:r>
              <a:rPr lang="en-US" altLang="en-US"/>
              <a:t>Array</a:t>
            </a:r>
          </a:p>
          <a:p>
            <a:pPr eaLnBrk="1" hangingPunct="1"/>
            <a:r>
              <a:rPr lang="en-US" altLang="en-US"/>
              <a:t>Class</a:t>
            </a:r>
          </a:p>
          <a:p>
            <a:pPr eaLnBrk="1" hangingPunct="1"/>
            <a:r>
              <a:rPr lang="en-US" altLang="en-US"/>
              <a:t>Interface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111D6D5-0A47-4A9C-9203-5BD20429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 and its size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87D8FA-984C-4E0C-9FFF-556F19F0D315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524000"/>
          <a:ext cx="7848600" cy="4341813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Data Type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4180" marR="84180" marT="84180" marB="84180" horzOverflow="overflow">
                    <a:lnL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Default Value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4180" marR="84180" marT="84180" marB="84180" horzOverflow="overflow">
                    <a:lnL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Default size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4180" marR="84180" marT="84180" marB="84180" horzOverflow="overflow">
                    <a:lnL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boolean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false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bit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'\u0000'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short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long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0L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float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0.0f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0.0d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 byte</a:t>
                      </a:r>
                    </a:p>
                  </a:txBody>
                  <a:tcPr marL="56120" marR="56120" marT="56120" marB="56120" horzOverflow="overflow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>
            <a:extLst>
              <a:ext uri="{FF2B5EF4-FFF2-40B4-BE49-F238E27FC236}">
                <a16:creationId xmlns:a16="http://schemas.microsoft.com/office/drawing/2014/main" id="{777CE1C9-A908-49F2-9C5E-870A1E91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7" name="Content Placeholder 3">
            <a:extLst>
              <a:ext uri="{FF2B5EF4-FFF2-40B4-BE49-F238E27FC236}">
                <a16:creationId xmlns:a16="http://schemas.microsoft.com/office/drawing/2014/main" id="{95768547-BE21-454D-B446-7EAB9A4E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 can store 6 digit after decimal points</a:t>
            </a:r>
          </a:p>
          <a:p>
            <a:pPr eaLnBrk="1" hangingPunct="1"/>
            <a:r>
              <a:rPr lang="en-US" altLang="en-US"/>
              <a:t>Double can store 15 digit after decimal points</a:t>
            </a:r>
          </a:p>
          <a:p>
            <a:pPr eaLnBrk="1" hangingPunct="1"/>
            <a:r>
              <a:rPr lang="en-US" altLang="en-US"/>
              <a:t>By default decimal will store double means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If we write Pi=3.14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It will store double datatype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DC59-08B3-48F0-A753-255EC1C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Size calculation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7B00-0756-4BBD-89DA-1646DDAA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Formula: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- 2</a:t>
            </a:r>
            <a:r>
              <a:rPr lang="en-US" baseline="30000" dirty="0"/>
              <a:t>n-1   </a:t>
            </a:r>
            <a:r>
              <a:rPr lang="en-US" dirty="0"/>
              <a:t>To</a:t>
            </a:r>
            <a:r>
              <a:rPr lang="en-US" baseline="30000" dirty="0"/>
              <a:t>  </a:t>
            </a:r>
            <a:r>
              <a:rPr lang="en-US" dirty="0"/>
              <a:t>+ 2</a:t>
            </a:r>
            <a:r>
              <a:rPr lang="en-US" baseline="30000" dirty="0"/>
              <a:t>n-1</a:t>
            </a:r>
            <a:r>
              <a:rPr lang="en-US" dirty="0"/>
              <a:t>-1</a:t>
            </a:r>
            <a:endParaRPr lang="en-US" baseline="30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900" baseline="30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900" baseline="30000" dirty="0"/>
              <a:t>Where n is no. of bits.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 example: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Byte = 1 byte=8 bits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-2</a:t>
            </a:r>
            <a:r>
              <a:rPr lang="en-US" baseline="30000" dirty="0"/>
              <a:t>8-1</a:t>
            </a:r>
            <a:r>
              <a:rPr lang="en-US" dirty="0"/>
              <a:t> To 2</a:t>
            </a:r>
            <a:r>
              <a:rPr lang="en-US" baseline="30000" dirty="0"/>
              <a:t>8-1</a:t>
            </a:r>
            <a:r>
              <a:rPr lang="en-US" dirty="0"/>
              <a:t> -1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-128 to +127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byte num=-129 (not accepted)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byte num=128 (not accepted)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1629E43-EC02-46A2-9D4B-564CE8D0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6CDB-62F3-4B84-BF65-11B7A855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Unique code for each character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 can use any language character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Can be categories in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UTF-8. UTF-16 and UTF-32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Unicode Transformation Format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UTF-8 means: 2</a:t>
            </a:r>
            <a:r>
              <a:rPr lang="en-US" baseline="30000" dirty="0"/>
              <a:t>8 </a:t>
            </a:r>
            <a:r>
              <a:rPr lang="en-US" dirty="0"/>
              <a:t> =256 types of character supported</a:t>
            </a:r>
            <a:endParaRPr lang="en-US" baseline="30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UTF-16 means: 2</a:t>
            </a:r>
            <a:r>
              <a:rPr lang="en-US" baseline="30000" dirty="0"/>
              <a:t>16</a:t>
            </a:r>
            <a:r>
              <a:rPr lang="en-US" dirty="0"/>
              <a:t> =65536 types of characters</a:t>
            </a:r>
            <a:endParaRPr lang="en-US" baseline="30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UTF-32 means: 2</a:t>
            </a:r>
            <a:r>
              <a:rPr lang="en-US" baseline="30000" dirty="0"/>
              <a:t>32</a:t>
            </a:r>
            <a:r>
              <a:rPr lang="en-US" dirty="0"/>
              <a:t> = 4294967296 types of charcters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 compare with ASCII (American Standard Code Information Interchange) , ASCII support only 256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aseline="30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0C779E40-192D-405F-BADC-F4EA11776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772400" cy="598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CC3300"/>
                </a:solidFill>
                <a:ea typeface="ＭＳ Ｐゴシック" pitchFamily="34" charset="-128"/>
              </a:rPr>
              <a:t>Operators</a:t>
            </a:r>
          </a:p>
        </p:txBody>
      </p:sp>
      <p:sp>
        <p:nvSpPr>
          <p:cNvPr id="552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0B6E45-7829-48D8-95E6-D2889B7F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Operators</a:t>
            </a:r>
            <a:r>
              <a:rPr lang="en-US" altLang="en-US" sz="2800"/>
              <a:t> are special symbols used for:</a:t>
            </a:r>
          </a:p>
          <a:p>
            <a:pPr lvl="1" eaLnBrk="1" hangingPunct="1"/>
            <a:r>
              <a:rPr lang="en-US" altLang="en-US" sz="2400"/>
              <a:t>mathematical functions</a:t>
            </a:r>
          </a:p>
          <a:p>
            <a:pPr lvl="1" eaLnBrk="1" hangingPunct="1"/>
            <a:r>
              <a:rPr lang="en-US" altLang="en-US" sz="2400"/>
              <a:t>assignment statements</a:t>
            </a:r>
          </a:p>
          <a:p>
            <a:pPr lvl="1" eaLnBrk="1" hangingPunct="1"/>
            <a:r>
              <a:rPr lang="en-US" altLang="en-US" sz="2400"/>
              <a:t>logical comparisons</a:t>
            </a:r>
          </a:p>
          <a:p>
            <a:pPr eaLnBrk="1" hangingPunct="1"/>
            <a:r>
              <a:rPr lang="en-US" altLang="en-US" sz="2800"/>
              <a:t>Examples of operators:</a:t>
            </a:r>
          </a:p>
          <a:p>
            <a:pPr lvl="1" eaLnBrk="1" hangingPunct="1"/>
            <a:r>
              <a:rPr lang="en-US" altLang="en-US" sz="2400"/>
              <a:t>3 + 5              // uses + operator</a:t>
            </a:r>
          </a:p>
          <a:p>
            <a:pPr lvl="1" eaLnBrk="1" hangingPunct="1"/>
            <a:r>
              <a:rPr lang="en-US" altLang="en-US" sz="2400"/>
              <a:t>14 + 5 – 4 * (5 – 3)     // uses +, -, * operators</a:t>
            </a: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Expressions</a:t>
            </a:r>
            <a:r>
              <a:rPr lang="en-US" altLang="en-US" sz="280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C=a+b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can be combinations of variables and operators that result in a value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>
            <a:extLst>
              <a:ext uri="{FF2B5EF4-FFF2-40B4-BE49-F238E27FC236}">
                <a16:creationId xmlns:a16="http://schemas.microsoft.com/office/drawing/2014/main" id="{2523C531-3F6F-42A1-B6ED-C83D8AA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Operators in java </a:t>
            </a:r>
          </a:p>
        </p:txBody>
      </p:sp>
      <p:sp>
        <p:nvSpPr>
          <p:cNvPr id="56323" name="Content Placeholder 1">
            <a:extLst>
              <a:ext uri="{FF2B5EF4-FFF2-40B4-BE49-F238E27FC236}">
                <a16:creationId xmlns:a16="http://schemas.microsoft.com/office/drawing/2014/main" id="{764A02E4-6B99-4A49-B44E-FD5AD6B3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  <a:p>
            <a:pPr eaLnBrk="1" hangingPunct="1"/>
            <a:r>
              <a:rPr lang="en-US" altLang="en-US"/>
              <a:t>Relational Operators</a:t>
            </a:r>
          </a:p>
          <a:p>
            <a:pPr eaLnBrk="1" hangingPunct="1"/>
            <a:r>
              <a:rPr lang="en-US" altLang="en-US"/>
              <a:t>Increment/Decrement Operators</a:t>
            </a:r>
          </a:p>
          <a:p>
            <a:pPr eaLnBrk="1" hangingPunct="1"/>
            <a:r>
              <a:rPr lang="en-US" altLang="en-US"/>
              <a:t>Logical Operators</a:t>
            </a:r>
          </a:p>
          <a:p>
            <a:pPr eaLnBrk="1" hangingPunct="1"/>
            <a:r>
              <a:rPr lang="en-US" altLang="en-US"/>
              <a:t>Assignment Operators</a:t>
            </a:r>
          </a:p>
          <a:p>
            <a:pPr eaLnBrk="1" hangingPunct="1"/>
            <a:r>
              <a:rPr lang="en-US" altLang="en-US"/>
              <a:t>Bitwise Operators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What do we need to know?</a:t>
            </a:r>
            <a:endParaRPr lang="en-US" altLang="en-US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107950" y="1268413"/>
            <a:ext cx="89281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3276600" y="4191000"/>
            <a:ext cx="1828800" cy="1728788"/>
          </a:xfrm>
          <a:custGeom>
            <a:avLst/>
            <a:gdLst>
              <a:gd name="connsiteX0" fmla="*/ 0 w 2410827"/>
              <a:gd name="connsiteY0" fmla="*/ 1205414 h 2410827"/>
              <a:gd name="connsiteX1" fmla="*/ 1205414 w 2410827"/>
              <a:gd name="connsiteY1" fmla="*/ 0 h 2410827"/>
              <a:gd name="connsiteX2" fmla="*/ 2410828 w 2410827"/>
              <a:gd name="connsiteY2" fmla="*/ 1205414 h 2410827"/>
              <a:gd name="connsiteX3" fmla="*/ 1205414 w 2410827"/>
              <a:gd name="connsiteY3" fmla="*/ 2410828 h 2410827"/>
              <a:gd name="connsiteX4" fmla="*/ 0 w 2410827"/>
              <a:gd name="connsiteY4" fmla="*/ 1205414 h 241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827" h="2410827">
                <a:moveTo>
                  <a:pt x="0" y="1205414"/>
                </a:moveTo>
                <a:cubicBezTo>
                  <a:pt x="0" y="539682"/>
                  <a:pt x="539682" y="0"/>
                  <a:pt x="1205414" y="0"/>
                </a:cubicBezTo>
                <a:cubicBezTo>
                  <a:pt x="1871146" y="0"/>
                  <a:pt x="2410828" y="539682"/>
                  <a:pt x="2410828" y="1205414"/>
                </a:cubicBezTo>
                <a:cubicBezTo>
                  <a:pt x="2410828" y="1871146"/>
                  <a:pt x="1871146" y="2410828"/>
                  <a:pt x="1205414" y="2410828"/>
                </a:cubicBezTo>
                <a:cubicBezTo>
                  <a:pt x="539682" y="2410828"/>
                  <a:pt x="0" y="1871146"/>
                  <a:pt x="0" y="1205414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94332" tIns="394332" rIns="394332" bIns="394332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6853238" y="3657600"/>
            <a:ext cx="2290762" cy="1831975"/>
          </a:xfrm>
          <a:custGeom>
            <a:avLst/>
            <a:gdLst>
              <a:gd name="connsiteX0" fmla="*/ 0 w 2290286"/>
              <a:gd name="connsiteY0" fmla="*/ 183223 h 1832229"/>
              <a:gd name="connsiteX1" fmla="*/ 183223 w 2290286"/>
              <a:gd name="connsiteY1" fmla="*/ 0 h 1832229"/>
              <a:gd name="connsiteX2" fmla="*/ 2107063 w 2290286"/>
              <a:gd name="connsiteY2" fmla="*/ 0 h 1832229"/>
              <a:gd name="connsiteX3" fmla="*/ 2290286 w 2290286"/>
              <a:gd name="connsiteY3" fmla="*/ 183223 h 1832229"/>
              <a:gd name="connsiteX4" fmla="*/ 2290286 w 2290286"/>
              <a:gd name="connsiteY4" fmla="*/ 1649006 h 1832229"/>
              <a:gd name="connsiteX5" fmla="*/ 2107063 w 2290286"/>
              <a:gd name="connsiteY5" fmla="*/ 1832229 h 1832229"/>
              <a:gd name="connsiteX6" fmla="*/ 183223 w 2290286"/>
              <a:gd name="connsiteY6" fmla="*/ 1832229 h 1832229"/>
              <a:gd name="connsiteX7" fmla="*/ 0 w 2290286"/>
              <a:gd name="connsiteY7" fmla="*/ 1649006 h 1832229"/>
              <a:gd name="connsiteX8" fmla="*/ 0 w 2290286"/>
              <a:gd name="connsiteY8" fmla="*/ 183223 h 18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0286" h="1832229">
                <a:moveTo>
                  <a:pt x="0" y="183223"/>
                </a:moveTo>
                <a:cubicBezTo>
                  <a:pt x="0" y="82032"/>
                  <a:pt x="82032" y="0"/>
                  <a:pt x="183223" y="0"/>
                </a:cubicBezTo>
                <a:lnTo>
                  <a:pt x="2107063" y="0"/>
                </a:lnTo>
                <a:cubicBezTo>
                  <a:pt x="2208254" y="0"/>
                  <a:pt x="2290286" y="82032"/>
                  <a:pt x="2290286" y="183223"/>
                </a:cubicBezTo>
                <a:lnTo>
                  <a:pt x="2290286" y="1649006"/>
                </a:lnTo>
                <a:cubicBezTo>
                  <a:pt x="2290286" y="1750197"/>
                  <a:pt x="2208254" y="1832229"/>
                  <a:pt x="2107063" y="1832229"/>
                </a:cubicBezTo>
                <a:lnTo>
                  <a:pt x="183223" y="1832229"/>
                </a:lnTo>
                <a:cubicBezTo>
                  <a:pt x="82032" y="1832229"/>
                  <a:pt x="0" y="1750197"/>
                  <a:pt x="0" y="1649006"/>
                </a:cubicBezTo>
                <a:lnTo>
                  <a:pt x="0" y="183223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77489" tIns="177489" rIns="177489" bIns="177489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pic>
        <p:nvPicPr>
          <p:cNvPr id="30739" name="Picture 3" descr="C:\Users\sanjeev\Pictures\CAP100\punjab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1752600" cy="22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52600" y="4572000"/>
            <a:ext cx="1828800" cy="1359932"/>
            <a:chOff x="1752600" y="4572000"/>
            <a:chExt cx="1828800" cy="1359932"/>
          </a:xfrm>
        </p:grpSpPr>
        <p:sp>
          <p:nvSpPr>
            <p:cNvPr id="24" name="Left-Right Arrow 23"/>
            <p:cNvSpPr/>
            <p:nvPr/>
          </p:nvSpPr>
          <p:spPr bwMode="auto">
            <a:xfrm>
              <a:off x="1752600" y="4572000"/>
              <a:ext cx="1828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41" name="TextBox 26"/>
            <p:cNvSpPr txBox="1">
              <a:spLocks noChangeArrowheads="1"/>
            </p:cNvSpPr>
            <p:nvPr/>
          </p:nvSpPr>
          <p:spPr bwMode="auto">
            <a:xfrm>
              <a:off x="2286000" y="5181600"/>
              <a:ext cx="886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Punjabi</a:t>
              </a:r>
            </a:p>
          </p:txBody>
        </p:sp>
        <p:pic>
          <p:nvPicPr>
            <p:cNvPr id="30742" name="Picture 4" descr="C:\Users\sanjeev\Pictures\CAP100\pu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508509"/>
              <a:ext cx="667706" cy="42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30" name="Picture 2" descr="C:\Users\sanjeev\Pictures\CAP100\tam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62400" y="3048000"/>
            <a:ext cx="1604156" cy="1066800"/>
            <a:chOff x="3962400" y="3048000"/>
            <a:chExt cx="1604156" cy="1066800"/>
          </a:xfrm>
        </p:grpSpPr>
        <p:sp>
          <p:nvSpPr>
            <p:cNvPr id="25" name="Left-Right Arrow 24"/>
            <p:cNvSpPr/>
            <p:nvPr/>
          </p:nvSpPr>
          <p:spPr bwMode="auto">
            <a:xfrm rot="5400000">
              <a:off x="3733800" y="3276600"/>
              <a:ext cx="1066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2" name="TextBox 21"/>
            <p:cNvSpPr txBox="1">
              <a:spLocks noChangeArrowheads="1"/>
            </p:cNvSpPr>
            <p:nvPr/>
          </p:nvSpPr>
          <p:spPr bwMode="auto">
            <a:xfrm>
              <a:off x="4781550" y="3200400"/>
              <a:ext cx="679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Tamil</a:t>
              </a:r>
            </a:p>
          </p:txBody>
        </p:sp>
        <p:pic>
          <p:nvPicPr>
            <p:cNvPr id="30733" name="Picture 5" descr="C:\Users\sanjeev\Pictures\CAP100\tamillang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505200"/>
              <a:ext cx="842156" cy="46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6" name="TextBox 30"/>
          <p:cNvSpPr txBox="1">
            <a:spLocks noChangeArrowheads="1"/>
          </p:cNvSpPr>
          <p:nvPr/>
        </p:nvSpPr>
        <p:spPr bwMode="auto">
          <a:xfrm>
            <a:off x="838200" y="61722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Need of Language :: Introduction to programming Language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0ED55-77AC-45B1-B78A-C99F539B7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877" y="4508674"/>
            <a:ext cx="2193131" cy="13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0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3F0436A-ED5B-46E5-BED1-6FB2B5E5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B20A6C3-4ACE-4A83-B899-DEC4CCBC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100390" name="Group 38">
            <a:extLst>
              <a:ext uri="{FF2B5EF4-FFF2-40B4-BE49-F238E27FC236}">
                <a16:creationId xmlns:a16="http://schemas.microsoft.com/office/drawing/2014/main" id="{47629F5B-F603-481A-80A6-710C4F28F75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4757739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modulus (remainder after  division)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h3-2">
            <a:extLst>
              <a:ext uri="{FF2B5EF4-FFF2-40B4-BE49-F238E27FC236}">
                <a16:creationId xmlns:a16="http://schemas.microsoft.com/office/drawing/2014/main" id="{BF9F36F8-793B-4DC4-B4CB-8F4744E3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Rectangle 3">
            <a:extLst>
              <a:ext uri="{FF2B5EF4-FFF2-40B4-BE49-F238E27FC236}">
                <a16:creationId xmlns:a16="http://schemas.microsoft.com/office/drawing/2014/main" id="{A8876D91-2A85-4C89-8548-DEFCF9A57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98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CC3300"/>
                </a:solidFill>
                <a:ea typeface="ＭＳ Ｐゴシック" pitchFamily="34" charset="-128"/>
              </a:rPr>
              <a:t>Arithmetic Operators</a:t>
            </a:r>
          </a:p>
        </p:txBody>
      </p:sp>
      <p:sp>
        <p:nvSpPr>
          <p:cNvPr id="5837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BEE15E9-7AE3-43D0-B575-DA41B77C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8001000" cy="3657600"/>
          </a:xfrm>
        </p:spPr>
        <p:txBody>
          <a:bodyPr/>
          <a:lstStyle/>
          <a:p>
            <a:pPr eaLnBrk="1" hangingPunct="1"/>
            <a:r>
              <a:rPr lang="en-US" altLang="en-US"/>
              <a:t>The following table summarizes the arithmetic operators available in Java.</a:t>
            </a:r>
          </a:p>
        </p:txBody>
      </p:sp>
      <p:sp>
        <p:nvSpPr>
          <p:cNvPr id="139269" name="AutoShape 5">
            <a:extLst>
              <a:ext uri="{FF2B5EF4-FFF2-40B4-BE49-F238E27FC236}">
                <a16:creationId xmlns:a16="http://schemas.microsoft.com/office/drawing/2014/main" id="{A0FD3790-7CE6-4DE7-8416-0B210F5E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59413"/>
            <a:ext cx="2317750" cy="7429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</a:rPr>
              <a:t>This is an integer division where the fractional part is truncated.</a:t>
            </a:r>
          </a:p>
        </p:txBody>
      </p:sp>
      <p:sp>
        <p:nvSpPr>
          <p:cNvPr id="58374" name="Freeform 6">
            <a:extLst>
              <a:ext uri="{FF2B5EF4-FFF2-40B4-BE49-F238E27FC236}">
                <a16:creationId xmlns:a16="http://schemas.microsoft.com/office/drawing/2014/main" id="{07808B8F-2778-4E1D-BE4F-114D7ACF1908}"/>
              </a:ext>
            </a:extLst>
          </p:cNvPr>
          <p:cNvSpPr>
            <a:spLocks/>
          </p:cNvSpPr>
          <p:nvPr/>
        </p:nvSpPr>
        <p:spPr bwMode="auto">
          <a:xfrm>
            <a:off x="7086600" y="4267200"/>
            <a:ext cx="938213" cy="1198563"/>
          </a:xfrm>
          <a:custGeom>
            <a:avLst/>
            <a:gdLst>
              <a:gd name="T0" fmla="*/ 0 w 437"/>
              <a:gd name="T1" fmla="*/ 0 h 824"/>
              <a:gd name="T2" fmla="*/ 2147483646 w 437"/>
              <a:gd name="T3" fmla="*/ 0 h 824"/>
              <a:gd name="T4" fmla="*/ 2147483646 w 437"/>
              <a:gd name="T5" fmla="*/ 2147483646 h 824"/>
              <a:gd name="T6" fmla="*/ 0 60000 65536"/>
              <a:gd name="T7" fmla="*/ 0 60000 65536"/>
              <a:gd name="T8" fmla="*/ 0 60000 65536"/>
              <a:gd name="T9" fmla="*/ 0 w 437"/>
              <a:gd name="T10" fmla="*/ 0 h 824"/>
              <a:gd name="T11" fmla="*/ 437 w 437"/>
              <a:gd name="T12" fmla="*/ 824 h 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824">
                <a:moveTo>
                  <a:pt x="0" y="0"/>
                </a:moveTo>
                <a:lnTo>
                  <a:pt x="437" y="0"/>
                </a:lnTo>
                <a:lnTo>
                  <a:pt x="437" y="824"/>
                </a:lnTo>
              </a:path>
            </a:pathLst>
          </a:custGeom>
          <a:noFill/>
          <a:ln w="28575">
            <a:solidFill>
              <a:srgbClr val="990033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EE2B87B-3491-4243-9B9E-66B60768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772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Example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mic Sans MS" panose="030F0702030302020204" pitchFamily="66" charset="0"/>
              </a:rPr>
              <a:t>of division issues</a:t>
            </a:r>
            <a:r>
              <a:rPr lang="en-US" altLang="en-US" sz="2800">
                <a:latin typeface="Arial" panose="020B0604020202020204" pitchFamily="34" charset="0"/>
              </a:rPr>
              <a:t>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10 / 3  gives  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10.0 / 3 gives 3.33333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9D4BD90B-95A0-4ED7-BCA8-DDA6CA7E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83058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As we can see,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Comic Sans MS" panose="030F0702030302020204" pitchFamily="66" charset="0"/>
              </a:rPr>
              <a:t>if we divide two integers we get an integer result.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Comic Sans MS" panose="030F0702030302020204" pitchFamily="66" charset="0"/>
              </a:rPr>
              <a:t>if one or both operands is a floating-point value we get a floating-point result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8AD6553-332E-42F4-858A-6CAC9B9FC1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870700" cy="7620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b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1D3A289D-4007-4BA7-B61E-B562BA40A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sz="4000" dirty="0">
                <a:solidFill>
                  <a:srgbClr val="CC3300"/>
                </a:solidFill>
                <a:ea typeface="ＭＳ Ｐゴシック" pitchFamily="34" charset="-128"/>
              </a:rPr>
            </a:br>
            <a:r>
              <a:rPr lang="en-US" sz="4000" dirty="0">
                <a:solidFill>
                  <a:srgbClr val="CC3300"/>
                </a:solidFill>
                <a:ea typeface="ＭＳ Ｐゴシック" pitchFamily="34" charset="-128"/>
              </a:rPr>
              <a:t>Arithmetic/Assignment Operators</a:t>
            </a:r>
          </a:p>
        </p:txBody>
      </p:sp>
      <p:sp>
        <p:nvSpPr>
          <p:cNvPr id="1474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D48CB53-7C6F-493B-BFF2-6F4CFFEB213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Java allows combining arithmetic and assignment operators into a single operator: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Addition/assignment			</a:t>
            </a:r>
            <a:r>
              <a:rPr lang="en-US" altLang="en-US" sz="3200" b="1"/>
              <a:t>+=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Subtraction/assignment		</a:t>
            </a:r>
            <a:r>
              <a:rPr lang="en-US" altLang="en-US" sz="3200" b="1">
                <a:sym typeface="Symbol" panose="05050102010706020507" pitchFamily="18" charset="2"/>
              </a:rPr>
              <a:t></a:t>
            </a:r>
            <a:r>
              <a:rPr lang="en-US" altLang="en-US" sz="3200" b="1"/>
              <a:t>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Multiplication/assignment		</a:t>
            </a:r>
            <a:r>
              <a:rPr lang="en-US" altLang="en-US" sz="3200" b="1">
                <a:sym typeface="Symbol" panose="05050102010706020507" pitchFamily="18" charset="2"/>
              </a:rPr>
              <a:t></a:t>
            </a:r>
            <a:r>
              <a:rPr lang="en-US" altLang="en-US" sz="3200" b="1"/>
              <a:t>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Division/assignment			</a:t>
            </a:r>
            <a:r>
              <a:rPr lang="en-US" altLang="en-US" sz="3200" b="1"/>
              <a:t>/=</a:t>
            </a:r>
            <a:r>
              <a:rPr lang="en-US" altLang="en-US" sz="320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Remainder/assignment 		</a:t>
            </a:r>
            <a:r>
              <a:rPr lang="en-US" altLang="en-US" sz="3200" b="1"/>
              <a:t>%=</a:t>
            </a:r>
            <a:r>
              <a:rPr lang="en-US" altLang="en-US">
                <a:latin typeface="Helvetica" panose="020B0604020202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E9B1659-A92A-4581-81EF-79CE0745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7962900" cy="8382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sz="4000" dirty="0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r>
              <a:rPr lang="en-US" altLang="en-US" sz="40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Increment/Decrement Operators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02DCF2F3-49A0-4D39-8149-4EBC8B34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7724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Comic Sans MS" panose="030F0702030302020204" pitchFamily="66" charset="0"/>
              </a:rPr>
              <a:t>Only use ++ or </a:t>
            </a:r>
            <a:r>
              <a:rPr lang="en-US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en-US" sz="3600">
                <a:latin typeface="Comic Sans MS" panose="030F0702030302020204" pitchFamily="66" charset="0"/>
              </a:rPr>
              <a:t> </a:t>
            </a:r>
            <a:r>
              <a:rPr lang="en-US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</a:t>
            </a:r>
            <a:r>
              <a:rPr lang="en-US" altLang="en-US" sz="3600">
                <a:latin typeface="Comic Sans MS" panose="030F0702030302020204" pitchFamily="66" charset="0"/>
              </a:rPr>
              <a:t> when a variable is being incremented/decremented as a statement by itself.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x++;</a:t>
            </a:r>
            <a:r>
              <a:rPr lang="en-US" altLang="en-US" sz="3600">
                <a:latin typeface="Comic Sans MS" panose="030F0702030302020204" pitchFamily="66" charset="0"/>
              </a:rPr>
              <a:t> is equivalent to </a:t>
            </a:r>
            <a:r>
              <a:rPr lang="en-US" altLang="en-US" sz="2800">
                <a:latin typeface="Courier New" panose="02070309020205020404" pitchFamily="49" charset="0"/>
              </a:rPr>
              <a:t>x = x+1;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x--;</a:t>
            </a:r>
            <a:r>
              <a:rPr lang="en-US" altLang="en-US" sz="3600">
                <a:latin typeface="Comic Sans MS" panose="030F0702030302020204" pitchFamily="66" charset="0"/>
              </a:rPr>
              <a:t> is equivalent to </a:t>
            </a:r>
            <a:r>
              <a:rPr lang="en-US" altLang="en-US" sz="2800">
                <a:latin typeface="Courier New" panose="02070309020205020404" pitchFamily="49" charset="0"/>
              </a:rPr>
              <a:t>x = x-1;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37BC78C-738F-41CF-8C0E-DE4E36A92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772400" cy="5984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C3300"/>
                </a:solidFill>
                <a:ea typeface="ＭＳ Ｐゴシック" pitchFamily="34" charset="-128"/>
              </a:rPr>
              <a:t>Relational Operators</a:t>
            </a:r>
          </a:p>
        </p:txBody>
      </p:sp>
      <p:sp>
        <p:nvSpPr>
          <p:cNvPr id="634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1F02C71-4FE1-4113-A2EA-324BE78094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en-US" sz="2800"/>
              <a:t>Relational operators compare two values</a:t>
            </a:r>
          </a:p>
          <a:p>
            <a:pPr eaLnBrk="1" hangingPunct="1"/>
            <a:r>
              <a:rPr lang="en-US" altLang="en-US" sz="2800"/>
              <a:t>They Produce a </a:t>
            </a:r>
            <a:r>
              <a:rPr lang="en-US" altLang="en-US" sz="2800" i="1"/>
              <a:t>boolean</a:t>
            </a:r>
            <a:r>
              <a:rPr lang="en-US" altLang="en-US" sz="2800"/>
              <a:t> value (</a:t>
            </a:r>
            <a:r>
              <a:rPr lang="en-US" altLang="en-US" sz="2800" b="1"/>
              <a:t>true </a:t>
            </a:r>
            <a:r>
              <a:rPr lang="en-US" altLang="en-US" sz="2800"/>
              <a:t>or </a:t>
            </a:r>
            <a:r>
              <a:rPr lang="en-US" altLang="en-US" sz="2800" b="1"/>
              <a:t>false) </a:t>
            </a:r>
            <a:r>
              <a:rPr lang="en-US" altLang="en-US" sz="2800"/>
              <a:t>depending on the relationship</a:t>
            </a:r>
            <a:endParaRPr lang="en-US" altLang="en-US" sz="2800" b="1"/>
          </a:p>
        </p:txBody>
      </p:sp>
      <p:graphicFrame>
        <p:nvGraphicFramePr>
          <p:cNvPr id="149536" name="Group 32">
            <a:extLst>
              <a:ext uri="{FF2B5EF4-FFF2-40B4-BE49-F238E27FC236}">
                <a16:creationId xmlns:a16="http://schemas.microsoft.com/office/drawing/2014/main" id="{F443E3BC-E5AC-4D26-B038-7B2C2A6540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84400" y="2667000"/>
          <a:ext cx="4445000" cy="3657603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true when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greater than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&gt;=b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greater than or equal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==b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is equal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!=b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not equal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&lt;=b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less than or equal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&lt;b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 less than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441DB70-3502-4BA3-B9F4-9B60032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9144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b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Logical Operators</a:t>
            </a:r>
          </a:p>
        </p:txBody>
      </p:sp>
      <p:sp>
        <p:nvSpPr>
          <p:cNvPr id="645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DB7B691-7015-481C-B425-C5DF09C21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90800" y="1143000"/>
            <a:ext cx="3552825" cy="16430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 b="1"/>
              <a:t>Symbol    Name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&amp;&amp;</a:t>
            </a:r>
            <a:r>
              <a:rPr lang="en-US" altLang="en-US" sz="2400"/>
              <a:t>             AND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||</a:t>
            </a:r>
            <a:r>
              <a:rPr lang="en-US" altLang="en-US" sz="2400"/>
              <a:t>               OR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 </a:t>
            </a:r>
            <a:r>
              <a:rPr lang="en-US" altLang="en-US" sz="2400" b="1">
                <a:solidFill>
                  <a:schemeClr val="tx2"/>
                </a:solidFill>
              </a:rPr>
              <a:t>!</a:t>
            </a:r>
            <a:r>
              <a:rPr lang="en-US" altLang="en-US" sz="2400"/>
              <a:t>                NOT</a:t>
            </a:r>
          </a:p>
          <a:p>
            <a:pPr eaLnBrk="1" hangingPunct="1"/>
            <a:endParaRPr lang="en-US" altLang="en-US" sz="2400" b="1">
              <a:solidFill>
                <a:schemeClr val="tx2"/>
              </a:solidFill>
            </a:endParaRPr>
          </a:p>
        </p:txBody>
      </p:sp>
      <p:pic>
        <p:nvPicPr>
          <p:cNvPr id="64516" name="Content Placeholder 8" descr="logical.png">
            <a:extLst>
              <a:ext uri="{FF2B5EF4-FFF2-40B4-BE49-F238E27FC236}">
                <a16:creationId xmlns:a16="http://schemas.microsoft.com/office/drawing/2014/main" id="{0741C83D-A4FA-41A8-977C-6B8B3C90B09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3000375"/>
            <a:ext cx="8715375" cy="3570288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Content Placeholder 3">
            <a:extLst>
              <a:ext uri="{FF2B5EF4-FFF2-40B4-BE49-F238E27FC236}">
                <a16:creationId xmlns:a16="http://schemas.microsoft.com/office/drawing/2014/main" id="{8705B395-AA9F-4220-B90D-A1C2C461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30B17814-7693-44CB-8E9F-4D0BF81C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357188"/>
            <a:ext cx="8229600" cy="5383212"/>
          </a:xfrm>
        </p:spPr>
        <p:txBody>
          <a:bodyPr/>
          <a:lstStyle/>
          <a:p>
            <a:pPr eaLnBrk="1" hangingPunct="1"/>
            <a:r>
              <a:rPr lang="en-US" altLang="en-US" b="1"/>
              <a:t>Bitwise OR (|) 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if either of the bits is 1, it gives 1, else it gives 0.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= 5 = 0101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b = 7 = 0111 (In Binary)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Bitwise OR Operation of 5 and 7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0101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|0111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________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0111 = 7 (In decimal)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F5D8D63-A1E5-4D3A-B146-5CA4197C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Bitwise AND (&amp;) –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if both bits are 1, it gives 1, else it gives 0.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= 5 = 0101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 = 7 = 0111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Bitwise AND Operation of 5 and 7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0101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&amp; 0111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________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0101  = 5 (In decimal)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around our daily routine…</a:t>
            </a:r>
          </a:p>
          <a:p>
            <a:r>
              <a:rPr lang="en-US" dirty="0"/>
              <a:t>Let us see where all we do programming everyday</a:t>
            </a:r>
          </a:p>
          <a:p>
            <a:r>
              <a:rPr lang="en-US" dirty="0"/>
              <a:t>Simple things we do to start the day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0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3A6B43DA-D246-4ED5-8EB1-A9D29AA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Bitwise XOR (^) –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if corresponding bits are different, it gives 1, else it gives 0.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 = 5 = 0101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b = 7 = 0111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Bitwise XOR Operation of 5 and 7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 0101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^ 0111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________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 0010  = 2 (In decimal)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E99CD1F-4AF0-4D2E-962E-541F5A62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 eaLnBrk="1" hangingPunct="1"/>
            <a:r>
              <a:rPr lang="en-US" altLang="en-US" b="1"/>
              <a:t>Bitwise Complement (~) –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with all bits inversed, means it makes every 0 to 1, and every 1 to 0.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 = 5 = 0101 (In Binary)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Bitwise Compliment Operation of 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~ 0101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________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  1010  = 10 (In decimal)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Note:</a:t>
            </a:r>
            <a:r>
              <a:rPr lang="en-US" altLang="en-US"/>
              <a:t> Compiler will give 2’s complement of that number, i.e., 2’s compliment of 10 will be -6.</a:t>
            </a: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E2EC039-2A9F-4A23-BF89-7273B4C3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Shift operator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D197D75A-A517-439D-870F-E2E93427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/>
              <a:t>Right shift operator (&gt;&gt;) –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Shifts the bits of the number to the right and fills 0 on voids left as a result.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Example 1: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= 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a&gt;&gt;1 =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Example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= -10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a&gt;&gt;1 = -5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We preserve the sign bit.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25AC9CEF-B765-48CB-8713-990D9CC2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</p:spPr>
        <p:txBody>
          <a:bodyPr/>
          <a:lstStyle/>
          <a:p>
            <a:pPr eaLnBrk="1" hangingPunct="1"/>
            <a:r>
              <a:rPr lang="en-US" altLang="en-US" b="1"/>
              <a:t>Left shift operator (&lt;&lt;) –</a:t>
            </a:r>
            <a:br>
              <a:rPr lang="en-US" altLang="en-US"/>
            </a:br>
            <a:r>
              <a:rPr lang="en-US" altLang="en-US"/>
              <a:t>Shifts the bits of the number to the left and fills 0 on voids left as a result.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= 5 = 0000 0101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 = -10 = 1111 0110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&lt;&lt; 1 = 0000 1010 = 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&lt;&lt; 2 = 0001 0100 = 20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 &lt;&lt; 1 = 0000 1010 = -20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b &lt;&lt; 2 = 0001 0100 = -40  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001-BABB-4EDB-AD94-0434563C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A155-8E3F-469A-8624-B3EC75C7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if/else, switch case constructs</a:t>
            </a:r>
          </a:p>
          <a:p>
            <a:r>
              <a:rPr lang="en-US" dirty="0"/>
              <a:t>Looping constructs</a:t>
            </a:r>
          </a:p>
          <a:p>
            <a:r>
              <a:rPr lang="en-US" dirty="0"/>
              <a:t>Jumping constructs</a:t>
            </a:r>
          </a:p>
        </p:txBody>
      </p:sp>
    </p:spTree>
    <p:extLst>
      <p:ext uri="{BB962C8B-B14F-4D97-AF65-F5344CB8AC3E}">
        <p14:creationId xmlns:p14="http://schemas.microsoft.com/office/powerpoint/2010/main" val="1722184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24EB44B8-DF94-4F7D-902A-4284A326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if/else constructs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C4C4E944-4191-4A76-A323-418DEC47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If(condition)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 statement execute when condition true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else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 statement execute when condition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E0908B60-9203-46DA-97D8-6C6DB585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 statement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3E29B98A-67FA-4BA6-B1DC-11397AC6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To select choices/options from user it used: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Switch with choice (integer value like: 1,2,..)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Switch with choice (character value like: A,B,..)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Switch with choice (String value like: “ADD”,”SUB”,..)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3C89-6C9D-4622-B262-B74F36E1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looping controls, nested loops</a:t>
            </a:r>
            <a:br>
              <a:rPr lang="en-US" dirty="0"/>
            </a:br>
            <a:endParaRPr lang="en-US" dirty="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E83632D-1020-4F47-8E13-4C85B3B2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loop</a:t>
            </a:r>
          </a:p>
          <a:p>
            <a:pPr eaLnBrk="1" hangingPunct="1"/>
            <a:r>
              <a:rPr lang="en-US" altLang="en-US"/>
              <a:t>Do while loop</a:t>
            </a:r>
          </a:p>
          <a:p>
            <a:pPr eaLnBrk="1" hangingPunct="1"/>
            <a:r>
              <a:rPr lang="en-US" altLang="en-US"/>
              <a:t>For loop</a:t>
            </a:r>
          </a:p>
          <a:p>
            <a:pPr eaLnBrk="1" hangingPunct="1"/>
            <a:r>
              <a:rPr lang="en-US" altLang="en-US"/>
              <a:t>Enhanced or advanced for loop</a:t>
            </a:r>
          </a:p>
          <a:p>
            <a:pPr eaLnBrk="1" hangingPunct="1"/>
            <a:r>
              <a:rPr lang="en-US" altLang="en-US"/>
              <a:t>Nested loops means one loop inside another loop.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7CF4F936-9F27-4FC6-A75B-C86FC0E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657600"/>
            <a:ext cx="7296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drueckert.com/wp-content/uploads/Oral-Hygine-Brush-Teeth.jpg">
            <a:extLst>
              <a:ext uri="{FF2B5EF4-FFF2-40B4-BE49-F238E27FC236}">
                <a16:creationId xmlns:a16="http://schemas.microsoft.com/office/drawing/2014/main" id="{98558915-C89A-4E39-BF23-9DEB2C7F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9375"/>
            <a:ext cx="2033743" cy="25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95EEF-623D-4B45-94F9-325F7A335925}"/>
              </a:ext>
            </a:extLst>
          </p:cNvPr>
          <p:cNvSpPr txBox="1"/>
          <p:nvPr/>
        </p:nvSpPr>
        <p:spPr>
          <a:xfrm>
            <a:off x="923925" y="5695950"/>
            <a:ext cx="74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 there is ONE program you know which is there in you…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There is a set procedure</a:t>
            </a:r>
          </a:p>
          <a:p>
            <a:pPr marL="457200" indent="-457200"/>
            <a:r>
              <a:rPr lang="en-US" dirty="0"/>
              <a:t>Each step is defined</a:t>
            </a:r>
          </a:p>
          <a:p>
            <a:pPr marL="457200" indent="-457200"/>
            <a:r>
              <a:rPr lang="en-US" dirty="0"/>
              <a:t>The occurrence is ordered</a:t>
            </a:r>
          </a:p>
          <a:p>
            <a:pPr marL="457200" indent="-457200"/>
            <a:r>
              <a:rPr lang="en-US" dirty="0"/>
              <a:t>Jump is NOT permitted</a:t>
            </a:r>
          </a:p>
          <a:p>
            <a:pPr marL="457200" indent="-457200"/>
            <a:r>
              <a:rPr lang="en-US" dirty="0"/>
              <a:t>A step cannot be skipped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15000" y="1412776"/>
            <a:ext cx="3405343" cy="5112568"/>
            <a:chOff x="5715000" y="1412776"/>
            <a:chExt cx="3405343" cy="5112568"/>
          </a:xfrm>
        </p:grpSpPr>
        <p:grpSp>
          <p:nvGrpSpPr>
            <p:cNvPr id="4" name="Group 3"/>
            <p:cNvGrpSpPr/>
            <p:nvPr/>
          </p:nvGrpSpPr>
          <p:grpSpPr>
            <a:xfrm>
              <a:off x="5715000" y="1412776"/>
              <a:ext cx="1080120" cy="4968552"/>
              <a:chOff x="5580112" y="1412776"/>
              <a:chExt cx="1080120" cy="4968552"/>
            </a:xfrm>
          </p:grpSpPr>
          <p:sp>
            <p:nvSpPr>
              <p:cNvPr id="5" name="Flowchart: Alternate Process 4"/>
              <p:cNvSpPr/>
              <p:nvPr/>
            </p:nvSpPr>
            <p:spPr>
              <a:xfrm>
                <a:off x="5580112" y="1412776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Start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80112" y="206955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Pick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80112" y="2717631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80112" y="3365703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Apply Paste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0112" y="4013775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80112" y="4653136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Mouth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80112" y="530991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Alternate Process 11"/>
              <p:cNvSpPr/>
              <p:nvPr/>
            </p:nvSpPr>
            <p:spPr>
              <a:xfrm>
                <a:off x="5580112" y="5949280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6" idx="0"/>
              </p:cNvCxnSpPr>
              <p:nvPr/>
            </p:nvCxnSpPr>
            <p:spPr>
              <a:xfrm>
                <a:off x="6120172" y="1844824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156176" y="2484185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156176" y="3132257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156176" y="3780329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156176" y="4428401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56176" y="5076473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156176" y="5733256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8" descr="http://www.drueckert.com/wp-content/uploads/Oral-Hygine-Brush-Teeth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019493"/>
              <a:ext cx="2033743" cy="250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6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http://cdn01.dailycaller.com/wp-content/uploads/2012/10/Vladimir-Putin-sipping-tea.-Photo-AP-e13509569915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2492375"/>
            <a:ext cx="6096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Yet another example but more complex</a:t>
            </a:r>
          </a:p>
        </p:txBody>
      </p:sp>
      <p:sp>
        <p:nvSpPr>
          <p:cNvPr id="1946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946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76825" y="2060575"/>
            <a:ext cx="3311525" cy="1081088"/>
            <a:chOff x="5076056" y="2060848"/>
            <a:chExt cx="3312368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6660784" y="2060848"/>
              <a:ext cx="1727640" cy="9357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5076056" y="2528742"/>
              <a:ext cx="1584728" cy="612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608513" y="3284538"/>
            <a:ext cx="3779837" cy="936625"/>
            <a:chOff x="4608005" y="3284984"/>
            <a:chExt cx="3780419" cy="936104"/>
          </a:xfrm>
        </p:grpSpPr>
        <p:sp>
          <p:nvSpPr>
            <p:cNvPr id="26" name="Rounded Rectangle 25"/>
            <p:cNvSpPr/>
            <p:nvPr/>
          </p:nvSpPr>
          <p:spPr>
            <a:xfrm>
              <a:off x="6660958" y="3284984"/>
              <a:ext cx="172746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Smell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26" idx="1"/>
            </p:cNvCxnSpPr>
            <p:nvPr/>
          </p:nvCxnSpPr>
          <p:spPr>
            <a:xfrm flipH="1">
              <a:off x="4608005" y="3753036"/>
              <a:ext cx="2052953" cy="44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787900" y="4221163"/>
            <a:ext cx="3600450" cy="1295400"/>
            <a:chOff x="4788024" y="4221088"/>
            <a:chExt cx="3600400" cy="1296144"/>
          </a:xfrm>
        </p:grpSpPr>
        <p:sp>
          <p:nvSpPr>
            <p:cNvPr id="30" name="Rounded Rectangle 29"/>
            <p:cNvSpPr/>
            <p:nvPr/>
          </p:nvSpPr>
          <p:spPr>
            <a:xfrm>
              <a:off x="6659661" y="4581657"/>
              <a:ext cx="1728763" cy="935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Radiation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8" name="Straight Arrow Connector 17"/>
            <p:cNvCxnSpPr>
              <a:stCxn id="30" idx="1"/>
            </p:cNvCxnSpPr>
            <p:nvPr/>
          </p:nvCxnSpPr>
          <p:spPr>
            <a:xfrm flipH="1" flipV="1">
              <a:off x="4788024" y="4221088"/>
              <a:ext cx="1871637" cy="8275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276600" y="4635500"/>
            <a:ext cx="5111750" cy="2033588"/>
            <a:chOff x="3275856" y="4635134"/>
            <a:chExt cx="5112568" cy="2034226"/>
          </a:xfrm>
        </p:grpSpPr>
        <p:sp>
          <p:nvSpPr>
            <p:cNvPr id="34" name="Rounded Rectangle 33"/>
            <p:cNvSpPr/>
            <p:nvPr/>
          </p:nvSpPr>
          <p:spPr>
            <a:xfrm>
              <a:off x="6660948" y="5734029"/>
              <a:ext cx="1727476" cy="935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Touch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22" name="Straight Arrow Connector 21"/>
            <p:cNvCxnSpPr>
              <a:stCxn id="34" idx="1"/>
            </p:cNvCxnSpPr>
            <p:nvPr/>
          </p:nvCxnSpPr>
          <p:spPr>
            <a:xfrm flipH="1" flipV="1">
              <a:off x="3275856" y="4635134"/>
              <a:ext cx="3385092" cy="15657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8058150" y="1766888"/>
            <a:ext cx="762000" cy="4541837"/>
            <a:chOff x="8058373" y="1766801"/>
            <a:chExt cx="762100" cy="4542519"/>
          </a:xfrm>
        </p:grpSpPr>
        <p:pic>
          <p:nvPicPr>
            <p:cNvPr id="19482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4" y="176680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302694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4251077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554722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07975" y="5229225"/>
            <a:ext cx="3125788" cy="584200"/>
            <a:chOff x="307975" y="5229200"/>
            <a:chExt cx="3126324" cy="584775"/>
          </a:xfrm>
        </p:grpSpPr>
        <p:pic>
          <p:nvPicPr>
            <p:cNvPr id="19478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30" y="5337025"/>
              <a:ext cx="411039" cy="41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Box 38"/>
            <p:cNvSpPr txBox="1">
              <a:spLocks noChangeArrowheads="1"/>
            </p:cNvSpPr>
            <p:nvPr/>
          </p:nvSpPr>
          <p:spPr bwMode="auto">
            <a:xfrm>
              <a:off x="307975" y="5286399"/>
              <a:ext cx="172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all sensors</a:t>
              </a:r>
              <a:endParaRPr lang="en-IN" altLang="en-US" sz="2400"/>
            </a:p>
          </p:txBody>
        </p: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32769" y="5229200"/>
              <a:ext cx="583813" cy="5847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81" name="TextBox 48"/>
            <p:cNvSpPr txBox="1">
              <a:spLocks noChangeArrowheads="1"/>
            </p:cNvSpPr>
            <p:nvPr/>
          </p:nvSpPr>
          <p:spPr bwMode="auto">
            <a:xfrm>
              <a:off x="2858500" y="530120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B050"/>
                  </a:solidFill>
                </a:rPr>
                <a:t>SIP</a:t>
              </a:r>
              <a:endParaRPr lang="en-IN" altLang="en-US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23850" y="5805488"/>
            <a:ext cx="3722688" cy="584200"/>
            <a:chOff x="323528" y="5805264"/>
            <a:chExt cx="3722641" cy="584775"/>
          </a:xfrm>
        </p:grpSpPr>
        <p:sp>
          <p:nvSpPr>
            <p:cNvPr id="19474" name="TextBox 52"/>
            <p:cNvSpPr txBox="1">
              <a:spLocks noChangeArrowheads="1"/>
            </p:cNvSpPr>
            <p:nvPr/>
          </p:nvSpPr>
          <p:spPr bwMode="auto">
            <a:xfrm>
              <a:off x="323528" y="5862463"/>
              <a:ext cx="18360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even one is</a:t>
              </a:r>
              <a:endParaRPr lang="en-IN" altLang="en-US" sz="2400"/>
            </a:p>
          </p:txBody>
        </p:sp>
        <p:sp>
          <p:nvSpPr>
            <p:cNvPr id="54" name="TextBox 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48322" y="5805264"/>
              <a:ext cx="583813" cy="5847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76" name="TextBox 54"/>
            <p:cNvSpPr txBox="1">
              <a:spLocks noChangeArrowheads="1"/>
            </p:cNvSpPr>
            <p:nvPr/>
          </p:nvSpPr>
          <p:spPr bwMode="auto">
            <a:xfrm>
              <a:off x="2874053" y="5877272"/>
              <a:ext cx="1172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</a:rPr>
                <a:t>WAIT!!!</a:t>
              </a:r>
              <a:endParaRPr lang="en-IN" altLang="en-US" sz="2400" b="1">
                <a:solidFill>
                  <a:srgbClr val="FF0000"/>
                </a:solidFill>
              </a:endParaRPr>
            </a:p>
          </p:txBody>
        </p:sp>
        <p:pic>
          <p:nvPicPr>
            <p:cNvPr id="19477" name="Picture 9" descr="http://www.clipartbest.com/cliparts/yco/6Mq/yco6MqgcE.jpe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877272"/>
              <a:ext cx="427807" cy="42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52600" y="261302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</a:rPr>
              <a:t>Sipping TEA</a:t>
            </a:r>
            <a:endParaRPr lang="en-IN" alt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7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does this mean?</a:t>
            </a:r>
            <a:endParaRPr lang="en-I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75612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Take ANY activity of the day…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will have a set procedure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has to be done in a designated 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If not done the specified way will yield wrong results.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Success in doing it depends on how closer one is to the prescribed method.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This clearly shows that everything has a </a:t>
            </a:r>
            <a:endParaRPr lang="en-IN" altLang="en-US" dirty="0">
              <a:solidFill>
                <a:schemeClr val="accent1"/>
              </a:solidFill>
            </a:endParaRPr>
          </a:p>
        </p:txBody>
      </p:sp>
      <p:sp>
        <p:nvSpPr>
          <p:cNvPr id="2048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048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32138" y="5445125"/>
            <a:ext cx="2160587" cy="1085850"/>
            <a:chOff x="3131840" y="5661248"/>
            <a:chExt cx="2160240" cy="1152128"/>
          </a:xfrm>
        </p:grpSpPr>
        <p:sp>
          <p:nvSpPr>
            <p:cNvPr id="8" name="Oval 7"/>
            <p:cNvSpPr/>
            <p:nvPr/>
          </p:nvSpPr>
          <p:spPr>
            <a:xfrm>
              <a:off x="3131840" y="5699990"/>
              <a:ext cx="2160240" cy="11133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697" y="5661248"/>
              <a:ext cx="1832554" cy="1015663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lt"/>
                  <a:cs typeface="+mn-cs"/>
                </a:rPr>
                <a:t>Logic</a:t>
              </a:r>
            </a:p>
          </p:txBody>
        </p:sp>
      </p:grpSp>
      <p:pic>
        <p:nvPicPr>
          <p:cNvPr id="20489" name="Picture 4" descr="http://ctmls.ctreal.com/wp-content/uploads/2012/02/ppc-ad-copy-wri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125538"/>
            <a:ext cx="14366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6" descr="http://homedesigni.com/wp-content/uploads/2014/01/kitchen-clip-art-black-and-white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781300"/>
            <a:ext cx="1520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43656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 descr="http://www.aperfectworld.org/clipart/communications/talking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699125"/>
            <a:ext cx="12065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55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808"/>
  <p:tag name="TIMELINE" val="0.6/1.6/23.1"/>
</p:tagLst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5602</TotalTime>
  <Words>2320</Words>
  <Application>Microsoft Office PowerPoint</Application>
  <PresentationFormat>On-screen Show (4:3)</PresentationFormat>
  <Paragraphs>426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Arial</vt:lpstr>
      <vt:lpstr>Arial Black</vt:lpstr>
      <vt:lpstr>Arial Rounded MT Bold</vt:lpstr>
      <vt:lpstr>Calibri</vt:lpstr>
      <vt:lpstr>Comic Sans MS</vt:lpstr>
      <vt:lpstr>Courier New</vt:lpstr>
      <vt:lpstr>Helvetica</vt:lpstr>
      <vt:lpstr>Roboto</vt:lpstr>
      <vt:lpstr>Tahoma</vt:lpstr>
      <vt:lpstr>Times New Roman</vt:lpstr>
      <vt:lpstr>verdana</vt:lpstr>
      <vt:lpstr>verdana</vt:lpstr>
      <vt:lpstr>Wingdings</vt:lpstr>
      <vt:lpstr>Lpu theme final with copyright(S)</vt:lpstr>
      <vt:lpstr>DCAP501 MODERN PROGRAMMING TOOLS &amp; TECHNIQUES–I </vt:lpstr>
      <vt:lpstr>Unit-1</vt:lpstr>
      <vt:lpstr>PowerPoint Presentation</vt:lpstr>
      <vt:lpstr>What do we need to know?</vt:lpstr>
      <vt:lpstr>Daily routine</vt:lpstr>
      <vt:lpstr>PowerPoint Presentation</vt:lpstr>
      <vt:lpstr>Daily routine</vt:lpstr>
      <vt:lpstr>Daily routine</vt:lpstr>
      <vt:lpstr>So what does this mean?</vt:lpstr>
      <vt:lpstr>Logic, logic and logic</vt:lpstr>
      <vt:lpstr>What next?</vt:lpstr>
      <vt:lpstr>What next?</vt:lpstr>
      <vt:lpstr>object oriented languages</vt:lpstr>
      <vt:lpstr>OOPs Features</vt:lpstr>
      <vt:lpstr>Class</vt:lpstr>
      <vt:lpstr> Encapsulation </vt:lpstr>
      <vt:lpstr>Abstraction</vt:lpstr>
      <vt:lpstr>PowerPoint Presentation</vt:lpstr>
      <vt:lpstr> Polymorphism </vt:lpstr>
      <vt:lpstr>PowerPoint Presentation</vt:lpstr>
      <vt:lpstr>java technology and development environment</vt:lpstr>
      <vt:lpstr>PowerPoint Presentation</vt:lpstr>
      <vt:lpstr>development environment</vt:lpstr>
      <vt:lpstr>running/ testing a java program</vt:lpstr>
      <vt:lpstr>PowerPoint Presentation</vt:lpstr>
      <vt:lpstr>PowerPoint Presentation</vt:lpstr>
      <vt:lpstr>Main method in Java:</vt:lpstr>
      <vt:lpstr>variables</vt:lpstr>
      <vt:lpstr>PowerPoint Presentation</vt:lpstr>
      <vt:lpstr>Instance vs static </vt:lpstr>
      <vt:lpstr> working with strings </vt:lpstr>
      <vt:lpstr>Data types in java</vt:lpstr>
      <vt:lpstr>  Data types in Java  </vt:lpstr>
      <vt:lpstr>Data types and its size</vt:lpstr>
      <vt:lpstr>PowerPoint Presentation</vt:lpstr>
      <vt:lpstr>Size calculation </vt:lpstr>
      <vt:lpstr>Unicode </vt:lpstr>
      <vt:lpstr>Operators</vt:lpstr>
      <vt:lpstr>Operators in java </vt:lpstr>
      <vt:lpstr>Arithmetic Operators</vt:lpstr>
      <vt:lpstr>Arithmetic Operators</vt:lpstr>
      <vt:lpstr>  Example</vt:lpstr>
      <vt:lpstr> Arithmetic/Assignment Operators</vt:lpstr>
      <vt:lpstr> Increment/Decrement Operators</vt:lpstr>
      <vt:lpstr>Relational Operators</vt:lpstr>
      <vt:lpstr> 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 operator</vt:lpstr>
      <vt:lpstr>PowerPoint Presentation</vt:lpstr>
      <vt:lpstr>Control constructs</vt:lpstr>
      <vt:lpstr>if/else constructs</vt:lpstr>
      <vt:lpstr>switch statement</vt:lpstr>
      <vt:lpstr> looping controls, nested loops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284</cp:revision>
  <dcterms:created xsi:type="dcterms:W3CDTF">2014-05-25T11:13:57Z</dcterms:created>
  <dcterms:modified xsi:type="dcterms:W3CDTF">2020-11-25T01:00:25Z</dcterms:modified>
</cp:coreProperties>
</file>