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6"/>
  </p:notesMasterIdLst>
  <p:handoutMasterIdLst>
    <p:handoutMasterId r:id="rId37"/>
  </p:handoutMasterIdLst>
  <p:sldIdLst>
    <p:sldId id="269" r:id="rId2"/>
    <p:sldId id="354" r:id="rId3"/>
    <p:sldId id="361" r:id="rId4"/>
    <p:sldId id="362" r:id="rId5"/>
    <p:sldId id="400" r:id="rId6"/>
    <p:sldId id="365" r:id="rId7"/>
    <p:sldId id="402" r:id="rId8"/>
    <p:sldId id="401" r:id="rId9"/>
    <p:sldId id="403" r:id="rId10"/>
    <p:sldId id="408" r:id="rId11"/>
    <p:sldId id="410" r:id="rId12"/>
    <p:sldId id="405" r:id="rId13"/>
    <p:sldId id="415" r:id="rId14"/>
    <p:sldId id="412" r:id="rId15"/>
    <p:sldId id="414" r:id="rId16"/>
    <p:sldId id="417" r:id="rId17"/>
    <p:sldId id="418" r:id="rId18"/>
    <p:sldId id="419" r:id="rId19"/>
    <p:sldId id="420" r:id="rId20"/>
    <p:sldId id="424" r:id="rId21"/>
    <p:sldId id="422" r:id="rId22"/>
    <p:sldId id="423" r:id="rId23"/>
    <p:sldId id="421" r:id="rId24"/>
    <p:sldId id="425" r:id="rId25"/>
    <p:sldId id="426" r:id="rId26"/>
    <p:sldId id="427" r:id="rId27"/>
    <p:sldId id="429" r:id="rId28"/>
    <p:sldId id="428" r:id="rId29"/>
    <p:sldId id="430" r:id="rId30"/>
    <p:sldId id="431" r:id="rId31"/>
    <p:sldId id="432" r:id="rId32"/>
    <p:sldId id="406" r:id="rId33"/>
    <p:sldId id="407" r:id="rId34"/>
    <p:sldId id="35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overloading%20of%20function%20templ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recursiveTemplateExamp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classTemplate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templateClassToDeriveClassIheritanceExampl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templateClassToTemplateClassInheritanc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functionTemplate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functionTemplateWithdifferentTypesParamet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Unit5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181D-26E4-4138-8176-AF1880F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overloading of function template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0206-E442-4211-B7EF-9BA3FACA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Function template also can be overload </a:t>
            </a:r>
          </a:p>
          <a:p>
            <a:pPr algn="just"/>
            <a:r>
              <a:rPr lang="en-US" sz="3000" dirty="0"/>
              <a:t>Same function name with different signature</a:t>
            </a:r>
          </a:p>
          <a:p>
            <a:pPr marL="0" indent="0" algn="just">
              <a:buNone/>
            </a:pPr>
            <a:r>
              <a:rPr lang="en-US" sz="3000" dirty="0"/>
              <a:t>is called function overloading and same thing we can apply for template also.</a:t>
            </a:r>
          </a:p>
          <a:p>
            <a:pPr marL="0" indent="0" algn="just">
              <a:buNone/>
            </a:pPr>
            <a:r>
              <a:rPr lang="en-US" sz="3000" dirty="0"/>
              <a:t>For example there is a template function for insert which take one parameter and with the same name insert we can create one more template with two parameters.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https://github.com/vishalamc/cap444/blob/main/overloading%20of%20function%20template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recursion with template function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/>
              <a:t>We can create recursive </a:t>
            </a:r>
            <a:r>
              <a:rPr lang="en-US" sz="3200" b="0" i="0" u="none" strike="noStrike" baseline="0" dirty="0"/>
              <a:t>template function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sz="2800" dirty="0">
                <a:hlinkClick r:id="rId2"/>
              </a:rPr>
              <a:t>https://github.com/vishalamc/cap444/blob/main/recursiveTemplateExample</a:t>
            </a:r>
            <a:endParaRPr lang="en-US" sz="28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77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7B5-FD97-4F5F-B2A4-0C9FFD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BD96-49B4-498F-A130-0638A8DB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template :</a:t>
            </a:r>
          </a:p>
          <a:p>
            <a:pPr marL="0" indent="0">
              <a:buNone/>
            </a:pPr>
            <a:r>
              <a:rPr lang="en-US" dirty="0"/>
              <a:t>To create class in generic form.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template &lt;class type&gt;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sz="3000" dirty="0">
                <a:hlinkClick r:id="rId2"/>
              </a:rPr>
              <a:t>https://github.com/vishalamc/cap444/blob/main/classTemplateExample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85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u="none" strike="noStrike" baseline="0" dirty="0">
                <a:highlight>
                  <a:srgbClr val="FFFF00"/>
                </a:highlight>
                <a:latin typeface="Verdana" panose="020B0604030504040204" pitchFamily="34" charset="0"/>
              </a:rPr>
              <a:t>class template and inheritance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DBA-8EE8-4C13-8EC8-89629EB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template to class</a:t>
            </a:r>
            <a:br>
              <a:rPr lang="en-US" sz="3200" b="1" dirty="0">
                <a:solidFill>
                  <a:srgbClr val="FF0000"/>
                </a:solidFill>
                <a:latin typeface="-apple-system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C910-A83C-48E9-964B-5232AE5BE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One normal class inheriting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https://github.com/vishalamc/cap444/blob/main/templateClassToDeriveClassIheritanceExample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FE3D9-64FD-4FF1-85E9-7EB361D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class Der : public Base&lt;int&gt;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endParaRPr lang="en-US" dirty="0"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828B-BCFF-48EC-AF38-39823F1A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83820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One template class inheriting other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sz="2400" dirty="0">
                <a:hlinkClick r:id="rId2"/>
              </a:rPr>
              <a:t>https://github.com/vishalamc/cap444/blob/main/templateClassToTemplateClassInheritance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2906-D23B-4C4D-AFB2-4D3D6F8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Derive: public Base&lt;int&gt;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569BC-BB93-4F11-9D0C-CBFBD42E558F}"/>
              </a:ext>
            </a:extLst>
          </p:cNvPr>
          <p:cNvSpPr txBox="1"/>
          <p:nvPr/>
        </p:nvSpPr>
        <p:spPr>
          <a:xfrm>
            <a:off x="0" y="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template to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5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73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39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11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12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296972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377275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FF0000"/>
                </a:solidFill>
                <a:latin typeface="Verdana,Bold"/>
              </a:rPr>
              <a:t>Generic programming with templates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need of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class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function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overloading of function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recursion with template function,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class template and inheritance,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difference between templates and macros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514290"/>
            <a:ext cx="238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295706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368380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8EBA-0CDD-4714-B48C-17C28F4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highlight>
                  <a:srgbClr val="FFFF00"/>
                </a:highlight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7545-E105-4BF6-9380-5002C403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3.14159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PI :" &lt;&lt; PI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5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63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48394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291597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7BCA-59B5-495F-8C24-44A6AE18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single line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multi line: use \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product(</a:t>
            </a:r>
            <a:r>
              <a:rPr lang="en-US" dirty="0" err="1"/>
              <a:t>x,y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&lt;&lt;\</a:t>
            </a:r>
          </a:p>
          <a:p>
            <a:pPr marL="0" indent="0">
              <a:buNone/>
            </a:pPr>
            <a:r>
              <a:rPr lang="en-US" dirty="0"/>
              <a:t>(x*y);}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product(5,4)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3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highlight>
                  <a:srgbClr val="FFFF00"/>
                </a:highlight>
              </a:rPr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1589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69921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50174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76868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5016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we specify default value for template arguments?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3842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18769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template &lt;class </a:t>
            </a:r>
            <a:r>
              <a:rPr lang="en-US" sz="2600" dirty="0" err="1">
                <a:solidFill>
                  <a:srgbClr val="C00000"/>
                </a:solidFill>
              </a:rPr>
              <a:t>Ttype</a:t>
            </a:r>
            <a:r>
              <a:rPr lang="en-US" sz="26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</a:rPr>
              <a:t>returnType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functionName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parameterList</a:t>
            </a:r>
            <a:r>
              <a:rPr lang="en-US" sz="2600" dirty="0">
                <a:solidFill>
                  <a:srgbClr val="C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// body of function.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}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800CEF-8E63-48B8-AE9B-C1928E521135}"/>
              </a:ext>
            </a:extLst>
          </p:cNvPr>
          <p:cNvCxnSpPr/>
          <p:nvPr/>
        </p:nvCxnSpPr>
        <p:spPr>
          <a:xfrm flipV="1">
            <a:off x="2209800" y="3962400"/>
            <a:ext cx="3657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57DA40-3A2D-41E4-9D41-5D31369E094F}"/>
              </a:ext>
            </a:extLst>
          </p:cNvPr>
          <p:cNvSpPr txBox="1"/>
          <p:nvPr/>
        </p:nvSpPr>
        <p:spPr>
          <a:xfrm>
            <a:off x="6096000" y="3777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or </a:t>
            </a:r>
            <a:r>
              <a:rPr lang="en-US" dirty="0" err="1"/>
              <a:t>typename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41F-4644-410F-A218-698E565F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fr-FR" sz="2000" dirty="0" err="1"/>
              <a:t>template</a:t>
            </a:r>
            <a:r>
              <a:rPr lang="fr-FR" sz="2000" dirty="0"/>
              <a:t> &lt;class T&gt;</a:t>
            </a:r>
          </a:p>
          <a:p>
            <a:pPr marL="0" indent="0">
              <a:buNone/>
            </a:pPr>
            <a:r>
              <a:rPr lang="fr-FR" sz="2000" dirty="0"/>
              <a:t>T </a:t>
            </a:r>
            <a:r>
              <a:rPr lang="fr-FR" sz="2000" dirty="0" err="1"/>
              <a:t>add</a:t>
            </a:r>
            <a:r>
              <a:rPr lang="fr-FR" sz="2000" dirty="0"/>
              <a:t>(T a, T b)</a:t>
            </a:r>
          </a:p>
          <a:p>
            <a:pPr marL="0" indent="0">
              <a:buNone/>
            </a:pPr>
            <a:r>
              <a:rPr lang="fr-FR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    T c=</a:t>
            </a:r>
            <a:r>
              <a:rPr lang="fr-FR" sz="2000" dirty="0" err="1"/>
              <a:t>a+b</a:t>
            </a:r>
            <a:r>
              <a:rPr lang="fr-FR" sz="2000" dirty="0"/>
              <a:t>;</a:t>
            </a:r>
          </a:p>
          <a:p>
            <a:pPr marL="0" indent="0">
              <a:buNone/>
            </a:pPr>
            <a:r>
              <a:rPr lang="fr-FR" sz="2000" dirty="0"/>
              <a:t>    return c;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6C264-A73B-4D2A-BE9B-FA1AA8EBC431}"/>
              </a:ext>
            </a:extLst>
          </p:cNvPr>
          <p:cNvCxnSpPr>
            <a:cxnSpLocks/>
          </p:cNvCxnSpPr>
          <p:nvPr/>
        </p:nvCxnSpPr>
        <p:spPr>
          <a:xfrm>
            <a:off x="2057400" y="1524000"/>
            <a:ext cx="2971800" cy="11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C709A-B7EB-4694-936A-BCECC4BC1B0A}"/>
              </a:ext>
            </a:extLst>
          </p:cNvPr>
          <p:cNvSpPr txBox="1"/>
          <p:nvPr/>
        </p:nvSpPr>
        <p:spPr>
          <a:xfrm>
            <a:off x="5195364" y="256738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77DE-3A97-4B4B-9861-875A49464899}"/>
              </a:ext>
            </a:extLst>
          </p:cNvPr>
          <p:cNvSpPr txBox="1"/>
          <p:nvPr/>
        </p:nvSpPr>
        <p:spPr>
          <a:xfrm>
            <a:off x="304800" y="3581400"/>
            <a:ext cx="8991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C00000"/>
                </a:solidFill>
              </a:rPr>
              <a:t>template</a:t>
            </a:r>
            <a:r>
              <a:rPr lang="fr-FR" sz="2400" dirty="0">
                <a:solidFill>
                  <a:srgbClr val="C00000"/>
                </a:solidFill>
              </a:rPr>
              <a:t> &lt;</a:t>
            </a:r>
            <a:r>
              <a:rPr lang="fr-FR" sz="2400" dirty="0" err="1">
                <a:solidFill>
                  <a:srgbClr val="C00000"/>
                </a:solidFill>
              </a:rPr>
              <a:t>typename</a:t>
            </a:r>
            <a:r>
              <a:rPr lang="fr-FR" sz="24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T </a:t>
            </a:r>
            <a:r>
              <a:rPr lang="fr-FR" sz="2400" dirty="0" err="1">
                <a:solidFill>
                  <a:srgbClr val="C00000"/>
                </a:solidFill>
              </a:rPr>
              <a:t>add</a:t>
            </a:r>
            <a:r>
              <a:rPr lang="fr-FR" sz="2400" dirty="0">
                <a:solidFill>
                  <a:srgbClr val="C00000"/>
                </a:solidFill>
              </a:rPr>
              <a:t>(T a, T b)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    T c=</a:t>
            </a:r>
            <a:r>
              <a:rPr lang="fr-FR" sz="2400" dirty="0" err="1">
                <a:solidFill>
                  <a:srgbClr val="C00000"/>
                </a:solidFill>
              </a:rPr>
              <a:t>a+b</a:t>
            </a:r>
            <a:r>
              <a:rPr lang="fr-FR" sz="24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}</a:t>
            </a:r>
          </a:p>
          <a:p>
            <a:r>
              <a:rPr lang="fr-FR" sz="2000" i="1" u="sng" dirty="0">
                <a:solidFill>
                  <a:schemeClr val="accent1"/>
                </a:solidFill>
              </a:rPr>
              <a:t>Example: </a:t>
            </a:r>
            <a:r>
              <a:rPr lang="fr-FR" sz="2000" i="1" dirty="0">
                <a:solidFill>
                  <a:schemeClr val="accent1"/>
                </a:solidFill>
                <a:hlinkClick r:id="rId2"/>
              </a:rPr>
              <a:t>https:</a:t>
            </a:r>
            <a:r>
              <a:rPr lang="fr-FR" sz="2000" dirty="0">
                <a:solidFill>
                  <a:schemeClr val="accent1"/>
                </a:solidFill>
                <a:hlinkClick r:id="rId2"/>
              </a:rPr>
              <a:t>//github.com/vishalamc/cap444/blob/main/functionTemplateExample</a:t>
            </a:r>
            <a:endParaRPr lang="fr-FR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758-C38B-4642-8E44-ED398B8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C07-158C-46DD-90CC-F2A38B96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+mj-lt"/>
              </a:rPr>
              <a:t>Which keyword can be used in template?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+mj-lt"/>
              </a:rPr>
              <a:t>a) class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+mj-lt"/>
              </a:rPr>
              <a:t>b)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+mj-lt"/>
              </a:rPr>
              <a:t>typename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+mj-lt"/>
              </a:rPr>
              <a:t>c) both class &amp;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+mj-lt"/>
              </a:rPr>
              <a:t>typename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+mj-lt"/>
              </a:rPr>
              <a:t>d) function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299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741-1A78-4D06-9A0C-A8F5ECD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36"/>
            <a:ext cx="8686800" cy="685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Function template with different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0AF7-D264-462B-BBFA-92D47B3D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458200" cy="47085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Like 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here, T1 and T2 is different type 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T1 add(T1 a, T2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T1 c;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Example: </a:t>
            </a:r>
            <a:r>
              <a:rPr lang="en-US" sz="2600" dirty="0">
                <a:hlinkClick r:id="rId2"/>
              </a:rPr>
              <a:t>https://github.com/vishalamc/cap444/blob/main/functionTemplateWithdifferentTypesParameter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03FB-9EAA-498F-8B7A-31193EF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&lt;&lt;add(5.5f,4);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2A041-2939-4D31-BDE5-F59D2E406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9.5</a:t>
            </a:r>
          </a:p>
          <a:p>
            <a:pPr marL="514350" indent="-514350">
              <a:buAutoNum type="alphaUcPeriod"/>
            </a:pPr>
            <a:r>
              <a:rPr lang="en-US" dirty="0"/>
              <a:t>9.0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Nothing will 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C64B4-1985-417C-9B38-71A2EAEBED07}"/>
              </a:ext>
            </a:extLst>
          </p:cNvPr>
          <p:cNvSpPr txBox="1"/>
          <p:nvPr/>
        </p:nvSpPr>
        <p:spPr>
          <a:xfrm>
            <a:off x="304800" y="0"/>
            <a:ext cx="29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353424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284587142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10613</TotalTime>
  <Words>1713</Words>
  <Application>Microsoft Office PowerPoint</Application>
  <PresentationFormat>On-screen Show (4:3)</PresentationFormat>
  <Paragraphs>418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-apple-system</vt:lpstr>
      <vt:lpstr>Arial</vt:lpstr>
      <vt:lpstr>Arial Black</vt:lpstr>
      <vt:lpstr>Arial Rounded MT Bold</vt:lpstr>
      <vt:lpstr>Calibri</vt:lpstr>
      <vt:lpstr>Courier New</vt:lpstr>
      <vt:lpstr>erdana</vt:lpstr>
      <vt:lpstr>SFMono-Regular</vt:lpstr>
      <vt:lpstr>Tahoma</vt:lpstr>
      <vt:lpstr>urw-din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PowerPoint Presentation</vt:lpstr>
      <vt:lpstr>Template in C++:</vt:lpstr>
      <vt:lpstr> Function template </vt:lpstr>
      <vt:lpstr>PowerPoint Presentation</vt:lpstr>
      <vt:lpstr>PowerPoint Presentation</vt:lpstr>
      <vt:lpstr>Function template with different type parameters</vt:lpstr>
      <vt:lpstr>PowerPoint Presentation</vt:lpstr>
      <vt:lpstr>PowerPoint Presentation</vt:lpstr>
      <vt:lpstr> overloading of function template </vt:lpstr>
      <vt:lpstr> recursion with template function </vt:lpstr>
      <vt:lpstr>Class template</vt:lpstr>
      <vt:lpstr>PowerPoint Presentation</vt:lpstr>
      <vt:lpstr> template to class </vt:lpstr>
      <vt:lpstr>PowerPoint Presentation</vt:lpstr>
      <vt:lpstr>PowerPoint Presentation</vt:lpstr>
      <vt:lpstr>PowerPoint Presentation</vt:lpstr>
      <vt:lpstr>PowerPoint Presentation</vt:lpstr>
      <vt:lpstr>Macros</vt:lpstr>
      <vt:lpstr>Macro</vt:lpstr>
      <vt:lpstr>PowerPoint Presentation</vt:lpstr>
      <vt:lpstr>PowerPoint Presentation</vt:lpstr>
      <vt:lpstr>Example:</vt:lpstr>
      <vt:lpstr>PowerPoint Presentation</vt:lpstr>
      <vt:lpstr>What will be output? </vt:lpstr>
      <vt:lpstr>What will be output? </vt:lpstr>
      <vt:lpstr>PowerPoint Presentation</vt:lpstr>
      <vt:lpstr>What will be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635</cp:revision>
  <dcterms:created xsi:type="dcterms:W3CDTF">2014-05-25T11:13:57Z</dcterms:created>
  <dcterms:modified xsi:type="dcterms:W3CDTF">2022-11-28T18:07:39Z</dcterms:modified>
</cp:coreProperties>
</file>