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46"/>
  </p:notesMasterIdLst>
  <p:handoutMasterIdLst>
    <p:handoutMasterId r:id="rId47"/>
  </p:handoutMasterIdLst>
  <p:sldIdLst>
    <p:sldId id="269" r:id="rId2"/>
    <p:sldId id="384" r:id="rId3"/>
    <p:sldId id="354" r:id="rId4"/>
    <p:sldId id="356" r:id="rId5"/>
    <p:sldId id="357" r:id="rId6"/>
    <p:sldId id="368" r:id="rId7"/>
    <p:sldId id="367" r:id="rId8"/>
    <p:sldId id="358" r:id="rId9"/>
    <p:sldId id="360" r:id="rId10"/>
    <p:sldId id="361" r:id="rId11"/>
    <p:sldId id="378" r:id="rId12"/>
    <p:sldId id="379" r:id="rId13"/>
    <p:sldId id="380" r:id="rId14"/>
    <p:sldId id="372" r:id="rId15"/>
    <p:sldId id="381" r:id="rId16"/>
    <p:sldId id="434" r:id="rId17"/>
    <p:sldId id="373" r:id="rId18"/>
    <p:sldId id="369" r:id="rId19"/>
    <p:sldId id="370" r:id="rId20"/>
    <p:sldId id="432" r:id="rId21"/>
    <p:sldId id="433" r:id="rId22"/>
    <p:sldId id="382" r:id="rId23"/>
    <p:sldId id="375" r:id="rId24"/>
    <p:sldId id="425" r:id="rId25"/>
    <p:sldId id="435" r:id="rId26"/>
    <p:sldId id="437" r:id="rId27"/>
    <p:sldId id="438" r:id="rId28"/>
    <p:sldId id="392" r:id="rId29"/>
    <p:sldId id="393" r:id="rId30"/>
    <p:sldId id="396" r:id="rId31"/>
    <p:sldId id="397" r:id="rId32"/>
    <p:sldId id="383" r:id="rId33"/>
    <p:sldId id="414" r:id="rId34"/>
    <p:sldId id="428" r:id="rId35"/>
    <p:sldId id="385" r:id="rId36"/>
    <p:sldId id="401" r:id="rId37"/>
    <p:sldId id="439" r:id="rId38"/>
    <p:sldId id="400" r:id="rId39"/>
    <p:sldId id="402" r:id="rId40"/>
    <p:sldId id="403" r:id="rId41"/>
    <p:sldId id="416" r:id="rId42"/>
    <p:sldId id="417" r:id="rId43"/>
    <p:sldId id="418" r:id="rId44"/>
    <p:sldId id="35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30</a:t>
            </a:fld>
            <a:endParaRPr lang="en-US"/>
          </a:p>
        </p:txBody>
      </p:sp>
    </p:spTree>
    <p:extLst>
      <p:ext uri="{BB962C8B-B14F-4D97-AF65-F5344CB8AC3E}">
        <p14:creationId xmlns:p14="http://schemas.microsoft.com/office/powerpoint/2010/main" val="2713711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shalamc/cap444/blob/main/ReadingWritingFileOpe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vishalamc/cap444/blob/main/StoreProductDetailsInFileUsingClassObjectMetho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vishalamc/cap444/blob/main/StoreProductDetailsInFileUsingClassObjectMetho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vishalamc/cap444/blob/main/fileManipulatorExample2" TargetMode="External"/><Relationship Id="rId2" Type="http://schemas.openxmlformats.org/officeDocument/2006/relationships/hyperlink" Target="https://github.com/vishalamc/cap444/blob/main/fileManipulatorExample1" TargetMode="External"/><Relationship Id="rId1" Type="http://schemas.openxmlformats.org/officeDocument/2006/relationships/slideLayout" Target="../slideLayouts/slideLayout2.xml"/><Relationship Id="rId4" Type="http://schemas.openxmlformats.org/officeDocument/2006/relationships/hyperlink" Target="https://github.com/vishalamc/cap444/blob/main/fileManipulatorExample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vishalamc/cap444/blob/main/seekgAndtellgExample" TargetMode="External"/><Relationship Id="rId2" Type="http://schemas.openxmlformats.org/officeDocument/2006/relationships/hyperlink" Target="https://github.com/vishalamc/cap444/blob/main/seekpAndtellpExampl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vishalamc/cap444/blob/main/commandLineArgumentExampl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endParaRPr lang="en-US" dirty="0">
              <a:solidFill>
                <a:schemeClr val="tx1"/>
              </a:solidFill>
            </a:endParaRP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6E94D-0A48-4671-9C99-7123D862B405}"/>
              </a:ext>
            </a:extLst>
          </p:cNvPr>
          <p:cNvSpPr>
            <a:spLocks noGrp="1"/>
          </p:cNvSpPr>
          <p:nvPr>
            <p:ph idx="1"/>
          </p:nvPr>
        </p:nvSpPr>
        <p:spPr/>
        <p:txBody>
          <a:bodyPr/>
          <a:lstStyle/>
          <a:p>
            <a:pPr marL="0" indent="0">
              <a:buNone/>
            </a:pPr>
            <a:r>
              <a:rPr lang="en-US" b="0" i="0" dirty="0">
                <a:effectLst/>
                <a:latin typeface="Open Sans"/>
              </a:rPr>
              <a:t>C++ provides us with the following </a:t>
            </a:r>
            <a:r>
              <a:rPr lang="en-US" b="0" i="0" dirty="0">
                <a:solidFill>
                  <a:srgbClr val="FF0000"/>
                </a:solidFill>
                <a:effectLst/>
                <a:latin typeface="Open Sans"/>
              </a:rPr>
              <a:t>operations</a:t>
            </a:r>
            <a:r>
              <a:rPr lang="en-US" b="0" i="0" dirty="0">
                <a:effectLst/>
                <a:latin typeface="Open Sans"/>
              </a:rPr>
              <a:t> in File Handling:</a:t>
            </a:r>
          </a:p>
          <a:p>
            <a:pPr>
              <a:buFont typeface="Arial" panose="020B0604020202020204" pitchFamily="34" charset="0"/>
              <a:buChar char="•"/>
            </a:pPr>
            <a:r>
              <a:rPr lang="en-US" b="0" i="0" dirty="0">
                <a:effectLst/>
                <a:latin typeface="Open Sans"/>
              </a:rPr>
              <a:t>Creating a file: open()</a:t>
            </a:r>
          </a:p>
          <a:p>
            <a:pPr>
              <a:buFont typeface="Arial" panose="020B0604020202020204" pitchFamily="34" charset="0"/>
              <a:buChar char="•"/>
            </a:pPr>
            <a:r>
              <a:rPr lang="en-US" b="0" i="0" dirty="0">
                <a:effectLst/>
                <a:latin typeface="Open Sans"/>
              </a:rPr>
              <a:t>Reading data: read()</a:t>
            </a:r>
          </a:p>
          <a:p>
            <a:pPr>
              <a:buFont typeface="Arial" panose="020B0604020202020204" pitchFamily="34" charset="0"/>
              <a:buChar char="•"/>
            </a:pPr>
            <a:r>
              <a:rPr lang="en-US" b="0" i="0" dirty="0">
                <a:effectLst/>
                <a:latin typeface="Open Sans"/>
              </a:rPr>
              <a:t>Writing new data: write()</a:t>
            </a:r>
          </a:p>
          <a:p>
            <a:pPr>
              <a:buFont typeface="Arial" panose="020B0604020202020204" pitchFamily="34" charset="0"/>
              <a:buChar char="•"/>
            </a:pPr>
            <a:r>
              <a:rPr lang="en-US" b="0" i="0" dirty="0">
                <a:effectLst/>
                <a:latin typeface="Open Sans"/>
              </a:rPr>
              <a:t>Closing a file: close()</a:t>
            </a:r>
          </a:p>
          <a:p>
            <a:pPr marL="0" indent="0">
              <a:buNone/>
            </a:pPr>
            <a:endParaRPr lang="en-US" dirty="0"/>
          </a:p>
        </p:txBody>
      </p:sp>
    </p:spTree>
    <p:extLst>
      <p:ext uri="{BB962C8B-B14F-4D97-AF65-F5344CB8AC3E}">
        <p14:creationId xmlns:p14="http://schemas.microsoft.com/office/powerpoint/2010/main" val="288611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3AB5-699C-4491-AFF3-319476C992AE}"/>
              </a:ext>
            </a:extLst>
          </p:cNvPr>
          <p:cNvSpPr>
            <a:spLocks noGrp="1"/>
          </p:cNvSpPr>
          <p:nvPr>
            <p:ph type="title"/>
          </p:nvPr>
        </p:nvSpPr>
        <p:spPr/>
        <p:txBody>
          <a:bodyPr>
            <a:normAutofit/>
          </a:bodyPr>
          <a:lstStyle/>
          <a:p>
            <a:pPr algn="l"/>
            <a:r>
              <a:rPr lang="en-US" sz="3600" i="1" dirty="0">
                <a:solidFill>
                  <a:srgbClr val="FF0000"/>
                </a:solidFill>
                <a:highlight>
                  <a:srgbClr val="FFFF00"/>
                </a:highlight>
              </a:rPr>
              <a:t>Opening  Files</a:t>
            </a:r>
          </a:p>
        </p:txBody>
      </p:sp>
      <p:sp>
        <p:nvSpPr>
          <p:cNvPr id="3" name="Content Placeholder 2">
            <a:extLst>
              <a:ext uri="{FF2B5EF4-FFF2-40B4-BE49-F238E27FC236}">
                <a16:creationId xmlns:a16="http://schemas.microsoft.com/office/drawing/2014/main" id="{70ED73FB-8C91-4395-8016-7799B35D7283}"/>
              </a:ext>
            </a:extLst>
          </p:cNvPr>
          <p:cNvSpPr>
            <a:spLocks noGrp="1"/>
          </p:cNvSpPr>
          <p:nvPr>
            <p:ph idx="1"/>
          </p:nvPr>
        </p:nvSpPr>
        <p:spPr>
          <a:xfrm>
            <a:off x="457200" y="1600200"/>
            <a:ext cx="8229600" cy="4800600"/>
          </a:xfrm>
        </p:spPr>
        <p:txBody>
          <a:bodyPr>
            <a:normAutofit lnSpcReduction="10000"/>
          </a:bodyPr>
          <a:lstStyle/>
          <a:p>
            <a:r>
              <a:rPr lang="en-US" dirty="0"/>
              <a:t>open()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fout.open</a:t>
            </a:r>
            <a:r>
              <a:rPr lang="en-US" sz="2000" dirty="0"/>
              <a:t>(“filename”)</a:t>
            </a:r>
          </a:p>
          <a:p>
            <a:r>
              <a:rPr lang="en-US" dirty="0"/>
              <a:t>open()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fin.open</a:t>
            </a:r>
            <a:r>
              <a:rPr lang="en-US" sz="2400" dirty="0"/>
              <a:t>(“filename”)</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70936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8B20-3026-4948-A2E9-1054E422CCA3}"/>
              </a:ext>
            </a:extLst>
          </p:cNvPr>
          <p:cNvSpPr>
            <a:spLocks noGrp="1"/>
          </p:cNvSpPr>
          <p:nvPr>
            <p:ph type="title"/>
          </p:nvPr>
        </p:nvSpPr>
        <p:spPr/>
        <p:txBody>
          <a:bodyPr>
            <a:normAutofit/>
          </a:bodyPr>
          <a:lstStyle/>
          <a:p>
            <a:pPr algn="l"/>
            <a:r>
              <a:rPr lang="en-US" sz="3600" i="1" dirty="0">
                <a:solidFill>
                  <a:srgbClr val="FF0000"/>
                </a:solidFill>
                <a:highlight>
                  <a:srgbClr val="FFFF00"/>
                </a:highlight>
              </a:rPr>
              <a:t>Closing Files</a:t>
            </a:r>
            <a:endParaRPr lang="en-US" sz="3600" i="1" dirty="0">
              <a:highlight>
                <a:srgbClr val="FFFF00"/>
              </a:highlight>
            </a:endParaRPr>
          </a:p>
        </p:txBody>
      </p:sp>
      <p:sp>
        <p:nvSpPr>
          <p:cNvPr id="3" name="Content Placeholder 2">
            <a:extLst>
              <a:ext uri="{FF2B5EF4-FFF2-40B4-BE49-F238E27FC236}">
                <a16:creationId xmlns:a16="http://schemas.microsoft.com/office/drawing/2014/main" id="{3ECEBBD1-6519-4935-97CA-E8CAB8010529}"/>
              </a:ext>
            </a:extLst>
          </p:cNvPr>
          <p:cNvSpPr>
            <a:spLocks noGrp="1"/>
          </p:cNvSpPr>
          <p:nvPr>
            <p:ph idx="1"/>
          </p:nvPr>
        </p:nvSpPr>
        <p:spPr>
          <a:xfrm>
            <a:off x="457200" y="1417638"/>
            <a:ext cx="8229600" cy="4708525"/>
          </a:xfrm>
        </p:spPr>
        <p:txBody>
          <a:bodyPr>
            <a:normAutofit lnSpcReduction="10000"/>
          </a:bodyPr>
          <a:lstStyle/>
          <a:p>
            <a:r>
              <a:rPr lang="en-US" dirty="0"/>
              <a:t>close()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fout.close</a:t>
            </a:r>
            <a:r>
              <a:rPr lang="en-US" sz="2000" dirty="0"/>
              <a:t>()</a:t>
            </a:r>
          </a:p>
          <a:p>
            <a:r>
              <a:rPr lang="en-US" dirty="0"/>
              <a:t>close()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fin.close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684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E361-61DA-4F3D-A1E9-F543055FC896}"/>
              </a:ext>
            </a:extLst>
          </p:cNvPr>
          <p:cNvSpPr>
            <a:spLocks noGrp="1"/>
          </p:cNvSpPr>
          <p:nvPr>
            <p:ph type="title"/>
          </p:nvPr>
        </p:nvSpPr>
        <p:spPr/>
        <p:txBody>
          <a:bodyPr>
            <a:normAutofit/>
          </a:bodyPr>
          <a:lstStyle/>
          <a:p>
            <a:pPr algn="l"/>
            <a:r>
              <a:rPr lang="en-US" sz="3200" i="1" dirty="0">
                <a:solidFill>
                  <a:srgbClr val="FF0000"/>
                </a:solidFill>
                <a:highlight>
                  <a:srgbClr val="FFFF00"/>
                </a:highlight>
              </a:rPr>
              <a:t>Reading and Writing into Files</a:t>
            </a:r>
          </a:p>
        </p:txBody>
      </p:sp>
      <p:sp>
        <p:nvSpPr>
          <p:cNvPr id="3" name="Content Placeholder 2">
            <a:extLst>
              <a:ext uri="{FF2B5EF4-FFF2-40B4-BE49-F238E27FC236}">
                <a16:creationId xmlns:a16="http://schemas.microsoft.com/office/drawing/2014/main" id="{5B9B9AB9-F514-4239-8139-D59E31EF89F1}"/>
              </a:ext>
            </a:extLst>
          </p:cNvPr>
          <p:cNvSpPr>
            <a:spLocks noGrp="1"/>
          </p:cNvSpPr>
          <p:nvPr>
            <p:ph idx="1"/>
          </p:nvPr>
        </p:nvSpPr>
        <p:spPr>
          <a:xfrm>
            <a:off x="457200" y="1219200"/>
            <a:ext cx="8229600" cy="4906963"/>
          </a:xfrm>
        </p:spPr>
        <p:txBody>
          <a:bodyPr>
            <a:normAutofit fontScale="85000" lnSpcReduction="20000"/>
          </a:bodyPr>
          <a:lstStyle/>
          <a:p>
            <a:r>
              <a:rPr lang="en-US" dirty="0"/>
              <a:t>Writing File: used </a:t>
            </a:r>
            <a:r>
              <a:rPr lang="en-US" dirty="0" err="1"/>
              <a:t>ofstream</a:t>
            </a:r>
            <a:r>
              <a:rPr lang="en-US" dirty="0"/>
              <a:t> class:</a:t>
            </a:r>
          </a:p>
          <a:p>
            <a:pPr marL="457200" lvl="1" indent="0">
              <a:buNone/>
            </a:pPr>
            <a:r>
              <a:rPr lang="en-US" dirty="0"/>
              <a:t>Syntax:</a:t>
            </a:r>
          </a:p>
          <a:p>
            <a:pPr marL="457200" lvl="1" indent="0">
              <a:buNone/>
            </a:pPr>
            <a:r>
              <a:rPr lang="en-US" dirty="0" err="1"/>
              <a:t>ofstream</a:t>
            </a:r>
            <a:r>
              <a:rPr lang="en-US" dirty="0"/>
              <a:t> </a:t>
            </a:r>
            <a:r>
              <a:rPr lang="en-US" dirty="0" err="1"/>
              <a:t>fout</a:t>
            </a:r>
            <a:r>
              <a:rPr lang="en-US" dirty="0"/>
              <a:t>;</a:t>
            </a:r>
          </a:p>
          <a:p>
            <a:pPr marL="457200" lvl="1" indent="0">
              <a:buNone/>
            </a:pPr>
            <a:r>
              <a:rPr lang="en-US" dirty="0" err="1"/>
              <a:t>fout.open</a:t>
            </a:r>
            <a:r>
              <a:rPr lang="en-US" dirty="0"/>
              <a:t>(“filename”);</a:t>
            </a:r>
          </a:p>
          <a:p>
            <a:pPr marL="457200" lvl="1" indent="0">
              <a:buNone/>
            </a:pPr>
            <a:r>
              <a:rPr lang="en-US" dirty="0" err="1"/>
              <a:t>fout</a:t>
            </a:r>
            <a:r>
              <a:rPr lang="en-US" dirty="0"/>
              <a:t>&lt;&lt;“data”;</a:t>
            </a:r>
          </a:p>
          <a:p>
            <a:r>
              <a:rPr lang="en-US" dirty="0"/>
              <a:t>Reading File: used </a:t>
            </a:r>
            <a:r>
              <a:rPr lang="en-US" dirty="0" err="1"/>
              <a:t>ifstream</a:t>
            </a:r>
            <a:r>
              <a:rPr lang="en-US" dirty="0"/>
              <a:t> class:</a:t>
            </a:r>
          </a:p>
          <a:p>
            <a:pPr marL="457200" lvl="1" indent="0">
              <a:buNone/>
            </a:pPr>
            <a:r>
              <a:rPr lang="en-US" dirty="0"/>
              <a:t>Syntax:</a:t>
            </a:r>
          </a:p>
          <a:p>
            <a:pPr marL="457200" lvl="1" indent="0">
              <a:buNone/>
            </a:pPr>
            <a:r>
              <a:rPr lang="en-US" dirty="0" err="1"/>
              <a:t>ifstream</a:t>
            </a:r>
            <a:r>
              <a:rPr lang="en-US" dirty="0"/>
              <a:t> fin;</a:t>
            </a:r>
          </a:p>
          <a:p>
            <a:pPr marL="457200" lvl="1" indent="0">
              <a:buNone/>
            </a:pPr>
            <a:r>
              <a:rPr lang="en-US" dirty="0" err="1"/>
              <a:t>fin.open</a:t>
            </a:r>
            <a:r>
              <a:rPr lang="en-US" dirty="0"/>
              <a:t>(“filename”);</a:t>
            </a:r>
          </a:p>
          <a:p>
            <a:pPr marL="457200" lvl="1" indent="0">
              <a:buNone/>
            </a:pPr>
            <a:r>
              <a:rPr lang="en-US" dirty="0">
                <a:solidFill>
                  <a:srgbClr val="FF0000"/>
                </a:solidFill>
              </a:rPr>
              <a:t>using get() or </a:t>
            </a:r>
            <a:r>
              <a:rPr lang="en-US" dirty="0" err="1">
                <a:solidFill>
                  <a:srgbClr val="FF0000"/>
                </a:solidFill>
              </a:rPr>
              <a:t>getline</a:t>
            </a:r>
            <a:r>
              <a:rPr lang="en-US" dirty="0">
                <a:solidFill>
                  <a:srgbClr val="FF0000"/>
                </a:solidFill>
              </a:rPr>
              <a:t>()</a:t>
            </a:r>
          </a:p>
          <a:p>
            <a:pPr marL="457200" lvl="1" indent="0">
              <a:buNone/>
            </a:pPr>
            <a:r>
              <a:rPr lang="en-US" b="1" u="sng" dirty="0">
                <a:solidFill>
                  <a:srgbClr val="FF0000"/>
                </a:solidFill>
              </a:rPr>
              <a:t>Example:</a:t>
            </a:r>
          </a:p>
          <a:p>
            <a:pPr marL="457200" lvl="1" indent="0">
              <a:buNone/>
            </a:pPr>
            <a:r>
              <a:rPr lang="en-US" dirty="0">
                <a:solidFill>
                  <a:srgbClr val="FF0000"/>
                </a:solidFill>
                <a:hlinkClick r:id="rId2"/>
              </a:rPr>
              <a:t>https://github.com/vishalamc/cap444/blob/main/ReadingWritingFileOperation</a:t>
            </a:r>
            <a:endParaRPr lang="en-US" dirty="0">
              <a:solidFill>
                <a:srgbClr val="FF0000"/>
              </a:solidFill>
            </a:endParaRPr>
          </a:p>
          <a:p>
            <a:pPr marL="457200" lvl="1" indent="0">
              <a:buNone/>
            </a:pPr>
            <a:endParaRPr lang="en-US" dirty="0">
              <a:solidFill>
                <a:srgbClr val="FF0000"/>
              </a:solidFill>
            </a:endParaRPr>
          </a:p>
          <a:p>
            <a:pPr marL="457200" lvl="1" indent="0">
              <a:buNone/>
            </a:pPr>
            <a:endParaRPr lang="en-US" dirty="0">
              <a:solidFill>
                <a:srgbClr val="FF0000"/>
              </a:solidFill>
            </a:endParaRP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98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2D44-B451-4129-9850-037ABC8C245B}"/>
              </a:ext>
            </a:extLst>
          </p:cNvPr>
          <p:cNvSpPr>
            <a:spLocks noGrp="1"/>
          </p:cNvSpPr>
          <p:nvPr>
            <p:ph type="title"/>
          </p:nvPr>
        </p:nvSpPr>
        <p:spPr>
          <a:xfrm>
            <a:off x="457200" y="274638"/>
            <a:ext cx="8229600" cy="868362"/>
          </a:xfrm>
        </p:spPr>
        <p:txBody>
          <a:bodyPr>
            <a:normAutofit/>
          </a:bodyPr>
          <a:lstStyle/>
          <a:p>
            <a:pPr algn="l"/>
            <a:r>
              <a:rPr lang="en-US" sz="2800" b="0" i="0" dirty="0">
                <a:solidFill>
                  <a:srgbClr val="FF0000"/>
                </a:solidFill>
                <a:effectLst/>
                <a:highlight>
                  <a:srgbClr val="FFFF00"/>
                </a:highlight>
                <a:latin typeface="Arial" panose="020B0604020202020204" pitchFamily="34" charset="0"/>
              </a:rPr>
              <a:t>Reading Files: using get() function</a:t>
            </a:r>
            <a:endParaRPr lang="en-US" sz="2800"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2DA18C4C-CEEC-4557-A0F1-6D7D05F5F772}"/>
              </a:ext>
            </a:extLst>
          </p:cNvPr>
          <p:cNvSpPr>
            <a:spLocks noGrp="1"/>
          </p:cNvSpPr>
          <p:nvPr>
            <p:ph idx="1"/>
          </p:nvPr>
        </p:nvSpPr>
        <p:spPr>
          <a:xfrm>
            <a:off x="457200" y="1295400"/>
            <a:ext cx="8229600" cy="4830763"/>
          </a:xfrm>
        </p:spPr>
        <p:txBody>
          <a:bodyPr>
            <a:normAutofit/>
          </a:bodyPr>
          <a:lstStyle/>
          <a:p>
            <a:pPr marL="0" indent="0" algn="just">
              <a:buNone/>
            </a:pPr>
            <a:r>
              <a:rPr lang="en-US" sz="2400" b="0" i="0" dirty="0">
                <a:solidFill>
                  <a:srgbClr val="000000"/>
                </a:solidFill>
                <a:effectLst/>
              </a:rPr>
              <a:t>The get() function is member of </a:t>
            </a:r>
            <a:r>
              <a:rPr lang="en-US" sz="2400" b="0" i="0" dirty="0" err="1">
                <a:solidFill>
                  <a:srgbClr val="000000"/>
                </a:solidFill>
                <a:effectLst/>
              </a:rPr>
              <a:t>ifstream</a:t>
            </a:r>
            <a:r>
              <a:rPr lang="en-US" sz="2400" b="0" i="0" dirty="0">
                <a:solidFill>
                  <a:srgbClr val="000000"/>
                </a:solidFill>
                <a:effectLst/>
              </a:rPr>
              <a:t> class. It is used to read character form the file.</a:t>
            </a:r>
          </a:p>
          <a:p>
            <a:pPr marL="0" indent="0">
              <a:buNone/>
            </a:pPr>
            <a:r>
              <a:rPr lang="en-US" sz="2800" dirty="0"/>
              <a:t>while(!</a:t>
            </a:r>
            <a:r>
              <a:rPr lang="en-US" sz="2800" dirty="0" err="1"/>
              <a:t>fin.eof</a:t>
            </a:r>
            <a:r>
              <a:rPr lang="en-US" sz="2800" dirty="0"/>
              <a:t>())</a:t>
            </a:r>
          </a:p>
          <a:p>
            <a:pPr marL="0" indent="0">
              <a:buNone/>
            </a:pPr>
            <a:r>
              <a:rPr lang="en-US" sz="2800" dirty="0"/>
              <a:t>        {</a:t>
            </a:r>
          </a:p>
          <a:p>
            <a:pPr marL="0" indent="0">
              <a:buNone/>
            </a:pPr>
            <a:r>
              <a:rPr lang="en-US" sz="2800" dirty="0"/>
              <a:t>            </a:t>
            </a:r>
            <a:r>
              <a:rPr lang="en-US" sz="2800" dirty="0" err="1"/>
              <a:t>fin.get</a:t>
            </a:r>
            <a:r>
              <a:rPr lang="en-US" sz="2800" dirty="0"/>
              <a:t>(</a:t>
            </a:r>
            <a:r>
              <a:rPr lang="en-US" sz="2800" dirty="0" err="1"/>
              <a:t>ch</a:t>
            </a:r>
            <a:r>
              <a:rPr lang="en-US" sz="2800" dirty="0"/>
              <a:t>);</a:t>
            </a:r>
          </a:p>
          <a:p>
            <a:pPr marL="0" indent="0">
              <a:buNone/>
            </a:pPr>
            <a:r>
              <a:rPr lang="en-US" sz="2800" dirty="0"/>
              <a:t>            </a:t>
            </a:r>
            <a:r>
              <a:rPr lang="en-US" sz="2800" dirty="0" err="1"/>
              <a:t>cout</a:t>
            </a:r>
            <a:r>
              <a:rPr lang="en-US" sz="2800" dirty="0"/>
              <a:t>&lt;&lt;</a:t>
            </a:r>
            <a:r>
              <a:rPr lang="en-US" sz="2800" dirty="0" err="1"/>
              <a:t>ch</a:t>
            </a:r>
            <a:r>
              <a:rPr lang="en-US" sz="2800" dirty="0"/>
              <a:t>;</a:t>
            </a:r>
          </a:p>
          <a:p>
            <a:pPr marL="0" indent="0">
              <a:buNone/>
            </a:pPr>
            <a:r>
              <a:rPr lang="en-US" sz="2800" dirty="0"/>
              <a:t>        }</a:t>
            </a:r>
          </a:p>
          <a:p>
            <a:pPr marL="0" indent="0">
              <a:buNone/>
            </a:pPr>
            <a:r>
              <a:rPr lang="en-US" sz="2400" b="0" i="0" dirty="0">
                <a:solidFill>
                  <a:srgbClr val="000000"/>
                </a:solidFill>
                <a:effectLst/>
              </a:rPr>
              <a:t>will read all the characters one by one up to </a:t>
            </a:r>
            <a:r>
              <a:rPr lang="en-US" sz="2400" b="0" i="0" dirty="0">
                <a:solidFill>
                  <a:srgbClr val="FF0000"/>
                </a:solidFill>
                <a:effectLst/>
              </a:rPr>
              <a:t>EOF(end-of-file)</a:t>
            </a:r>
            <a:r>
              <a:rPr lang="en-US" sz="2400" b="0" i="0" dirty="0">
                <a:solidFill>
                  <a:srgbClr val="000000"/>
                </a:solidFill>
                <a:effectLst/>
              </a:rPr>
              <a:t> reached.</a:t>
            </a:r>
            <a:endParaRPr lang="en-US" sz="2400" dirty="0"/>
          </a:p>
        </p:txBody>
      </p:sp>
    </p:spTree>
    <p:extLst>
      <p:ext uri="{BB962C8B-B14F-4D97-AF65-F5344CB8AC3E}">
        <p14:creationId xmlns:p14="http://schemas.microsoft.com/office/powerpoint/2010/main" val="140238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5357-8C45-45F9-ADDD-6ABED83A4FE1}"/>
              </a:ext>
            </a:extLst>
          </p:cNvPr>
          <p:cNvSpPr>
            <a:spLocks noGrp="1"/>
          </p:cNvSpPr>
          <p:nvPr>
            <p:ph type="title"/>
          </p:nvPr>
        </p:nvSpPr>
        <p:spPr/>
        <p:txBody>
          <a:bodyPr>
            <a:normAutofit/>
          </a:bodyPr>
          <a:lstStyle/>
          <a:p>
            <a:pPr algn="l"/>
            <a:r>
              <a:rPr lang="en-US" sz="3600" i="1" dirty="0">
                <a:solidFill>
                  <a:srgbClr val="FF0000"/>
                </a:solidFill>
                <a:highlight>
                  <a:srgbClr val="FFFF00"/>
                </a:highlight>
              </a:rPr>
              <a:t>Detecting End-of-File</a:t>
            </a:r>
          </a:p>
        </p:txBody>
      </p:sp>
      <p:sp>
        <p:nvSpPr>
          <p:cNvPr id="3" name="Content Placeholder 2">
            <a:extLst>
              <a:ext uri="{FF2B5EF4-FFF2-40B4-BE49-F238E27FC236}">
                <a16:creationId xmlns:a16="http://schemas.microsoft.com/office/drawing/2014/main" id="{B0B1CCEA-EEF9-4702-8417-B4E02129D03E}"/>
              </a:ext>
            </a:extLst>
          </p:cNvPr>
          <p:cNvSpPr>
            <a:spLocks noGrp="1"/>
          </p:cNvSpPr>
          <p:nvPr>
            <p:ph idx="1"/>
          </p:nvPr>
        </p:nvSpPr>
        <p:spPr>
          <a:xfrm>
            <a:off x="457200" y="1219200"/>
            <a:ext cx="8229600" cy="4906963"/>
          </a:xfrm>
        </p:spPr>
        <p:txBody>
          <a:bodyPr>
            <a:normAutofit fontScale="85000" lnSpcReduction="20000"/>
          </a:bodyPr>
          <a:lstStyle/>
          <a:p>
            <a:pPr algn="just">
              <a:buFont typeface="Wingdings" panose="05000000000000000000" pitchFamily="2" charset="2"/>
              <a:buChar char="Ø"/>
            </a:pPr>
            <a:r>
              <a:rPr lang="en-US" sz="2800" dirty="0"/>
              <a:t>While reading data from a file, if the file contains multiple rows, it is necessary to detect the end of file. </a:t>
            </a:r>
          </a:p>
          <a:p>
            <a:pPr algn="just">
              <a:buFont typeface="Wingdings" panose="05000000000000000000" pitchFamily="2" charset="2"/>
              <a:buChar char="Ø"/>
            </a:pPr>
            <a:r>
              <a:rPr lang="en-US" sz="2800" dirty="0"/>
              <a:t>This can be done using the </a:t>
            </a:r>
            <a:r>
              <a:rPr lang="en-US" sz="3800" dirty="0" err="1">
                <a:solidFill>
                  <a:schemeClr val="tx1"/>
                </a:solidFill>
              </a:rPr>
              <a:t>eof</a:t>
            </a:r>
            <a:r>
              <a:rPr lang="en-US" sz="3800" dirty="0">
                <a:solidFill>
                  <a:schemeClr val="tx1"/>
                </a:solidFill>
              </a:rPr>
              <a:t>() </a:t>
            </a:r>
            <a:r>
              <a:rPr lang="en-US" sz="2800" dirty="0"/>
              <a:t>function of </a:t>
            </a:r>
            <a:r>
              <a:rPr lang="en-US" sz="2800" dirty="0" err="1"/>
              <a:t>ios</a:t>
            </a:r>
            <a:r>
              <a:rPr lang="en-US" sz="2800" dirty="0"/>
              <a:t> class.</a:t>
            </a:r>
          </a:p>
          <a:p>
            <a:pPr algn="just">
              <a:buFont typeface="Wingdings" panose="05000000000000000000" pitchFamily="2" charset="2"/>
              <a:buChar char="Ø"/>
            </a:pPr>
            <a:r>
              <a:rPr lang="en-US" sz="2800" dirty="0"/>
              <a:t>It returns 0 when there is data to be read and a non-zero value if there is no data.</a:t>
            </a:r>
          </a:p>
          <a:p>
            <a:pPr marL="0" indent="0" algn="just">
              <a:buNone/>
            </a:pPr>
            <a:r>
              <a:rPr lang="en-US" sz="2800" dirty="0"/>
              <a:t>Syntax:</a:t>
            </a:r>
          </a:p>
          <a:p>
            <a:pPr marL="457200" lvl="1" indent="0">
              <a:buNone/>
            </a:pPr>
            <a:r>
              <a:rPr lang="en-US" sz="2400" dirty="0" err="1"/>
              <a:t>ifstream</a:t>
            </a:r>
            <a:r>
              <a:rPr lang="en-US" sz="2400" dirty="0"/>
              <a:t> fin;</a:t>
            </a:r>
          </a:p>
          <a:p>
            <a:pPr marL="457200" lvl="1" indent="0">
              <a:buNone/>
            </a:pPr>
            <a:r>
              <a:rPr lang="en-US" sz="2400" dirty="0"/>
              <a:t>char </a:t>
            </a:r>
            <a:r>
              <a:rPr lang="en-US" sz="2400" dirty="0" err="1"/>
              <a:t>ch</a:t>
            </a:r>
            <a:r>
              <a:rPr lang="en-US" sz="2400" dirty="0"/>
              <a:t>;</a:t>
            </a:r>
          </a:p>
          <a:p>
            <a:pPr marL="457200" lvl="1" indent="0">
              <a:buNone/>
            </a:pPr>
            <a:r>
              <a:rPr lang="en-US" sz="2400" dirty="0" err="1"/>
              <a:t>Ifstream.open</a:t>
            </a:r>
            <a:r>
              <a:rPr lang="en-US" sz="2400" dirty="0"/>
              <a:t>(“filename”);</a:t>
            </a:r>
          </a:p>
          <a:p>
            <a:pPr marL="0" indent="0">
              <a:buNone/>
            </a:pPr>
            <a:r>
              <a:rPr lang="en-US" sz="2400" dirty="0"/>
              <a:t>        while(!</a:t>
            </a:r>
            <a:r>
              <a:rPr lang="en-US" sz="2400" dirty="0" err="1"/>
              <a:t>fin.eof</a:t>
            </a:r>
            <a:r>
              <a:rPr lang="en-US" sz="2400" dirty="0"/>
              <a:t>())</a:t>
            </a:r>
          </a:p>
          <a:p>
            <a:pPr marL="0" indent="0">
              <a:buNone/>
            </a:pPr>
            <a:r>
              <a:rPr lang="en-US" sz="2400" dirty="0"/>
              <a:t>        {</a:t>
            </a:r>
          </a:p>
          <a:p>
            <a:pPr marL="0" indent="0">
              <a:buNone/>
            </a:pPr>
            <a:r>
              <a:rPr lang="en-US" sz="2400" dirty="0"/>
              <a:t>            </a:t>
            </a:r>
            <a:r>
              <a:rPr lang="en-US" sz="2400" dirty="0" err="1"/>
              <a:t>fin.get</a:t>
            </a:r>
            <a:r>
              <a:rPr lang="en-US" sz="2400" dirty="0"/>
              <a:t>(</a:t>
            </a:r>
            <a:r>
              <a:rPr lang="en-US" sz="2400" dirty="0" err="1"/>
              <a:t>ch</a:t>
            </a:r>
            <a:r>
              <a:rPr lang="en-US" sz="2400" dirty="0"/>
              <a:t>);</a:t>
            </a:r>
          </a:p>
          <a:p>
            <a:pPr marL="0" indent="0">
              <a:buNone/>
            </a:pPr>
            <a:r>
              <a:rPr lang="en-US" sz="2400" dirty="0"/>
              <a:t>            </a:t>
            </a:r>
            <a:r>
              <a:rPr lang="en-US" sz="2400" dirty="0" err="1"/>
              <a:t>cout</a:t>
            </a:r>
            <a:r>
              <a:rPr lang="en-US" sz="2400" dirty="0"/>
              <a:t>&lt;&lt;</a:t>
            </a:r>
            <a:r>
              <a:rPr lang="en-US" sz="2400" dirty="0" err="1"/>
              <a:t>ch</a:t>
            </a:r>
            <a:r>
              <a:rPr lang="en-US" sz="2400" dirty="0"/>
              <a:t>;</a:t>
            </a:r>
          </a:p>
          <a:p>
            <a:pPr marL="0" indent="0">
              <a:buNone/>
            </a:pPr>
            <a:r>
              <a:rPr lang="en-US" sz="2400" dirty="0"/>
              <a:t>        }</a:t>
            </a:r>
          </a:p>
          <a:p>
            <a:pPr marL="457200" lvl="1" indent="0">
              <a:buNone/>
            </a:pPr>
            <a:endParaRPr lang="en-US" sz="2400" dirty="0"/>
          </a:p>
          <a:p>
            <a:pPr marL="457200" lvl="1" indent="0">
              <a:buNone/>
            </a:pPr>
            <a:endParaRPr lang="en-US" sz="2400" dirty="0"/>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356088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84A5-FE2C-4CE2-9EAF-4AC8CE5007CE}"/>
              </a:ext>
            </a:extLst>
          </p:cNvPr>
          <p:cNvSpPr>
            <a:spLocks noGrp="1"/>
          </p:cNvSpPr>
          <p:nvPr>
            <p:ph type="title"/>
          </p:nvPr>
        </p:nvSpPr>
        <p:spPr/>
        <p:txBody>
          <a:bodyPr>
            <a:normAutofit/>
          </a:bodyPr>
          <a:lstStyle/>
          <a:p>
            <a:pPr algn="l"/>
            <a:r>
              <a:rPr lang="en-US" sz="3200" i="1" dirty="0">
                <a:solidFill>
                  <a:srgbClr val="FF0000"/>
                </a:solidFill>
                <a:highlight>
                  <a:srgbClr val="FFFF00"/>
                </a:highlight>
                <a:latin typeface="Arial" panose="020B0604020202020204" pitchFamily="34" charset="0"/>
              </a:rPr>
              <a:t>Writing</a:t>
            </a:r>
            <a:r>
              <a:rPr lang="en-US" sz="3200" b="0" i="1" dirty="0">
                <a:solidFill>
                  <a:srgbClr val="FF0000"/>
                </a:solidFill>
                <a:effectLst/>
                <a:highlight>
                  <a:srgbClr val="FFFF00"/>
                </a:highlight>
                <a:latin typeface="Arial" panose="020B0604020202020204" pitchFamily="34" charset="0"/>
              </a:rPr>
              <a:t> Files: using put() function</a:t>
            </a:r>
            <a:endParaRPr lang="en-US" sz="3200" i="1" dirty="0">
              <a:highlight>
                <a:srgbClr val="FFFF00"/>
              </a:highlight>
            </a:endParaRPr>
          </a:p>
        </p:txBody>
      </p:sp>
      <p:sp>
        <p:nvSpPr>
          <p:cNvPr id="3" name="Content Placeholder 2">
            <a:extLst>
              <a:ext uri="{FF2B5EF4-FFF2-40B4-BE49-F238E27FC236}">
                <a16:creationId xmlns:a16="http://schemas.microsoft.com/office/drawing/2014/main" id="{1C61C5DB-6D6E-4B05-A855-5E00719C3C34}"/>
              </a:ext>
            </a:extLst>
          </p:cNvPr>
          <p:cNvSpPr>
            <a:spLocks noGrp="1"/>
          </p:cNvSpPr>
          <p:nvPr>
            <p:ph idx="1"/>
          </p:nvPr>
        </p:nvSpPr>
        <p:spPr/>
        <p:txBody>
          <a:bodyPr>
            <a:normAutofit/>
          </a:bodyPr>
          <a:lstStyle/>
          <a:p>
            <a:pPr marL="0" indent="0">
              <a:buNone/>
            </a:pPr>
            <a:r>
              <a:rPr lang="en-US" dirty="0"/>
              <a:t>   </a:t>
            </a:r>
            <a:r>
              <a:rPr lang="en-US" dirty="0" err="1"/>
              <a:t>ofstream</a:t>
            </a:r>
            <a:r>
              <a:rPr lang="en-US" dirty="0"/>
              <a:t> </a:t>
            </a:r>
            <a:r>
              <a:rPr lang="en-US" dirty="0" err="1"/>
              <a:t>fout</a:t>
            </a:r>
            <a:r>
              <a:rPr lang="en-US" dirty="0"/>
              <a:t>;         // create output stream</a:t>
            </a:r>
          </a:p>
          <a:p>
            <a:pPr marL="0" indent="0">
              <a:buNone/>
            </a:pPr>
            <a:r>
              <a:rPr lang="en-US" dirty="0"/>
              <a:t>   char </a:t>
            </a:r>
            <a:r>
              <a:rPr lang="en-US" dirty="0" err="1"/>
              <a:t>ch</a:t>
            </a:r>
            <a:r>
              <a:rPr lang="en-US" dirty="0"/>
              <a:t>;</a:t>
            </a:r>
          </a:p>
          <a:p>
            <a:pPr marL="0" indent="0">
              <a:buNone/>
            </a:pPr>
            <a:r>
              <a:rPr lang="en-US" dirty="0"/>
              <a:t>   int </a:t>
            </a:r>
            <a:r>
              <a:rPr lang="en-US" dirty="0" err="1"/>
              <a:t>i</a:t>
            </a:r>
            <a:r>
              <a:rPr lang="en-US" dirty="0"/>
              <a:t>;</a:t>
            </a:r>
          </a:p>
          <a:p>
            <a:pPr marL="0" indent="0">
              <a:buNone/>
            </a:pPr>
            <a:r>
              <a:rPr lang="en-US" dirty="0"/>
              <a:t>   </a:t>
            </a:r>
            <a:r>
              <a:rPr lang="en-US" dirty="0" err="1"/>
              <a:t>fout.open</a:t>
            </a:r>
            <a:r>
              <a:rPr lang="en-US" dirty="0"/>
              <a:t>("filename", </a:t>
            </a:r>
            <a:r>
              <a:rPr lang="en-US" dirty="0" err="1"/>
              <a:t>ios</a:t>
            </a:r>
            <a:r>
              <a:rPr lang="en-US" dirty="0"/>
              <a:t>::app) ;</a:t>
            </a:r>
          </a:p>
          <a:p>
            <a:pPr marL="0" indent="0">
              <a:buNone/>
            </a:pPr>
            <a:r>
              <a:rPr lang="en-US" dirty="0"/>
              <a:t>/* write the characters to file using put() */</a:t>
            </a:r>
          </a:p>
          <a:p>
            <a:pPr marL="0" indent="0">
              <a:buNone/>
            </a:pPr>
            <a:r>
              <a:rPr lang="en-US" dirty="0"/>
              <a:t>   </a:t>
            </a:r>
            <a:r>
              <a:rPr lang="en-US" dirty="0" err="1"/>
              <a:t>fout.put</a:t>
            </a:r>
            <a:r>
              <a:rPr lang="en-US" dirty="0"/>
              <a:t>(</a:t>
            </a:r>
            <a:r>
              <a:rPr lang="en-US" dirty="0" err="1"/>
              <a:t>ch</a:t>
            </a:r>
            <a:r>
              <a:rPr lang="en-US" dirty="0"/>
              <a:t>);</a:t>
            </a:r>
          </a:p>
          <a:p>
            <a:pPr marL="0" indent="0">
              <a:buNone/>
            </a:pPr>
            <a:r>
              <a:rPr lang="en-US" dirty="0"/>
              <a:t>   </a:t>
            </a:r>
            <a:r>
              <a:rPr lang="en-US" dirty="0" err="1"/>
              <a:t>fout.close</a:t>
            </a:r>
            <a:r>
              <a:rPr lang="en-US" dirty="0"/>
              <a:t>();</a:t>
            </a:r>
          </a:p>
        </p:txBody>
      </p:sp>
    </p:spTree>
    <p:extLst>
      <p:ext uri="{BB962C8B-B14F-4D97-AF65-F5344CB8AC3E}">
        <p14:creationId xmlns:p14="http://schemas.microsoft.com/office/powerpoint/2010/main" val="132134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AE6-0DCC-4A3B-9BA9-BDC4B216DABC}"/>
              </a:ext>
            </a:extLst>
          </p:cNvPr>
          <p:cNvSpPr>
            <a:spLocks noGrp="1"/>
          </p:cNvSpPr>
          <p:nvPr>
            <p:ph type="title"/>
          </p:nvPr>
        </p:nvSpPr>
        <p:spPr/>
        <p:txBody>
          <a:bodyPr>
            <a:normAutofit fontScale="90000"/>
          </a:bodyPr>
          <a:lstStyle/>
          <a:p>
            <a:pPr algn="l"/>
            <a:br>
              <a:rPr lang="en-US" sz="2800" b="0" i="0" dirty="0">
                <a:solidFill>
                  <a:srgbClr val="FF0000"/>
                </a:solidFill>
                <a:effectLst/>
                <a:latin typeface="Arial" panose="020B0604020202020204" pitchFamily="34" charset="0"/>
              </a:rPr>
            </a:br>
            <a:r>
              <a:rPr lang="en-US" sz="3100" b="0" i="0" dirty="0">
                <a:solidFill>
                  <a:srgbClr val="FF0000"/>
                </a:solidFill>
                <a:effectLst/>
                <a:highlight>
                  <a:srgbClr val="FFFF00"/>
                </a:highlight>
                <a:latin typeface="Arial" panose="020B0604020202020204" pitchFamily="34" charset="0"/>
              </a:rPr>
              <a:t>Reading Files: using </a:t>
            </a:r>
            <a:r>
              <a:rPr lang="en-US" sz="3100" b="0" i="0" dirty="0" err="1">
                <a:solidFill>
                  <a:srgbClr val="FF0000"/>
                </a:solidFill>
                <a:effectLst/>
                <a:highlight>
                  <a:srgbClr val="FFFF00"/>
                </a:highlight>
                <a:latin typeface="Arial" panose="020B0604020202020204" pitchFamily="34" charset="0"/>
              </a:rPr>
              <a:t>getline</a:t>
            </a:r>
            <a:r>
              <a:rPr lang="en-US" sz="3100" b="0" i="0" dirty="0">
                <a:solidFill>
                  <a:srgbClr val="FF0000"/>
                </a:solidFill>
                <a:effectLst/>
                <a:highlight>
                  <a:srgbClr val="FFFF00"/>
                </a:highlight>
                <a:latin typeface="Arial" panose="020B0604020202020204" pitchFamily="34" charset="0"/>
              </a:rPr>
              <a:t>()</a:t>
            </a:r>
            <a:br>
              <a:rPr lang="en-US" sz="3200" dirty="0"/>
            </a:br>
            <a:r>
              <a:rPr lang="en-US" sz="3200" dirty="0">
                <a:solidFill>
                  <a:srgbClr val="FF0000"/>
                </a:solidFill>
              </a:rPr>
              <a:t>How to process a file line by line in C++?</a:t>
            </a:r>
          </a:p>
        </p:txBody>
      </p:sp>
      <p:sp>
        <p:nvSpPr>
          <p:cNvPr id="3" name="Content Placeholder 2">
            <a:extLst>
              <a:ext uri="{FF2B5EF4-FFF2-40B4-BE49-F238E27FC236}">
                <a16:creationId xmlns:a16="http://schemas.microsoft.com/office/drawing/2014/main" id="{F6784031-5AD3-47F8-A637-D4A7F1B05FA3}"/>
              </a:ext>
            </a:extLst>
          </p:cNvPr>
          <p:cNvSpPr>
            <a:spLocks noGrp="1"/>
          </p:cNvSpPr>
          <p:nvPr>
            <p:ph idx="1"/>
          </p:nvPr>
        </p:nvSpPr>
        <p:spPr>
          <a:xfrm>
            <a:off x="436098" y="1600200"/>
            <a:ext cx="8229600" cy="4525963"/>
          </a:xfrm>
        </p:spPr>
        <p:txBody>
          <a:bodyPr>
            <a:normAutofit fontScale="92500" lnSpcReduction="20000"/>
          </a:bodyPr>
          <a:lstStyle/>
          <a:p>
            <a:pPr marL="0" indent="0">
              <a:buNone/>
            </a:pPr>
            <a:r>
              <a:rPr lang="en-US" dirty="0"/>
              <a:t>In C++, you may open a input stream on the file and use the </a:t>
            </a:r>
            <a:r>
              <a:rPr lang="en-US" dirty="0" err="1"/>
              <a:t>getline</a:t>
            </a:r>
            <a:r>
              <a:rPr lang="en-US" dirty="0"/>
              <a:t>() function from the &lt;string&gt; to read content line by line into a string and process them.</a:t>
            </a:r>
          </a:p>
          <a:p>
            <a:pPr marL="0" indent="0">
              <a:buNone/>
            </a:pPr>
            <a:r>
              <a:rPr lang="en-US" dirty="0" err="1">
                <a:solidFill>
                  <a:schemeClr val="tx1"/>
                </a:solidFill>
              </a:rPr>
              <a:t>Ifstream</a:t>
            </a:r>
            <a:r>
              <a:rPr lang="en-US" dirty="0">
                <a:solidFill>
                  <a:schemeClr val="tx1"/>
                </a:solidFill>
              </a:rPr>
              <a:t> fin;</a:t>
            </a:r>
          </a:p>
          <a:p>
            <a:pPr marL="0" indent="0">
              <a:buNone/>
            </a:pPr>
            <a:r>
              <a:rPr lang="en-US" dirty="0" err="1">
                <a:solidFill>
                  <a:schemeClr val="tx1"/>
                </a:solidFill>
              </a:rPr>
              <a:t>fin.open</a:t>
            </a:r>
            <a:r>
              <a:rPr lang="en-US" dirty="0">
                <a:solidFill>
                  <a:schemeClr val="tx1"/>
                </a:solidFill>
              </a:rPr>
              <a:t>("file1.txt");</a:t>
            </a:r>
          </a:p>
          <a:p>
            <a:pPr marL="0" indent="0">
              <a:buNone/>
            </a:pPr>
            <a:r>
              <a:rPr lang="en-US" dirty="0">
                <a:solidFill>
                  <a:schemeClr val="tx1"/>
                </a:solidFill>
              </a:rPr>
              <a:t>    string str;</a:t>
            </a:r>
          </a:p>
          <a:p>
            <a:pPr marL="0" indent="0">
              <a:buNone/>
            </a:pPr>
            <a:r>
              <a:rPr lang="en-US" dirty="0">
                <a:solidFill>
                  <a:schemeClr val="tx1"/>
                </a:solidFill>
              </a:rPr>
              <a:t>    while(</a:t>
            </a:r>
            <a:r>
              <a:rPr lang="en-US" dirty="0" err="1">
                <a:solidFill>
                  <a:schemeClr val="tx1"/>
                </a:solidFill>
              </a:rPr>
              <a:t>getline</a:t>
            </a:r>
            <a:r>
              <a:rPr lang="en-US" dirty="0">
                <a:solidFill>
                  <a:schemeClr val="tx1"/>
                </a:solidFill>
              </a:rPr>
              <a:t>(</a:t>
            </a:r>
            <a:r>
              <a:rPr lang="en-US" dirty="0" err="1">
                <a:solidFill>
                  <a:schemeClr val="tx1"/>
                </a:solidFill>
              </a:rPr>
              <a:t>fin,str</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&lt;&lt;str&lt;&lt;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p:txBody>
      </p:sp>
    </p:spTree>
    <p:extLst>
      <p:ext uri="{BB962C8B-B14F-4D97-AF65-F5344CB8AC3E}">
        <p14:creationId xmlns:p14="http://schemas.microsoft.com/office/powerpoint/2010/main" val="20759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E3DB-3840-41AD-8244-ADCC5190B27A}"/>
              </a:ext>
            </a:extLst>
          </p:cNvPr>
          <p:cNvSpPr>
            <a:spLocks noGrp="1"/>
          </p:cNvSpPr>
          <p:nvPr>
            <p:ph idx="1"/>
          </p:nvPr>
        </p:nvSpPr>
        <p:spPr>
          <a:xfrm>
            <a:off x="457200" y="762000"/>
            <a:ext cx="8229600" cy="5364163"/>
          </a:xfrm>
        </p:spPr>
        <p:txBody>
          <a:bodyPr/>
          <a:lstStyle/>
          <a:p>
            <a:pPr marL="0" indent="0">
              <a:buNone/>
            </a:pPr>
            <a:r>
              <a:rPr lang="en-US" dirty="0"/>
              <a:t>File operation using class , object and method</a:t>
            </a:r>
          </a:p>
          <a:p>
            <a:pPr marL="0" indent="0">
              <a:buNone/>
            </a:pPr>
            <a:r>
              <a:rPr lang="en-US" sz="2400" dirty="0">
                <a:solidFill>
                  <a:srgbClr val="FF0000"/>
                </a:solidFill>
              </a:rPr>
              <a:t>Example:</a:t>
            </a:r>
          </a:p>
          <a:p>
            <a:pPr marL="0" indent="0">
              <a:buNone/>
            </a:pPr>
            <a:r>
              <a:rPr lang="en-US" sz="2400" dirty="0">
                <a:hlinkClick r:id="rId2"/>
              </a:rPr>
              <a:t>https://github.com/vishalamc/cap444/blob/main/StoreProductDetailsInFileUsingClassObjectMethod</a:t>
            </a:r>
            <a:endParaRPr lang="en-US" sz="2400" dirty="0"/>
          </a:p>
          <a:p>
            <a:pPr marL="0" indent="0">
              <a:buNone/>
            </a:pPr>
            <a:endParaRPr lang="en-US" dirty="0"/>
          </a:p>
          <a:p>
            <a:pPr marL="0" indent="0">
              <a:buNone/>
            </a:pPr>
            <a:r>
              <a:rPr lang="en-US" sz="2400" dirty="0"/>
              <a:t>Steps:</a:t>
            </a:r>
          </a:p>
          <a:p>
            <a:pPr marL="0" indent="0">
              <a:buNone/>
            </a:pPr>
            <a:r>
              <a:rPr lang="en-US" sz="2400" dirty="0"/>
              <a:t>1. Create a product class</a:t>
            </a:r>
          </a:p>
        </p:txBody>
      </p:sp>
      <p:pic>
        <p:nvPicPr>
          <p:cNvPr id="12" name="Picture 11">
            <a:extLst>
              <a:ext uri="{FF2B5EF4-FFF2-40B4-BE49-F238E27FC236}">
                <a16:creationId xmlns:a16="http://schemas.microsoft.com/office/drawing/2014/main" id="{CAD8DF05-AC2B-44FB-8D14-0F45633D3CD1}"/>
              </a:ext>
            </a:extLst>
          </p:cNvPr>
          <p:cNvPicPr>
            <a:picLocks noChangeAspect="1"/>
          </p:cNvPicPr>
          <p:nvPr/>
        </p:nvPicPr>
        <p:blipFill>
          <a:blip r:embed="rId3"/>
          <a:stretch>
            <a:fillRect/>
          </a:stretch>
        </p:blipFill>
        <p:spPr>
          <a:xfrm>
            <a:off x="3551473" y="3048000"/>
            <a:ext cx="3230328" cy="3633071"/>
          </a:xfrm>
          <a:prstGeom prst="rect">
            <a:avLst/>
          </a:prstGeom>
        </p:spPr>
      </p:pic>
      <p:cxnSp>
        <p:nvCxnSpPr>
          <p:cNvPr id="14" name="Straight Arrow Connector 13">
            <a:extLst>
              <a:ext uri="{FF2B5EF4-FFF2-40B4-BE49-F238E27FC236}">
                <a16:creationId xmlns:a16="http://schemas.microsoft.com/office/drawing/2014/main" id="{A4E75ADB-FE63-4BB8-BD71-D4D692B9C3CD}"/>
              </a:ext>
            </a:extLst>
          </p:cNvPr>
          <p:cNvCxnSpPr/>
          <p:nvPr/>
        </p:nvCxnSpPr>
        <p:spPr>
          <a:xfrm>
            <a:off x="6306264" y="3429000"/>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EDBE2A4-AA06-4AA2-9CC6-4F3938C346DE}"/>
              </a:ext>
            </a:extLst>
          </p:cNvPr>
          <p:cNvSpPr txBox="1"/>
          <p:nvPr/>
        </p:nvSpPr>
        <p:spPr>
          <a:xfrm>
            <a:off x="7929268" y="3198167"/>
            <a:ext cx="822661" cy="461665"/>
          </a:xfrm>
          <a:prstGeom prst="rect">
            <a:avLst/>
          </a:prstGeom>
          <a:noFill/>
        </p:spPr>
        <p:txBody>
          <a:bodyPr wrap="none" rtlCol="0">
            <a:spAutoFit/>
          </a:bodyPr>
          <a:lstStyle/>
          <a:p>
            <a:r>
              <a:rPr lang="en-US" sz="2400" b="1" dirty="0">
                <a:solidFill>
                  <a:srgbClr val="FF0000"/>
                </a:solidFill>
              </a:rPr>
              <a:t>Class</a:t>
            </a:r>
          </a:p>
        </p:txBody>
      </p:sp>
      <p:cxnSp>
        <p:nvCxnSpPr>
          <p:cNvPr id="17" name="Straight Arrow Connector 16">
            <a:extLst>
              <a:ext uri="{FF2B5EF4-FFF2-40B4-BE49-F238E27FC236}">
                <a16:creationId xmlns:a16="http://schemas.microsoft.com/office/drawing/2014/main" id="{99D7F0B5-A80C-4DDF-996D-924A8A6E8DF9}"/>
              </a:ext>
            </a:extLst>
          </p:cNvPr>
          <p:cNvCxnSpPr/>
          <p:nvPr/>
        </p:nvCxnSpPr>
        <p:spPr>
          <a:xfrm>
            <a:off x="5736395" y="4267200"/>
            <a:ext cx="1578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69FA576-9BA8-4D5B-999A-75D7D3CCCC37}"/>
              </a:ext>
            </a:extLst>
          </p:cNvPr>
          <p:cNvCxnSpPr>
            <a:cxnSpLocks/>
          </p:cNvCxnSpPr>
          <p:nvPr/>
        </p:nvCxnSpPr>
        <p:spPr>
          <a:xfrm>
            <a:off x="5867400" y="5486400"/>
            <a:ext cx="1447800" cy="5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860676E-B4AF-475B-AA5C-B39551EC468D}"/>
              </a:ext>
            </a:extLst>
          </p:cNvPr>
          <p:cNvSpPr txBox="1"/>
          <p:nvPr/>
        </p:nvSpPr>
        <p:spPr>
          <a:xfrm>
            <a:off x="7234769" y="4278868"/>
            <a:ext cx="1600951" cy="369332"/>
          </a:xfrm>
          <a:prstGeom prst="rect">
            <a:avLst/>
          </a:prstGeom>
          <a:noFill/>
        </p:spPr>
        <p:txBody>
          <a:bodyPr wrap="none" rtlCol="0">
            <a:spAutoFit/>
          </a:bodyPr>
          <a:lstStyle/>
          <a:p>
            <a:r>
              <a:rPr lang="en-US" b="1" dirty="0">
                <a:solidFill>
                  <a:srgbClr val="FF0000"/>
                </a:solidFill>
              </a:rPr>
              <a:t>Data Members</a:t>
            </a:r>
          </a:p>
        </p:txBody>
      </p:sp>
      <p:sp>
        <p:nvSpPr>
          <p:cNvPr id="21" name="TextBox 20">
            <a:extLst>
              <a:ext uri="{FF2B5EF4-FFF2-40B4-BE49-F238E27FC236}">
                <a16:creationId xmlns:a16="http://schemas.microsoft.com/office/drawing/2014/main" id="{259B8B0D-DA3E-451F-8D8B-CA78CA3E5AC2}"/>
              </a:ext>
            </a:extLst>
          </p:cNvPr>
          <p:cNvSpPr txBox="1"/>
          <p:nvPr/>
        </p:nvSpPr>
        <p:spPr>
          <a:xfrm>
            <a:off x="7234769" y="5377935"/>
            <a:ext cx="1680634" cy="646331"/>
          </a:xfrm>
          <a:prstGeom prst="rect">
            <a:avLst/>
          </a:prstGeom>
          <a:noFill/>
        </p:spPr>
        <p:txBody>
          <a:bodyPr wrap="square" rtlCol="0">
            <a:spAutoFit/>
          </a:bodyPr>
          <a:lstStyle/>
          <a:p>
            <a:r>
              <a:rPr lang="en-US" b="1" dirty="0">
                <a:solidFill>
                  <a:srgbClr val="FF0000"/>
                </a:solidFill>
              </a:rPr>
              <a:t>Member functions()</a:t>
            </a:r>
          </a:p>
        </p:txBody>
      </p:sp>
    </p:spTree>
    <p:extLst>
      <p:ext uri="{BB962C8B-B14F-4D97-AF65-F5344CB8AC3E}">
        <p14:creationId xmlns:p14="http://schemas.microsoft.com/office/powerpoint/2010/main" val="193406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9C92-521E-451C-8C3D-8BB45C7027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6EE2B-A1D8-4521-93D3-A233CCE293D1}"/>
              </a:ext>
            </a:extLst>
          </p:cNvPr>
          <p:cNvSpPr>
            <a:spLocks noGrp="1"/>
          </p:cNvSpPr>
          <p:nvPr>
            <p:ph idx="1"/>
          </p:nvPr>
        </p:nvSpPr>
        <p:spPr/>
        <p:txBody>
          <a:bodyPr/>
          <a:lstStyle/>
          <a:p>
            <a:pPr marL="0" indent="0">
              <a:buNone/>
            </a:pPr>
            <a:r>
              <a:rPr lang="en-US" dirty="0"/>
              <a:t>Steps:</a:t>
            </a:r>
          </a:p>
          <a:p>
            <a:pPr marL="0" indent="0">
              <a:buNone/>
            </a:pPr>
            <a:r>
              <a:rPr lang="en-US" dirty="0"/>
              <a:t>2. Create a file and fill all product records.</a:t>
            </a:r>
          </a:p>
          <a:p>
            <a:pPr marL="0" indent="0">
              <a:buNone/>
            </a:pPr>
            <a:r>
              <a:rPr lang="en-US" dirty="0"/>
              <a:t>3. Update your file, fill more records into file</a:t>
            </a:r>
          </a:p>
          <a:p>
            <a:pPr marL="0" indent="0">
              <a:buNone/>
            </a:pPr>
            <a:r>
              <a:rPr lang="en-US" dirty="0"/>
              <a:t>3. Display output to the user screen with product details. </a:t>
            </a:r>
          </a:p>
        </p:txBody>
      </p:sp>
    </p:spTree>
    <p:extLst>
      <p:ext uri="{BB962C8B-B14F-4D97-AF65-F5344CB8AC3E}">
        <p14:creationId xmlns:p14="http://schemas.microsoft.com/office/powerpoint/2010/main" val="378756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a:xfrm>
            <a:off x="457200" y="274638"/>
            <a:ext cx="8229600" cy="1143000"/>
          </a:xfrm>
        </p:spPr>
        <p:txBody>
          <a:bodyPr>
            <a:noAutofit/>
          </a:bodyPr>
          <a:lstStyle/>
          <a:p>
            <a:pPr algn="l"/>
            <a:r>
              <a:rPr lang="en-US" sz="3200" b="1" i="1" dirty="0">
                <a:highlight>
                  <a:srgbClr val="FFFF00"/>
                </a:highlight>
                <a:latin typeface="Verdana,Bold"/>
              </a:rPr>
              <a:t>Working with files and streams</a:t>
            </a:r>
            <a:endParaRPr lang="en-US" sz="3200" i="1" dirty="0">
              <a:highlight>
                <a:srgbClr val="FFFF00"/>
              </a:highlight>
            </a:endParaRP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normAutofit fontScale="77500" lnSpcReduction="20000"/>
          </a:bodyPr>
          <a:lstStyle/>
          <a:p>
            <a:pPr>
              <a:buFont typeface="Wingdings" panose="05000000000000000000" pitchFamily="2" charset="2"/>
              <a:buChar char="ü"/>
            </a:pPr>
            <a:r>
              <a:rPr lang="en-US" sz="3600" i="1" dirty="0" err="1"/>
              <a:t>c++</a:t>
            </a:r>
            <a:r>
              <a:rPr lang="en-US" sz="3600" i="1" dirty="0"/>
              <a:t> streams, </a:t>
            </a:r>
          </a:p>
          <a:p>
            <a:pPr>
              <a:buFont typeface="Wingdings" panose="05000000000000000000" pitchFamily="2" charset="2"/>
              <a:buChar char="ü"/>
            </a:pPr>
            <a:r>
              <a:rPr lang="en-US" sz="3600" i="1" dirty="0" err="1"/>
              <a:t>c++</a:t>
            </a:r>
            <a:r>
              <a:rPr lang="en-US" sz="3600" i="1" dirty="0"/>
              <a:t> stream classes, </a:t>
            </a:r>
          </a:p>
          <a:p>
            <a:pPr>
              <a:buFont typeface="Wingdings" panose="05000000000000000000" pitchFamily="2" charset="2"/>
              <a:buChar char="ü"/>
            </a:pPr>
            <a:r>
              <a:rPr lang="en-US" sz="3600" i="1" dirty="0"/>
              <a:t>classes for file stream operations, </a:t>
            </a:r>
          </a:p>
          <a:p>
            <a:pPr>
              <a:buFont typeface="Wingdings" panose="05000000000000000000" pitchFamily="2" charset="2"/>
              <a:buChar char="ü"/>
            </a:pPr>
            <a:r>
              <a:rPr lang="en-US" sz="3600" i="1" dirty="0"/>
              <a:t>opening &amp; closing files, </a:t>
            </a:r>
          </a:p>
          <a:p>
            <a:pPr>
              <a:buFont typeface="Wingdings" panose="05000000000000000000" pitchFamily="2" charset="2"/>
              <a:buChar char="ü"/>
            </a:pPr>
            <a:r>
              <a:rPr lang="en-US" sz="3600" i="1" dirty="0"/>
              <a:t>detection of end of file, </a:t>
            </a:r>
          </a:p>
          <a:p>
            <a:pPr>
              <a:buFont typeface="Wingdings" panose="05000000000000000000" pitchFamily="2" charset="2"/>
              <a:buChar char="ü"/>
            </a:pPr>
            <a:r>
              <a:rPr lang="en-US" sz="3600" i="1" dirty="0"/>
              <a:t>more about open(): file modes, </a:t>
            </a:r>
          </a:p>
          <a:p>
            <a:pPr>
              <a:buFont typeface="Wingdings" panose="05000000000000000000" pitchFamily="2" charset="2"/>
              <a:buChar char="ü"/>
            </a:pPr>
            <a:r>
              <a:rPr lang="en-US" sz="3600" i="1" dirty="0"/>
              <a:t>file pointer &amp; manipulator, </a:t>
            </a:r>
          </a:p>
          <a:p>
            <a:pPr>
              <a:buFont typeface="Wingdings" panose="05000000000000000000" pitchFamily="2" charset="2"/>
              <a:buChar char="ü"/>
            </a:pPr>
            <a:r>
              <a:rPr lang="en-US" sz="3600" i="1" dirty="0"/>
              <a:t>sequential input &amp; output operation, </a:t>
            </a:r>
          </a:p>
          <a:p>
            <a:pPr>
              <a:buFont typeface="Wingdings" panose="05000000000000000000" pitchFamily="2" charset="2"/>
              <a:buChar char="ü"/>
            </a:pPr>
            <a:r>
              <a:rPr lang="en-US" sz="3600" i="1" dirty="0"/>
              <a:t>updating a file: random access, </a:t>
            </a:r>
          </a:p>
          <a:p>
            <a:pPr>
              <a:buFont typeface="Wingdings" panose="05000000000000000000" pitchFamily="2" charset="2"/>
              <a:buChar char="ü"/>
            </a:pPr>
            <a:r>
              <a:rPr lang="en-US" sz="3600" i="1" dirty="0"/>
              <a:t>command line arguments</a:t>
            </a:r>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BDFC-59DA-4ADF-8867-7B3334A948A3}"/>
              </a:ext>
            </a:extLst>
          </p:cNvPr>
          <p:cNvSpPr>
            <a:spLocks noGrp="1"/>
          </p:cNvSpPr>
          <p:nvPr>
            <p:ph type="title"/>
          </p:nvPr>
        </p:nvSpPr>
        <p:spPr/>
        <p:txBody>
          <a:bodyPr>
            <a:noAutofit/>
          </a:bodyPr>
          <a:lstStyle/>
          <a:p>
            <a:pPr algn="l"/>
            <a:br>
              <a:rPr lang="en-US" sz="3200" b="1" dirty="0"/>
            </a:br>
            <a:br>
              <a:rPr lang="en-US" sz="3200" b="1" dirty="0"/>
            </a:br>
            <a:r>
              <a:rPr lang="en-US" sz="3200" i="1" dirty="0">
                <a:solidFill>
                  <a:srgbClr val="FF0000"/>
                </a:solidFill>
                <a:highlight>
                  <a:srgbClr val="FFFF00"/>
                </a:highlight>
              </a:rPr>
              <a:t>Read/Write Class Objects from/to File in C++</a:t>
            </a:r>
            <a:br>
              <a:rPr lang="en-US" sz="3200" b="1" dirty="0"/>
            </a:br>
            <a:endParaRPr lang="en-US" sz="3200" dirty="0"/>
          </a:p>
        </p:txBody>
      </p:sp>
      <p:sp>
        <p:nvSpPr>
          <p:cNvPr id="3" name="Content Placeholder 2">
            <a:extLst>
              <a:ext uri="{FF2B5EF4-FFF2-40B4-BE49-F238E27FC236}">
                <a16:creationId xmlns:a16="http://schemas.microsoft.com/office/drawing/2014/main" id="{A0B2AB02-2C0D-4775-B58D-4C40B973AA7B}"/>
              </a:ext>
            </a:extLst>
          </p:cNvPr>
          <p:cNvSpPr>
            <a:spLocks noGrp="1"/>
          </p:cNvSpPr>
          <p:nvPr>
            <p:ph idx="1"/>
          </p:nvPr>
        </p:nvSpPr>
        <p:spPr/>
        <p:txBody>
          <a:bodyPr>
            <a:normAutofit/>
          </a:bodyPr>
          <a:lstStyle/>
          <a:p>
            <a:pPr marL="0" indent="0">
              <a:buNone/>
            </a:pPr>
            <a:r>
              <a:rPr lang="en-US" dirty="0"/>
              <a:t>The data transfer is usually done using '&gt;&gt;' and &lt;&lt;' operators. But if you have  a class with 4 data members and want to write all 4 data members from its object directly to a file or vice-versa. </a:t>
            </a:r>
          </a:p>
          <a:p>
            <a:pPr marL="0" indent="0">
              <a:buNone/>
            </a:pPr>
            <a:endParaRPr lang="en-US" dirty="0"/>
          </a:p>
          <a:p>
            <a:pPr marL="0" indent="0">
              <a:buNone/>
            </a:pPr>
            <a:r>
              <a:rPr lang="en-US" dirty="0">
                <a:solidFill>
                  <a:srgbClr val="FF0000"/>
                </a:solidFill>
              </a:rPr>
              <a:t>Example:</a:t>
            </a:r>
          </a:p>
          <a:p>
            <a:pPr marL="0" indent="0">
              <a:buNone/>
            </a:pPr>
            <a:r>
              <a:rPr lang="en-US" sz="2800" dirty="0">
                <a:hlinkClick r:id="rId2"/>
              </a:rPr>
              <a:t>https://github.com/vishalamc/cap444/blob/main/StoreProductDetailsInFileUsingClassObjectMethod</a:t>
            </a:r>
            <a:endParaRPr lang="en-US" sz="2800" dirty="0"/>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317574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10152-8748-4B31-AFCB-1B8D3D2E014A}"/>
              </a:ext>
            </a:extLst>
          </p:cNvPr>
          <p:cNvSpPr>
            <a:spLocks noGrp="1"/>
          </p:cNvSpPr>
          <p:nvPr>
            <p:ph idx="1"/>
          </p:nvPr>
        </p:nvSpPr>
        <p:spPr>
          <a:xfrm>
            <a:off x="457200" y="1066800"/>
            <a:ext cx="8229600" cy="5059363"/>
          </a:xfrm>
        </p:spPr>
        <p:txBody>
          <a:bodyPr/>
          <a:lstStyle/>
          <a:p>
            <a:pPr marL="0" indent="0">
              <a:buNone/>
            </a:pPr>
            <a:r>
              <a:rPr lang="en-US" dirty="0">
                <a:solidFill>
                  <a:srgbClr val="FF0000"/>
                </a:solidFill>
              </a:rPr>
              <a:t>To write object's data members in a file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ofstream</a:t>
            </a:r>
            <a:endParaRPr lang="en-US" dirty="0">
              <a:solidFill>
                <a:schemeClr val="tx1"/>
              </a:solidFill>
            </a:endParaRPr>
          </a:p>
          <a:p>
            <a:pPr marL="0" indent="0">
              <a:buNone/>
            </a:pPr>
            <a:r>
              <a:rPr lang="en-US" sz="2800" dirty="0" err="1"/>
              <a:t>file_obj.write</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a:p>
            <a:pPr marL="0" indent="0">
              <a:buNone/>
            </a:pPr>
            <a:r>
              <a:rPr lang="en-US" dirty="0">
                <a:solidFill>
                  <a:srgbClr val="FF0000"/>
                </a:solidFill>
              </a:rPr>
              <a:t>To read file's data members into an object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ifstream</a:t>
            </a:r>
            <a:endParaRPr lang="en-US" dirty="0">
              <a:solidFill>
                <a:schemeClr val="tx1"/>
              </a:solidFill>
            </a:endParaRPr>
          </a:p>
          <a:p>
            <a:pPr marL="0" indent="0">
              <a:buNone/>
            </a:pPr>
            <a:r>
              <a:rPr lang="en-US" sz="2800" dirty="0" err="1"/>
              <a:t>file_obj.read</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p:txBody>
      </p:sp>
    </p:spTree>
    <p:extLst>
      <p:ext uri="{BB962C8B-B14F-4D97-AF65-F5344CB8AC3E}">
        <p14:creationId xmlns:p14="http://schemas.microsoft.com/office/powerpoint/2010/main" val="73136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E472-D82C-4656-909F-AC9F48367C33}"/>
              </a:ext>
            </a:extLst>
          </p:cNvPr>
          <p:cNvSpPr>
            <a:spLocks noGrp="1"/>
          </p:cNvSpPr>
          <p:nvPr>
            <p:ph type="title"/>
          </p:nvPr>
        </p:nvSpPr>
        <p:spPr>
          <a:xfrm>
            <a:off x="457200" y="274638"/>
            <a:ext cx="8229600" cy="765125"/>
          </a:xfrm>
        </p:spPr>
        <p:txBody>
          <a:bodyPr>
            <a:noAutofit/>
          </a:bodyPr>
          <a:lstStyle/>
          <a:p>
            <a:pPr algn="l"/>
            <a:br>
              <a:rPr lang="en-US" sz="3600" b="0" i="0" dirty="0">
                <a:solidFill>
                  <a:srgbClr val="333333"/>
                </a:solidFill>
                <a:effectLst/>
                <a:highlight>
                  <a:srgbClr val="FFFF00"/>
                </a:highlight>
                <a:latin typeface="+mn-lt"/>
              </a:rPr>
            </a:br>
            <a:r>
              <a:rPr lang="en-US" sz="2800" b="0" i="0" dirty="0">
                <a:solidFill>
                  <a:srgbClr val="FF0000"/>
                </a:solidFill>
                <a:effectLst/>
                <a:highlight>
                  <a:srgbClr val="FFFF00"/>
                </a:highlight>
                <a:latin typeface="+mn-lt"/>
                <a:cs typeface="Arial" panose="020B0604020202020204" pitchFamily="34" charset="0"/>
              </a:rPr>
              <a:t>File Modes</a:t>
            </a:r>
            <a:br>
              <a:rPr lang="en-US" sz="3600" b="0" i="0" dirty="0">
                <a:solidFill>
                  <a:srgbClr val="333333"/>
                </a:solidFill>
                <a:effectLst/>
                <a:highlight>
                  <a:srgbClr val="FFFF00"/>
                </a:highlight>
                <a:latin typeface="+mn-lt"/>
              </a:rPr>
            </a:br>
            <a:endParaRPr lang="en-US" sz="3600" dirty="0">
              <a:highlight>
                <a:srgbClr val="FFFF00"/>
              </a:highlight>
              <a:latin typeface="+mn-lt"/>
            </a:endParaRPr>
          </a:p>
        </p:txBody>
      </p:sp>
      <p:sp>
        <p:nvSpPr>
          <p:cNvPr id="6" name="Rectangle 1">
            <a:extLst>
              <a:ext uri="{FF2B5EF4-FFF2-40B4-BE49-F238E27FC236}">
                <a16:creationId xmlns:a16="http://schemas.microsoft.com/office/drawing/2014/main" id="{DC31D1CE-09C5-46FC-8503-B6085CC1A977}"/>
              </a:ext>
            </a:extLst>
          </p:cNvPr>
          <p:cNvSpPr>
            <a:spLocks noChangeArrowheads="1"/>
          </p:cNvSpPr>
          <p:nvPr/>
        </p:nvSpPr>
        <p:spPr bwMode="auto">
          <a:xfrm flipV="1">
            <a:off x="1540932" y="4508232"/>
            <a:ext cx="66886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F4629D8-1764-4D31-B94C-912C2CA115E9}"/>
              </a:ext>
            </a:extLst>
          </p:cNvPr>
          <p:cNvPicPr>
            <a:picLocks noChangeAspect="1"/>
          </p:cNvPicPr>
          <p:nvPr/>
        </p:nvPicPr>
        <p:blipFill>
          <a:blip r:embed="rId2"/>
          <a:stretch>
            <a:fillRect/>
          </a:stretch>
        </p:blipFill>
        <p:spPr>
          <a:xfrm>
            <a:off x="821268" y="914400"/>
            <a:ext cx="7408331" cy="4352554"/>
          </a:xfrm>
          <a:prstGeom prst="rect">
            <a:avLst/>
          </a:prstGeom>
        </p:spPr>
      </p:pic>
    </p:spTree>
    <p:extLst>
      <p:ext uri="{BB962C8B-B14F-4D97-AF65-F5344CB8AC3E}">
        <p14:creationId xmlns:p14="http://schemas.microsoft.com/office/powerpoint/2010/main" val="260315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CC01-8363-4E4E-B53E-3EAD3A8E195E}"/>
              </a:ext>
            </a:extLst>
          </p:cNvPr>
          <p:cNvSpPr>
            <a:spLocks noGrp="1"/>
          </p:cNvSpPr>
          <p:nvPr>
            <p:ph type="title"/>
          </p:nvPr>
        </p:nvSpPr>
        <p:spPr/>
        <p:txBody>
          <a:bodyPr>
            <a:normAutofit/>
          </a:bodyPr>
          <a:lstStyle/>
          <a:p>
            <a:pPr algn="l"/>
            <a:r>
              <a:rPr lang="en-US" sz="3200" dirty="0">
                <a:solidFill>
                  <a:srgbClr val="FF0000"/>
                </a:solidFill>
              </a:rPr>
              <a:t>To append file content </a:t>
            </a:r>
          </a:p>
        </p:txBody>
      </p:sp>
      <p:sp>
        <p:nvSpPr>
          <p:cNvPr id="3" name="Content Placeholder 2">
            <a:extLst>
              <a:ext uri="{FF2B5EF4-FFF2-40B4-BE49-F238E27FC236}">
                <a16:creationId xmlns:a16="http://schemas.microsoft.com/office/drawing/2014/main" id="{A2DACDAF-5020-42B1-8F84-E015318E3BD8}"/>
              </a:ext>
            </a:extLst>
          </p:cNvPr>
          <p:cNvSpPr>
            <a:spLocks noGrp="1"/>
          </p:cNvSpPr>
          <p:nvPr>
            <p:ph idx="1"/>
          </p:nvPr>
        </p:nvSpPr>
        <p:spPr>
          <a:xfrm>
            <a:off x="457200" y="1219200"/>
            <a:ext cx="8229600" cy="4906963"/>
          </a:xfrm>
        </p:spPr>
        <p:txBody>
          <a:bodyPr/>
          <a:lstStyle/>
          <a:p>
            <a:pPr marL="0" indent="0">
              <a:buNone/>
            </a:pPr>
            <a:r>
              <a:rPr lang="en-US" b="1" dirty="0" err="1">
                <a:solidFill>
                  <a:srgbClr val="C00000"/>
                </a:solidFill>
              </a:rPr>
              <a:t>ios</a:t>
            </a:r>
            <a:r>
              <a:rPr lang="en-US" b="1" dirty="0">
                <a:solidFill>
                  <a:srgbClr val="C00000"/>
                </a:solidFill>
              </a:rPr>
              <a:t>::app</a:t>
            </a:r>
          </a:p>
          <a:p>
            <a:pPr marL="0" indent="0">
              <a:buNone/>
            </a:pPr>
            <a:r>
              <a:rPr lang="en-US" dirty="0" err="1"/>
              <a:t>ofstream</a:t>
            </a:r>
            <a:r>
              <a:rPr lang="en-US" dirty="0"/>
              <a:t> </a:t>
            </a:r>
            <a:r>
              <a:rPr lang="en-US" dirty="0" err="1"/>
              <a:t>fout</a:t>
            </a:r>
            <a:r>
              <a:rPr lang="en-US" dirty="0"/>
              <a:t>;</a:t>
            </a:r>
          </a:p>
          <a:p>
            <a:pPr marL="0" indent="0">
              <a:buNone/>
            </a:pPr>
            <a:r>
              <a:rPr lang="en-US" dirty="0" err="1"/>
              <a:t>fout.open</a:t>
            </a:r>
            <a:r>
              <a:rPr lang="en-US" dirty="0"/>
              <a:t>(“filename”,</a:t>
            </a:r>
            <a:r>
              <a:rPr lang="en-US" dirty="0" err="1"/>
              <a:t>ios</a:t>
            </a:r>
            <a:r>
              <a:rPr lang="en-US" dirty="0"/>
              <a:t>::app);</a:t>
            </a:r>
          </a:p>
          <a:p>
            <a:pPr marL="0" indent="0">
              <a:buNone/>
            </a:pPr>
            <a:endParaRPr lang="en-US" dirty="0"/>
          </a:p>
        </p:txBody>
      </p:sp>
      <p:cxnSp>
        <p:nvCxnSpPr>
          <p:cNvPr id="5" name="Straight Arrow Connector 4">
            <a:extLst>
              <a:ext uri="{FF2B5EF4-FFF2-40B4-BE49-F238E27FC236}">
                <a16:creationId xmlns:a16="http://schemas.microsoft.com/office/drawing/2014/main" id="{EC16AF3B-2485-4776-980C-79DE28B70A9A}"/>
              </a:ext>
            </a:extLst>
          </p:cNvPr>
          <p:cNvCxnSpPr/>
          <p:nvPr/>
        </p:nvCxnSpPr>
        <p:spPr>
          <a:xfrm>
            <a:off x="4876800" y="2819400"/>
            <a:ext cx="13716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62768D-4262-43E9-AC82-CDE201422F96}"/>
              </a:ext>
            </a:extLst>
          </p:cNvPr>
          <p:cNvSpPr txBox="1"/>
          <p:nvPr/>
        </p:nvSpPr>
        <p:spPr>
          <a:xfrm>
            <a:off x="6026046" y="4267200"/>
            <a:ext cx="1371600" cy="400110"/>
          </a:xfrm>
          <a:prstGeom prst="rect">
            <a:avLst/>
          </a:prstGeom>
          <a:noFill/>
        </p:spPr>
        <p:txBody>
          <a:bodyPr wrap="square" rtlCol="0">
            <a:spAutoFit/>
          </a:bodyPr>
          <a:lstStyle/>
          <a:p>
            <a:r>
              <a:rPr lang="en-US" sz="2000" b="1" dirty="0"/>
              <a:t>File Mode</a:t>
            </a:r>
          </a:p>
        </p:txBody>
      </p:sp>
    </p:spTree>
    <p:extLst>
      <p:ext uri="{BB962C8B-B14F-4D97-AF65-F5344CB8AC3E}">
        <p14:creationId xmlns:p14="http://schemas.microsoft.com/office/powerpoint/2010/main" val="268346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4F3094-279D-4534-857F-466C15EE758A}"/>
              </a:ext>
            </a:extLst>
          </p:cNvPr>
          <p:cNvSpPr>
            <a:spLocks noGrp="1"/>
          </p:cNvSpPr>
          <p:nvPr>
            <p:ph sz="half" idx="1"/>
          </p:nvPr>
        </p:nvSpPr>
        <p:spPr>
          <a:xfrm>
            <a:off x="457200" y="762000"/>
            <a:ext cx="4038600" cy="5364163"/>
          </a:xfrm>
        </p:spPr>
        <p:txBody>
          <a:bodyPr>
            <a:normAutofit fontScale="85000" lnSpcReduction="10000"/>
          </a:bodyPr>
          <a:lstStyle/>
          <a:p>
            <a:pPr marL="0" indent="0">
              <a:buNone/>
            </a:pPr>
            <a:r>
              <a:rPr lang="en-US" dirty="0">
                <a:solidFill>
                  <a:schemeClr val="tx1"/>
                </a:solidFill>
              </a:rPr>
              <a:t>#include &lt;iostream&gt;</a:t>
            </a:r>
          </a:p>
          <a:p>
            <a:pPr marL="0" indent="0">
              <a:buNone/>
            </a:pPr>
            <a:r>
              <a:rPr lang="en-US" dirty="0">
                <a:solidFill>
                  <a:schemeClr val="tx1"/>
                </a:solidFill>
              </a:rPr>
              <a:t>#include&lt;fstream&gt;</a:t>
            </a:r>
          </a:p>
          <a:p>
            <a:pPr marL="0" indent="0">
              <a:buNone/>
            </a:pPr>
            <a:r>
              <a:rPr lang="en-US" dirty="0">
                <a:solidFill>
                  <a:schemeClr val="tx1"/>
                </a:solidFill>
              </a:rPr>
              <a:t>using namespace std;</a:t>
            </a:r>
          </a:p>
          <a:p>
            <a:pPr marL="0" indent="0">
              <a:buNone/>
            </a:pPr>
            <a:r>
              <a:rPr lang="en-US" dirty="0" err="1">
                <a:solidFill>
                  <a:schemeClr val="tx1"/>
                </a:solidFill>
              </a:rPr>
              <a:t>ofstream</a:t>
            </a:r>
            <a:r>
              <a:rPr lang="en-US" dirty="0">
                <a:solidFill>
                  <a:schemeClr val="tx1"/>
                </a:solidFill>
              </a:rPr>
              <a:t> </a:t>
            </a:r>
            <a:r>
              <a:rPr lang="en-US" dirty="0" err="1">
                <a:solidFill>
                  <a:schemeClr val="tx1"/>
                </a:solidFill>
              </a:rPr>
              <a:t>fout</a:t>
            </a:r>
            <a:r>
              <a:rPr lang="en-US" dirty="0">
                <a:solidFill>
                  <a:schemeClr val="tx1"/>
                </a:solidFill>
              </a:rPr>
              <a:t>;</a:t>
            </a:r>
          </a:p>
          <a:p>
            <a:pPr marL="0" indent="0">
              <a:buNone/>
            </a:pPr>
            <a:r>
              <a:rPr lang="en-US" dirty="0" err="1">
                <a:solidFill>
                  <a:schemeClr val="tx1"/>
                </a:solidFill>
              </a:rPr>
              <a:t>ifstream</a:t>
            </a:r>
            <a:r>
              <a:rPr lang="en-US" dirty="0">
                <a:solidFill>
                  <a:schemeClr val="tx1"/>
                </a:solidFill>
              </a:rPr>
              <a:t> fin;</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fout.open</a:t>
            </a:r>
            <a:r>
              <a:rPr lang="en-US" dirty="0">
                <a:solidFill>
                  <a:schemeClr val="tx1"/>
                </a:solidFill>
              </a:rPr>
              <a:t>("hello.txt",  </a:t>
            </a:r>
            <a:r>
              <a:rPr lang="en-US" dirty="0" err="1">
                <a:solidFill>
                  <a:schemeClr val="tx1"/>
                </a:solidFill>
              </a:rPr>
              <a:t>ios</a:t>
            </a:r>
            <a:r>
              <a:rPr lang="en-US" dirty="0">
                <a:solidFill>
                  <a:schemeClr val="tx1"/>
                </a:solidFill>
              </a:rPr>
              <a:t>::in);</a:t>
            </a:r>
          </a:p>
          <a:p>
            <a:pPr marL="0" indent="0">
              <a:buNone/>
            </a:pPr>
            <a:r>
              <a:rPr lang="en-US" dirty="0" err="1">
                <a:solidFill>
                  <a:schemeClr val="tx1"/>
                </a:solidFill>
              </a:rPr>
              <a:t>fout</a:t>
            </a:r>
            <a:r>
              <a:rPr lang="en-US" dirty="0">
                <a:solidFill>
                  <a:schemeClr val="tx1"/>
                </a:solidFill>
              </a:rPr>
              <a:t>&lt;&lt;"hello"&lt;&lt;</a:t>
            </a:r>
            <a:r>
              <a:rPr lang="en-US" dirty="0" err="1">
                <a:solidFill>
                  <a:schemeClr val="tx1"/>
                </a:solidFill>
              </a:rPr>
              <a:t>endl</a:t>
            </a:r>
            <a:r>
              <a:rPr lang="en-US" dirty="0">
                <a:solidFill>
                  <a:schemeClr val="tx1"/>
                </a:solidFill>
              </a:rPr>
              <a:t>;</a:t>
            </a:r>
          </a:p>
          <a:p>
            <a:pPr marL="0" indent="0">
              <a:buNone/>
            </a:pPr>
            <a:r>
              <a:rPr lang="en-US" dirty="0" err="1">
                <a:solidFill>
                  <a:schemeClr val="tx1"/>
                </a:solidFill>
              </a:rPr>
              <a:t>fout.close</a:t>
            </a:r>
            <a:r>
              <a:rPr lang="en-US" dirty="0">
                <a:solidFill>
                  <a:schemeClr val="tx1"/>
                </a:solidFill>
              </a:rPr>
              <a:t>();</a:t>
            </a:r>
          </a:p>
          <a:p>
            <a:pPr marL="0" indent="0">
              <a:buNone/>
            </a:pPr>
            <a:r>
              <a:rPr lang="en-US" dirty="0">
                <a:solidFill>
                  <a:schemeClr val="tx1"/>
                </a:solidFill>
              </a:rPr>
              <a:t>return 0;</a:t>
            </a:r>
          </a:p>
          <a:p>
            <a:pPr marL="0" indent="0">
              <a:buNone/>
            </a:pPr>
            <a:r>
              <a:rPr lang="en-US"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42B432A0-AEAF-4F11-AE0F-62AFE0477685}"/>
              </a:ext>
            </a:extLst>
          </p:cNvPr>
          <p:cNvSpPr>
            <a:spLocks noGrp="1"/>
          </p:cNvSpPr>
          <p:nvPr>
            <p:ph sz="half" idx="2"/>
          </p:nvPr>
        </p:nvSpPr>
        <p:spPr/>
        <p:txBody>
          <a:bodyPr>
            <a:normAutofit fontScale="85000" lnSpcReduction="10000"/>
          </a:bodyPr>
          <a:lstStyle/>
          <a:p>
            <a:pPr marL="0" indent="0">
              <a:buNone/>
            </a:pPr>
            <a:r>
              <a:rPr lang="en-US" dirty="0">
                <a:solidFill>
                  <a:srgbClr val="C00000"/>
                </a:solidFill>
              </a:rPr>
              <a:t>A. </a:t>
            </a:r>
          </a:p>
          <a:p>
            <a:pPr marL="0" indent="0">
              <a:buNone/>
            </a:pPr>
            <a:r>
              <a:rPr lang="en-US" dirty="0">
                <a:solidFill>
                  <a:srgbClr val="C00000"/>
                </a:solidFill>
              </a:rPr>
              <a:t>File will create and hello will be written on file</a:t>
            </a:r>
          </a:p>
          <a:p>
            <a:pPr marL="0" indent="0">
              <a:buNone/>
            </a:pPr>
            <a:r>
              <a:rPr lang="en-US" dirty="0">
                <a:solidFill>
                  <a:srgbClr val="C00000"/>
                </a:solidFill>
              </a:rPr>
              <a:t>B. </a:t>
            </a:r>
          </a:p>
          <a:p>
            <a:pPr marL="0" indent="0">
              <a:buNone/>
            </a:pPr>
            <a:r>
              <a:rPr lang="en-US" dirty="0">
                <a:solidFill>
                  <a:srgbClr val="C00000"/>
                </a:solidFill>
              </a:rPr>
              <a:t>Compilation Error</a:t>
            </a:r>
          </a:p>
          <a:p>
            <a:pPr marL="0" indent="0">
              <a:buNone/>
            </a:pPr>
            <a:r>
              <a:rPr lang="en-US" dirty="0">
                <a:solidFill>
                  <a:srgbClr val="C00000"/>
                </a:solidFill>
              </a:rPr>
              <a:t>C.</a:t>
            </a:r>
          </a:p>
          <a:p>
            <a:pPr marL="0" indent="0">
              <a:buNone/>
            </a:pPr>
            <a:r>
              <a:rPr lang="en-US" dirty="0">
                <a:solidFill>
                  <a:srgbClr val="C00000"/>
                </a:solidFill>
              </a:rPr>
              <a:t>Nothing will be happen</a:t>
            </a:r>
          </a:p>
          <a:p>
            <a:pPr marL="0" indent="0">
              <a:buNone/>
            </a:pPr>
            <a:r>
              <a:rPr lang="en-US" dirty="0">
                <a:solidFill>
                  <a:srgbClr val="C00000"/>
                </a:solidFill>
              </a:rPr>
              <a:t>D. </a:t>
            </a:r>
          </a:p>
          <a:p>
            <a:pPr marL="0" indent="0">
              <a:buNone/>
            </a:pPr>
            <a:r>
              <a:rPr lang="en-US" dirty="0">
                <a:solidFill>
                  <a:srgbClr val="C00000"/>
                </a:solidFill>
              </a:rPr>
              <a:t>None</a:t>
            </a:r>
          </a:p>
          <a:p>
            <a:pPr marL="0" indent="0">
              <a:buNone/>
            </a:pPr>
            <a:endParaRPr lang="en-US" dirty="0"/>
          </a:p>
        </p:txBody>
      </p:sp>
    </p:spTree>
    <p:extLst>
      <p:ext uri="{BB962C8B-B14F-4D97-AF65-F5344CB8AC3E}">
        <p14:creationId xmlns:p14="http://schemas.microsoft.com/office/powerpoint/2010/main" val="266052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0363-6D86-4A77-B4E0-977DED328AB1}"/>
              </a:ext>
            </a:extLst>
          </p:cNvPr>
          <p:cNvSpPr>
            <a:spLocks noGrp="1"/>
          </p:cNvSpPr>
          <p:nvPr>
            <p:ph type="title"/>
          </p:nvPr>
        </p:nvSpPr>
        <p:spPr/>
        <p:txBody>
          <a:bodyPr>
            <a:normAutofit/>
          </a:bodyPr>
          <a:lstStyle/>
          <a:p>
            <a:r>
              <a:rPr lang="en-US" sz="4000" b="0" i="0" u="none" strike="noStrike" baseline="0" dirty="0">
                <a:solidFill>
                  <a:srgbClr val="FF0000"/>
                </a:solidFill>
                <a:highlight>
                  <a:srgbClr val="FFFF00"/>
                </a:highlight>
                <a:latin typeface="Verdana" panose="020B0604030504040204" pitchFamily="34" charset="0"/>
              </a:rPr>
              <a:t>file manipulator</a:t>
            </a:r>
            <a:endParaRPr lang="en-US" sz="4000"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04FA34ED-A32E-4AB8-954C-E537EE7A40AA}"/>
              </a:ext>
            </a:extLst>
          </p:cNvPr>
          <p:cNvSpPr>
            <a:spLocks noGrp="1"/>
          </p:cNvSpPr>
          <p:nvPr>
            <p:ph idx="1"/>
          </p:nvPr>
        </p:nvSpPr>
        <p:spPr>
          <a:xfrm>
            <a:off x="457200" y="1417638"/>
            <a:ext cx="8229600" cy="4708525"/>
          </a:xfrm>
        </p:spPr>
        <p:txBody>
          <a:bodyPr>
            <a:normAutofit/>
          </a:bodyPr>
          <a:lstStyle/>
          <a:p>
            <a:pPr marL="0" indent="0" algn="just">
              <a:buNone/>
            </a:pPr>
            <a:r>
              <a:rPr lang="en-US" dirty="0"/>
              <a:t>Manipulators are simply an instruction to the output stream that modify the output in various ways. In other words, we can say that manipulators are operators that are used to format the data display.</a:t>
            </a:r>
          </a:p>
          <a:p>
            <a:pPr marL="0" indent="0" algn="just">
              <a:buNone/>
            </a:pPr>
            <a:endParaRPr lang="en-US" dirty="0"/>
          </a:p>
        </p:txBody>
      </p:sp>
    </p:spTree>
    <p:extLst>
      <p:ext uri="{BB962C8B-B14F-4D97-AF65-F5344CB8AC3E}">
        <p14:creationId xmlns:p14="http://schemas.microsoft.com/office/powerpoint/2010/main" val="104615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E2E6-C128-497D-8922-4DB4B691CDD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AB2A013-5D7D-4DE3-A3B9-9A307EE30046}"/>
              </a:ext>
            </a:extLst>
          </p:cNvPr>
          <p:cNvPicPr>
            <a:picLocks noChangeAspect="1"/>
          </p:cNvPicPr>
          <p:nvPr/>
        </p:nvPicPr>
        <p:blipFill>
          <a:blip r:embed="rId2"/>
          <a:stretch>
            <a:fillRect/>
          </a:stretch>
        </p:blipFill>
        <p:spPr>
          <a:xfrm>
            <a:off x="609599" y="2040514"/>
            <a:ext cx="8237009" cy="3369685"/>
          </a:xfrm>
          <a:prstGeom prst="rect">
            <a:avLst/>
          </a:prstGeom>
        </p:spPr>
      </p:pic>
    </p:spTree>
    <p:extLst>
      <p:ext uri="{BB962C8B-B14F-4D97-AF65-F5344CB8AC3E}">
        <p14:creationId xmlns:p14="http://schemas.microsoft.com/office/powerpoint/2010/main" val="43931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05D6-FAA3-4229-A4F1-97C97348364F}"/>
              </a:ext>
            </a:extLst>
          </p:cNvPr>
          <p:cNvSpPr>
            <a:spLocks noGrp="1"/>
          </p:cNvSpPr>
          <p:nvPr>
            <p:ph type="title"/>
          </p:nvPr>
        </p:nvSpPr>
        <p:spPr/>
        <p:txBody>
          <a:bodyPr>
            <a:normAutofit/>
          </a:bodyPr>
          <a:lstStyle/>
          <a:p>
            <a:pPr algn="l"/>
            <a:r>
              <a:rPr lang="en-US" sz="3200" dirty="0">
                <a:solidFill>
                  <a:srgbClr val="FF0000"/>
                </a:solidFill>
                <a:highlight>
                  <a:srgbClr val="FFFF00"/>
                </a:highlight>
                <a:latin typeface="Verdana" panose="020B0604030504040204" pitchFamily="34" charset="0"/>
              </a:rPr>
              <a:t>file manipulator Examples</a:t>
            </a:r>
            <a:endParaRPr lang="en-US" sz="3200" dirty="0"/>
          </a:p>
        </p:txBody>
      </p:sp>
      <p:sp>
        <p:nvSpPr>
          <p:cNvPr id="3" name="Content Placeholder 2">
            <a:extLst>
              <a:ext uri="{FF2B5EF4-FFF2-40B4-BE49-F238E27FC236}">
                <a16:creationId xmlns:a16="http://schemas.microsoft.com/office/drawing/2014/main" id="{B5757051-E95E-423F-90E0-2387E32B9547}"/>
              </a:ext>
            </a:extLst>
          </p:cNvPr>
          <p:cNvSpPr>
            <a:spLocks noGrp="1"/>
          </p:cNvSpPr>
          <p:nvPr>
            <p:ph idx="1"/>
          </p:nvPr>
        </p:nvSpPr>
        <p:spPr/>
        <p:txBody>
          <a:bodyPr>
            <a:normAutofit fontScale="92500" lnSpcReduction="10000"/>
          </a:bodyPr>
          <a:lstStyle/>
          <a:p>
            <a:pPr marL="0" indent="0">
              <a:buNone/>
            </a:pPr>
            <a:r>
              <a:rPr lang="en-US" dirty="0">
                <a:solidFill>
                  <a:srgbClr val="FF0000"/>
                </a:solidFill>
              </a:rPr>
              <a:t>Example1:</a:t>
            </a:r>
          </a:p>
          <a:p>
            <a:pPr marL="0" indent="0">
              <a:buNone/>
            </a:pPr>
            <a:r>
              <a:rPr lang="en-US" dirty="0">
                <a:hlinkClick r:id="rId2"/>
              </a:rPr>
              <a:t>https://github.com/vishalamc/cap444/blob/main/fileManipulatorExample1</a:t>
            </a:r>
            <a:endParaRPr lang="en-US" dirty="0"/>
          </a:p>
          <a:p>
            <a:pPr marL="0" indent="0">
              <a:buNone/>
            </a:pPr>
            <a:r>
              <a:rPr lang="en-US" dirty="0">
                <a:solidFill>
                  <a:srgbClr val="FF0000"/>
                </a:solidFill>
              </a:rPr>
              <a:t>Example2:</a:t>
            </a:r>
          </a:p>
          <a:p>
            <a:pPr marL="0" indent="0">
              <a:buNone/>
            </a:pPr>
            <a:r>
              <a:rPr lang="en-US" dirty="0">
                <a:hlinkClick r:id="rId3"/>
              </a:rPr>
              <a:t>https://github.com/vishalamc/cap444/blob/main/fileManipulatorExample2</a:t>
            </a:r>
            <a:endParaRPr lang="en-US" dirty="0"/>
          </a:p>
          <a:p>
            <a:pPr marL="0" indent="0">
              <a:buNone/>
            </a:pPr>
            <a:r>
              <a:rPr lang="en-US" dirty="0">
                <a:solidFill>
                  <a:srgbClr val="FF0000"/>
                </a:solidFill>
              </a:rPr>
              <a:t>Example3:</a:t>
            </a:r>
          </a:p>
          <a:p>
            <a:pPr marL="0" indent="0">
              <a:buNone/>
            </a:pPr>
            <a:r>
              <a:rPr lang="en-US" dirty="0">
                <a:hlinkClick r:id="rId4"/>
              </a:rPr>
              <a:t>https://github.com/vishalamc/cap444/blob/main/fileManipulatorExample3</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8401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7A4E-EC45-43F9-B0A8-65F6C93A36B8}"/>
              </a:ext>
            </a:extLst>
          </p:cNvPr>
          <p:cNvSpPr>
            <a:spLocks noGrp="1"/>
          </p:cNvSpPr>
          <p:nvPr>
            <p:ph type="title"/>
          </p:nvPr>
        </p:nvSpPr>
        <p:spPr/>
        <p:txBody>
          <a:bodyPr>
            <a:normAutofit fontScale="90000"/>
          </a:bodyPr>
          <a:lstStyle/>
          <a:p>
            <a:pPr algn="l"/>
            <a:br>
              <a:rPr lang="en-US" b="0" i="0" dirty="0">
                <a:solidFill>
                  <a:srgbClr val="333333"/>
                </a:solidFill>
                <a:effectLst/>
                <a:latin typeface="Helvetica Neue"/>
              </a:rPr>
            </a:br>
            <a:r>
              <a:rPr lang="en-US" sz="4000" b="0" i="0" dirty="0">
                <a:solidFill>
                  <a:srgbClr val="FF0000"/>
                </a:solidFill>
                <a:effectLst/>
                <a:highlight>
                  <a:srgbClr val="FFFF00"/>
                </a:highlight>
                <a:latin typeface="Helvetica Neue"/>
              </a:rPr>
              <a:t>Sequential and Random I/O</a:t>
            </a:r>
            <a:br>
              <a:rPr lang="en-US" sz="4000" b="0" i="0" dirty="0">
                <a:solidFill>
                  <a:srgbClr val="FF0000"/>
                </a:solidFill>
                <a:effectLst/>
                <a:highlight>
                  <a:srgbClr val="FFFF00"/>
                </a:highlight>
                <a:latin typeface="Helvetica Neue"/>
              </a:rPr>
            </a:br>
            <a:endParaRPr lang="en-US" dirty="0">
              <a:solidFill>
                <a:srgbClr val="FF0000"/>
              </a:solidFill>
              <a:highlight>
                <a:srgbClr val="FFFF00"/>
              </a:highlight>
            </a:endParaRPr>
          </a:p>
        </p:txBody>
      </p:sp>
      <p:sp>
        <p:nvSpPr>
          <p:cNvPr id="3" name="Content Placeholder 2">
            <a:extLst>
              <a:ext uri="{FF2B5EF4-FFF2-40B4-BE49-F238E27FC236}">
                <a16:creationId xmlns:a16="http://schemas.microsoft.com/office/drawing/2014/main" id="{67625956-F77F-46D4-B8BC-1DA07FA1D71D}"/>
              </a:ext>
            </a:extLst>
          </p:cNvPr>
          <p:cNvSpPr>
            <a:spLocks noGrp="1"/>
          </p:cNvSpPr>
          <p:nvPr>
            <p:ph idx="1"/>
          </p:nvPr>
        </p:nvSpPr>
        <p:spPr/>
        <p:txBody>
          <a:bodyPr>
            <a:normAutofit/>
          </a:bodyPr>
          <a:lstStyle/>
          <a:p>
            <a:pPr algn="just">
              <a:buFont typeface="Wingdings" panose="05000000000000000000" pitchFamily="2" charset="2"/>
              <a:buChar char="Ø"/>
            </a:pPr>
            <a:r>
              <a:rPr lang="en-US" sz="2800" b="0" i="0" dirty="0">
                <a:effectLst/>
              </a:rPr>
              <a:t>C++ allows data to be read or written from a file in sequential or random fashion.</a:t>
            </a:r>
          </a:p>
          <a:p>
            <a:pPr algn="just">
              <a:buFont typeface="Wingdings" panose="05000000000000000000" pitchFamily="2" charset="2"/>
              <a:buChar char="Ø"/>
            </a:pPr>
            <a:r>
              <a:rPr lang="en-US" sz="2800" b="0" i="0" dirty="0">
                <a:effectLst/>
              </a:rPr>
              <a:t> Reading data character by character or record by record is called sequential access. </a:t>
            </a:r>
          </a:p>
          <a:p>
            <a:pPr algn="just">
              <a:buFont typeface="Wingdings" panose="05000000000000000000" pitchFamily="2" charset="2"/>
              <a:buChar char="Ø"/>
            </a:pPr>
            <a:r>
              <a:rPr lang="en-US" sz="2800" b="0" i="0" dirty="0">
                <a:effectLst/>
              </a:rPr>
              <a:t>Reading data in any order is known as random access.</a:t>
            </a:r>
          </a:p>
          <a:p>
            <a:pPr algn="just">
              <a:buFont typeface="Wingdings" panose="05000000000000000000" pitchFamily="2" charset="2"/>
              <a:buChar char="Ø"/>
            </a:pPr>
            <a:r>
              <a:rPr lang="en-US" sz="2800" dirty="0"/>
              <a:t>The </a:t>
            </a:r>
            <a:r>
              <a:rPr lang="en-US" sz="2800" dirty="0" err="1"/>
              <a:t>fstream</a:t>
            </a:r>
            <a:r>
              <a:rPr lang="en-US" sz="2800" dirty="0"/>
              <a:t> class provides functions like get(), read() for reading data and put(), write() for writing data to a file.</a:t>
            </a:r>
          </a:p>
        </p:txBody>
      </p:sp>
    </p:spTree>
    <p:extLst>
      <p:ext uri="{BB962C8B-B14F-4D97-AF65-F5344CB8AC3E}">
        <p14:creationId xmlns:p14="http://schemas.microsoft.com/office/powerpoint/2010/main" val="300626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E427-8FE0-45FE-A153-88C18F2FA2B5}"/>
              </a:ext>
            </a:extLst>
          </p:cNvPr>
          <p:cNvSpPr>
            <a:spLocks noGrp="1"/>
          </p:cNvSpPr>
          <p:nvPr>
            <p:ph type="title"/>
          </p:nvPr>
        </p:nvSpPr>
        <p:spPr/>
        <p:txBody>
          <a:bodyPr/>
          <a:lstStyle/>
          <a:p>
            <a:endParaRPr lang="en-US"/>
          </a:p>
        </p:txBody>
      </p:sp>
      <p:pic>
        <p:nvPicPr>
          <p:cNvPr id="1026" name="Picture 2" descr="파일구조] - 레코드 접근과 성능">
            <a:extLst>
              <a:ext uri="{FF2B5EF4-FFF2-40B4-BE49-F238E27FC236}">
                <a16:creationId xmlns:a16="http://schemas.microsoft.com/office/drawing/2014/main" id="{54D643FA-B1C0-49C3-8EFA-2B8069F63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05050"/>
            <a:ext cx="76200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5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6FF55755-6135-4198-BA0D-0B4FF3D64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51054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ocument, file, finger, hand, handle, handling, hold icon">
            <a:extLst>
              <a:ext uri="{FF2B5EF4-FFF2-40B4-BE49-F238E27FC236}">
                <a16:creationId xmlns:a16="http://schemas.microsoft.com/office/drawing/2014/main" id="{AC884243-6B8F-4772-AA46-743B2D8A0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069" y="1066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and Holding Pen In Readiness To Write On Notepad With File ...">
            <a:extLst>
              <a:ext uri="{FF2B5EF4-FFF2-40B4-BE49-F238E27FC236}">
                <a16:creationId xmlns:a16="http://schemas.microsoft.com/office/drawing/2014/main" id="{80837388-20AE-4B4B-AF9B-10ADDB41CC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8043" y="3828532"/>
            <a:ext cx="3021176" cy="200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1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rance, Old House, Ladder, architecture, interior, window, railing, wall,  old, old building | Pxfuel">
            <a:extLst>
              <a:ext uri="{FF2B5EF4-FFF2-40B4-BE49-F238E27FC236}">
                <a16:creationId xmlns:a16="http://schemas.microsoft.com/office/drawing/2014/main" id="{1C4C6F12-3B70-44F3-BFB3-4452FAE96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25462"/>
            <a:ext cx="4038600" cy="605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levator Service Hotline | URBAN HUB">
            <a:extLst>
              <a:ext uri="{FF2B5EF4-FFF2-40B4-BE49-F238E27FC236}">
                <a16:creationId xmlns:a16="http://schemas.microsoft.com/office/drawing/2014/main" id="{445F4AAF-56C9-47E3-B93A-C22759FD2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95"/>
            <a:ext cx="4453534" cy="2508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9722A3-C7CD-4B1B-9409-43111B7D3EF0}"/>
              </a:ext>
            </a:extLst>
          </p:cNvPr>
          <p:cNvPicPr>
            <a:picLocks noChangeAspect="1"/>
          </p:cNvPicPr>
          <p:nvPr/>
        </p:nvPicPr>
        <p:blipFill>
          <a:blip r:embed="rId5"/>
          <a:stretch>
            <a:fillRect/>
          </a:stretch>
        </p:blipFill>
        <p:spPr>
          <a:xfrm>
            <a:off x="4572000" y="3101699"/>
            <a:ext cx="4453534" cy="3516456"/>
          </a:xfrm>
          <a:prstGeom prst="rect">
            <a:avLst/>
          </a:prstGeom>
        </p:spPr>
      </p:pic>
    </p:spTree>
    <p:extLst>
      <p:ext uri="{BB962C8B-B14F-4D97-AF65-F5344CB8AC3E}">
        <p14:creationId xmlns:p14="http://schemas.microsoft.com/office/powerpoint/2010/main" val="3369228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18D1-8624-4537-84B1-E5E74F0B1EDA}"/>
              </a:ext>
            </a:extLst>
          </p:cNvPr>
          <p:cNvSpPr>
            <a:spLocks noGrp="1"/>
          </p:cNvSpPr>
          <p:nvPr>
            <p:ph idx="1"/>
          </p:nvPr>
        </p:nvSpPr>
        <p:spPr>
          <a:xfrm>
            <a:off x="457200" y="762000"/>
            <a:ext cx="8229600" cy="5364163"/>
          </a:xfrm>
        </p:spPr>
        <p:txBody>
          <a:bodyPr>
            <a:normAutofit lnSpcReduction="10000"/>
          </a:bodyPr>
          <a:lstStyle/>
          <a:p>
            <a:pPr algn="just"/>
            <a:r>
              <a:rPr lang="en-US" dirty="0">
                <a:latin typeface="+mj-lt"/>
              </a:rPr>
              <a:t>For example, if you have to modify a value in record no 21, then using random access techniques, you can place the file pointer at the beginning of record 21 and then straight-way process the record. If sequential access is used, then you'll have to unnecessarily go through first twenty records in order to reach at record 21.</a:t>
            </a:r>
          </a:p>
          <a:p>
            <a:pPr algn="just"/>
            <a:r>
              <a:rPr lang="en-US" b="0" i="0" dirty="0">
                <a:solidFill>
                  <a:srgbClr val="333333"/>
                </a:solidFill>
                <a:effectLst/>
                <a:latin typeface="Helvetica Neue"/>
              </a:rPr>
              <a:t>In C++, </a:t>
            </a:r>
            <a:r>
              <a:rPr lang="en-US" dirty="0">
                <a:latin typeface="+mj-lt"/>
              </a:rPr>
              <a:t>random access techniques </a:t>
            </a:r>
            <a:r>
              <a:rPr lang="en-US" b="0" i="0" dirty="0">
                <a:solidFill>
                  <a:srgbClr val="333333"/>
                </a:solidFill>
                <a:effectLst/>
                <a:latin typeface="Helvetica Neue"/>
              </a:rPr>
              <a:t>is achieved by manipulating </a:t>
            </a:r>
            <a:r>
              <a:rPr lang="en-US" b="0" i="0" dirty="0" err="1">
                <a:solidFill>
                  <a:srgbClr val="333333"/>
                </a:solidFill>
                <a:effectLst/>
                <a:latin typeface="Helvetica Neue"/>
              </a:rPr>
              <a:t>seekg</a:t>
            </a:r>
            <a:r>
              <a:rPr lang="en-US" b="0" i="0" dirty="0">
                <a:solidFill>
                  <a:srgbClr val="333333"/>
                </a:solidFill>
                <a:effectLst/>
                <a:latin typeface="Helvetica Neue"/>
              </a:rPr>
              <a:t>(), </a:t>
            </a:r>
            <a:r>
              <a:rPr lang="en-US" b="0" i="0" dirty="0" err="1">
                <a:solidFill>
                  <a:srgbClr val="333333"/>
                </a:solidFill>
                <a:effectLst/>
                <a:latin typeface="Helvetica Neue"/>
              </a:rPr>
              <a:t>seekp</a:t>
            </a:r>
            <a:r>
              <a:rPr lang="en-US" b="0" i="0" dirty="0">
                <a:solidFill>
                  <a:srgbClr val="333333"/>
                </a:solidFill>
                <a:effectLst/>
                <a:latin typeface="Helvetica Neue"/>
              </a:rPr>
              <a:t>(), </a:t>
            </a:r>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a:t>
            </a:r>
            <a:endParaRPr lang="en-US" dirty="0">
              <a:latin typeface="+mj-lt"/>
            </a:endParaRPr>
          </a:p>
        </p:txBody>
      </p:sp>
    </p:spTree>
    <p:extLst>
      <p:ext uri="{BB962C8B-B14F-4D97-AF65-F5344CB8AC3E}">
        <p14:creationId xmlns:p14="http://schemas.microsoft.com/office/powerpoint/2010/main" val="153143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9735-0A9C-44E2-905A-4DED4E60E291}"/>
              </a:ext>
            </a:extLst>
          </p:cNvPr>
          <p:cNvSpPr>
            <a:spLocks noGrp="1"/>
          </p:cNvSpPr>
          <p:nvPr>
            <p:ph type="title"/>
          </p:nvPr>
        </p:nvSpPr>
        <p:spPr/>
        <p:txBody>
          <a:bodyPr>
            <a:normAutofit/>
          </a:bodyPr>
          <a:lstStyle/>
          <a:p>
            <a:pPr algn="l"/>
            <a:r>
              <a:rPr lang="en-US" sz="3200" dirty="0">
                <a:solidFill>
                  <a:srgbClr val="FF0000"/>
                </a:solidFill>
                <a:highlight>
                  <a:srgbClr val="FFFF00"/>
                </a:highlight>
              </a:rPr>
              <a:t>File Pointers:</a:t>
            </a:r>
          </a:p>
        </p:txBody>
      </p:sp>
      <p:sp>
        <p:nvSpPr>
          <p:cNvPr id="3" name="Content Placeholder 2">
            <a:extLst>
              <a:ext uri="{FF2B5EF4-FFF2-40B4-BE49-F238E27FC236}">
                <a16:creationId xmlns:a16="http://schemas.microsoft.com/office/drawing/2014/main" id="{4FA1C060-A6A7-4781-BE58-68B2F629AE0C}"/>
              </a:ext>
            </a:extLst>
          </p:cNvPr>
          <p:cNvSpPr>
            <a:spLocks noGrp="1"/>
          </p:cNvSpPr>
          <p:nvPr>
            <p:ph idx="1"/>
          </p:nvPr>
        </p:nvSpPr>
        <p:spPr/>
        <p:txBody>
          <a:bodyPr>
            <a:normAutofit/>
          </a:bodyPr>
          <a:lstStyle/>
          <a:p>
            <a:pPr marL="0" indent="0" algn="just">
              <a:buNone/>
            </a:pPr>
            <a:r>
              <a:rPr lang="en-US" sz="2800" dirty="0"/>
              <a:t>Every file will contain two pointers: a read pointer or also known as a </a:t>
            </a:r>
            <a:r>
              <a:rPr lang="en-US" sz="2800" dirty="0">
                <a:solidFill>
                  <a:srgbClr val="FF0000"/>
                </a:solidFill>
              </a:rPr>
              <a:t>get pointer </a:t>
            </a:r>
            <a:r>
              <a:rPr lang="en-US" sz="2800" dirty="0"/>
              <a:t>and a write pointer also known as a </a:t>
            </a:r>
            <a:r>
              <a:rPr lang="en-US" sz="2800" dirty="0">
                <a:solidFill>
                  <a:srgbClr val="FF0000"/>
                </a:solidFill>
              </a:rPr>
              <a:t>put pointer</a:t>
            </a:r>
            <a:r>
              <a:rPr lang="en-US" sz="2800" dirty="0"/>
              <a:t>. The read pointer or a get pointer is used to read data and the write pointer or put pointer is used to write data to a file. These pointers can be manipulated using the functions from stream classes. Those functions are:</a:t>
            </a:r>
          </a:p>
          <a:p>
            <a:pPr marL="0" indent="0" algn="just">
              <a:buNone/>
            </a:pPr>
            <a:r>
              <a:rPr lang="en-US" sz="2800" dirty="0"/>
              <a:t>			</a:t>
            </a:r>
            <a:r>
              <a:rPr lang="en-US" sz="2000" b="1" i="0" dirty="0" err="1">
                <a:solidFill>
                  <a:srgbClr val="FF0000"/>
                </a:solidFill>
                <a:effectLst/>
                <a:latin typeface="verdana" panose="020B0604030504040204" pitchFamily="34" charset="0"/>
              </a:rPr>
              <a:t>seekg</a:t>
            </a:r>
            <a:r>
              <a:rPr lang="en-US" sz="2000" b="1" i="0" dirty="0">
                <a:solidFill>
                  <a:srgbClr val="FF0000"/>
                </a:solidFill>
                <a:effectLst/>
                <a:latin typeface="verdana" panose="020B0604030504040204" pitchFamily="34" charset="0"/>
              </a:rPr>
              <a:t>() and </a:t>
            </a:r>
            <a:r>
              <a:rPr lang="en-US" sz="2000" b="1" i="0" dirty="0" err="1">
                <a:solidFill>
                  <a:srgbClr val="FF0000"/>
                </a:solidFill>
                <a:effectLst/>
                <a:latin typeface="verdana" panose="020B0604030504040204" pitchFamily="34" charset="0"/>
              </a:rPr>
              <a:t>seekp</a:t>
            </a:r>
            <a:r>
              <a:rPr lang="en-US" sz="2000" b="1" i="0" dirty="0">
                <a:solidFill>
                  <a:srgbClr val="FF0000"/>
                </a:solidFill>
                <a:effectLst/>
                <a:latin typeface="verdana" panose="020B0604030504040204" pitchFamily="34" charset="0"/>
              </a:rPr>
              <a:t>()</a:t>
            </a:r>
            <a:endParaRPr lang="en-US" sz="1600" b="1" i="0" dirty="0">
              <a:solidFill>
                <a:srgbClr val="FF0000"/>
              </a:solidFill>
              <a:effectLst/>
              <a:latin typeface="verdana" panose="020B0604030504040204" pitchFamily="34" charset="0"/>
            </a:endParaRPr>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142164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seekp</a:t>
            </a:r>
            <a:r>
              <a:rPr lang="en-US" dirty="0">
                <a:solidFill>
                  <a:srgbClr val="FF0000"/>
                </a:solidFill>
              </a:rPr>
              <a:t>() </a:t>
            </a:r>
            <a:r>
              <a:rPr lang="en-US" dirty="0"/>
              <a:t>function allow us to move the output pointer to specified location for writing purpose within the file. The basic syntax for </a:t>
            </a:r>
            <a:r>
              <a:rPr lang="en-US" dirty="0" err="1"/>
              <a:t>seekp</a:t>
            </a:r>
            <a:r>
              <a:rPr lang="en-US" dirty="0"/>
              <a:t>() function is :</a:t>
            </a:r>
          </a:p>
          <a:p>
            <a:pPr marL="0" indent="0">
              <a:buNone/>
            </a:pPr>
            <a:r>
              <a:rPr lang="en-US" dirty="0" err="1"/>
              <a:t>fileObject.seekp</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2520109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seekg</a:t>
            </a:r>
            <a:r>
              <a:rPr lang="en-US" dirty="0">
                <a:solidFill>
                  <a:srgbClr val="FF0000"/>
                </a:solidFill>
              </a:rPr>
              <a:t>() </a:t>
            </a:r>
            <a:r>
              <a:rPr lang="en-US" dirty="0"/>
              <a:t>function allow us to move the Input pointer to specified location for reading purpose within the file. The basic syntax for </a:t>
            </a:r>
            <a:r>
              <a:rPr lang="en-US" dirty="0" err="1"/>
              <a:t>seekg</a:t>
            </a:r>
            <a:r>
              <a:rPr lang="en-US" dirty="0"/>
              <a:t>() function is :</a:t>
            </a:r>
          </a:p>
          <a:p>
            <a:pPr marL="0" indent="0">
              <a:buNone/>
            </a:pPr>
            <a:r>
              <a:rPr lang="en-US" dirty="0" err="1"/>
              <a:t>fileObject.seekg</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4038501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1FCB-D400-4B7C-A617-C34C8D4CE287}"/>
              </a:ext>
            </a:extLst>
          </p:cNvPr>
          <p:cNvSpPr>
            <a:spLocks noGrp="1"/>
          </p:cNvSpPr>
          <p:nvPr>
            <p:ph type="title"/>
          </p:nvPr>
        </p:nvSpPr>
        <p:spPr/>
        <p:txBody>
          <a:bodyPr/>
          <a:lstStyle/>
          <a:p>
            <a:pPr algn="l"/>
            <a:r>
              <a:rPr lang="en-US" sz="4400" dirty="0"/>
              <a:t>origin:</a:t>
            </a:r>
            <a:endParaRPr lang="en-US" dirty="0"/>
          </a:p>
        </p:txBody>
      </p:sp>
      <p:sp>
        <p:nvSpPr>
          <p:cNvPr id="3" name="Content Placeholder 2">
            <a:extLst>
              <a:ext uri="{FF2B5EF4-FFF2-40B4-BE49-F238E27FC236}">
                <a16:creationId xmlns:a16="http://schemas.microsoft.com/office/drawing/2014/main" id="{26A373F7-657E-4E11-9E9E-8676DF2AB271}"/>
              </a:ext>
            </a:extLst>
          </p:cNvPr>
          <p:cNvSpPr>
            <a:spLocks noGrp="1"/>
          </p:cNvSpPr>
          <p:nvPr>
            <p:ph idx="1"/>
          </p:nvPr>
        </p:nvSpPr>
        <p:spPr/>
        <p:txBody>
          <a:bodyPr/>
          <a:lstStyle/>
          <a:p>
            <a:pPr marL="0" indent="0">
              <a:buNone/>
            </a:pPr>
            <a:r>
              <a:rPr lang="en-US" b="1" i="0" dirty="0" err="1">
                <a:solidFill>
                  <a:srgbClr val="343A40"/>
                </a:solidFill>
                <a:effectLst/>
                <a:latin typeface="Muli"/>
              </a:rPr>
              <a:t>ios</a:t>
            </a:r>
            <a:r>
              <a:rPr lang="en-US" b="1" i="0" dirty="0">
                <a:solidFill>
                  <a:srgbClr val="343A40"/>
                </a:solidFill>
                <a:effectLst/>
                <a:latin typeface="Muli"/>
              </a:rPr>
              <a:t>::beg</a:t>
            </a:r>
            <a:r>
              <a:rPr lang="en-US" b="0" i="0" dirty="0">
                <a:solidFill>
                  <a:srgbClr val="343A40"/>
                </a:solidFill>
                <a:effectLst/>
                <a:latin typeface="Muli"/>
              </a:rPr>
              <a:t>   start of the file</a:t>
            </a:r>
            <a:br>
              <a:rPr lang="en-US" dirty="0"/>
            </a:br>
            <a:r>
              <a:rPr lang="en-US" b="1" i="0" dirty="0" err="1">
                <a:solidFill>
                  <a:srgbClr val="343A40"/>
                </a:solidFill>
                <a:effectLst/>
                <a:latin typeface="Muli"/>
              </a:rPr>
              <a:t>ios</a:t>
            </a:r>
            <a:r>
              <a:rPr lang="en-US" b="1" i="0" dirty="0">
                <a:solidFill>
                  <a:srgbClr val="343A40"/>
                </a:solidFill>
                <a:effectLst/>
                <a:latin typeface="Muli"/>
              </a:rPr>
              <a:t>::cur</a:t>
            </a:r>
            <a:r>
              <a:rPr lang="en-US" b="0" i="0" dirty="0">
                <a:solidFill>
                  <a:srgbClr val="343A40"/>
                </a:solidFill>
                <a:effectLst/>
                <a:latin typeface="Muli"/>
              </a:rPr>
              <a:t>  current position of the pointer</a:t>
            </a:r>
            <a:br>
              <a:rPr lang="en-US" dirty="0"/>
            </a:br>
            <a:r>
              <a:rPr lang="en-US" b="1" i="0" dirty="0" err="1">
                <a:solidFill>
                  <a:srgbClr val="343A40"/>
                </a:solidFill>
                <a:effectLst/>
                <a:latin typeface="Muli"/>
              </a:rPr>
              <a:t>ios</a:t>
            </a:r>
            <a:r>
              <a:rPr lang="en-US" b="1" i="0" dirty="0">
                <a:solidFill>
                  <a:srgbClr val="343A40"/>
                </a:solidFill>
                <a:effectLst/>
                <a:latin typeface="Muli"/>
              </a:rPr>
              <a:t>::end</a:t>
            </a:r>
            <a:r>
              <a:rPr lang="en-US" b="0" i="0" dirty="0">
                <a:solidFill>
                  <a:srgbClr val="343A40"/>
                </a:solidFill>
                <a:effectLst/>
                <a:latin typeface="Muli"/>
              </a:rPr>
              <a:t>  </a:t>
            </a:r>
            <a:r>
              <a:rPr lang="en-US" b="0" i="0" dirty="0" err="1">
                <a:solidFill>
                  <a:srgbClr val="343A40"/>
                </a:solidFill>
                <a:effectLst/>
                <a:latin typeface="Muli"/>
              </a:rPr>
              <a:t>end</a:t>
            </a:r>
            <a:r>
              <a:rPr lang="en-US" b="0" i="0" dirty="0">
                <a:solidFill>
                  <a:srgbClr val="343A40"/>
                </a:solidFill>
                <a:effectLst/>
                <a:latin typeface="Muli"/>
              </a:rPr>
              <a:t> of the file</a:t>
            </a:r>
          </a:p>
          <a:p>
            <a:pPr marL="0" indent="0">
              <a:buNone/>
            </a:pPr>
            <a:r>
              <a:rPr lang="en-US" dirty="0">
                <a:solidFill>
                  <a:srgbClr val="343A40"/>
                </a:solidFill>
                <a:latin typeface="Muli"/>
              </a:rPr>
              <a:t>Ex:</a:t>
            </a:r>
          </a:p>
          <a:p>
            <a:pPr marL="0" indent="0">
              <a:buNone/>
            </a:pPr>
            <a:r>
              <a:rPr lang="en-US" dirty="0" err="1"/>
              <a:t>fin.seekg</a:t>
            </a:r>
            <a:r>
              <a:rPr lang="en-US" dirty="0"/>
              <a:t>(0, </a:t>
            </a:r>
            <a:r>
              <a:rPr lang="en-US" dirty="0" err="1"/>
              <a:t>ios</a:t>
            </a:r>
            <a:r>
              <a:rPr lang="en-US" dirty="0"/>
              <a:t>::beg);</a:t>
            </a:r>
          </a:p>
        </p:txBody>
      </p:sp>
    </p:spTree>
    <p:extLst>
      <p:ext uri="{BB962C8B-B14F-4D97-AF65-F5344CB8AC3E}">
        <p14:creationId xmlns:p14="http://schemas.microsoft.com/office/powerpoint/2010/main" val="537686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423564-6C48-4250-B014-71DEC93C4B34}"/>
              </a:ext>
            </a:extLst>
          </p:cNvPr>
          <p:cNvGraphicFramePr>
            <a:graphicFrameLocks noGrp="1"/>
          </p:cNvGraphicFramePr>
          <p:nvPr>
            <p:ph idx="1"/>
          </p:nvPr>
        </p:nvGraphicFramePr>
        <p:xfrm>
          <a:off x="359764" y="1417638"/>
          <a:ext cx="8229600" cy="2760536"/>
        </p:xfrm>
        <a:graphic>
          <a:graphicData uri="http://schemas.openxmlformats.org/drawingml/2006/table">
            <a:tbl>
              <a:tblPr/>
              <a:tblGrid>
                <a:gridCol w="4114800">
                  <a:extLst>
                    <a:ext uri="{9D8B030D-6E8A-4147-A177-3AD203B41FA5}">
                      <a16:colId xmlns:a16="http://schemas.microsoft.com/office/drawing/2014/main" val="2160543561"/>
                    </a:ext>
                  </a:extLst>
                </a:gridCol>
                <a:gridCol w="4114800">
                  <a:extLst>
                    <a:ext uri="{9D8B030D-6E8A-4147-A177-3AD203B41FA5}">
                      <a16:colId xmlns:a16="http://schemas.microsoft.com/office/drawing/2014/main" val="421661687"/>
                    </a:ext>
                  </a:extLst>
                </a:gridCol>
              </a:tblGrid>
              <a:tr h="322137">
                <a:tc>
                  <a:txBody>
                    <a:bodyPr/>
                    <a:lstStyle/>
                    <a:p>
                      <a:pPr fontAlgn="t"/>
                      <a:r>
                        <a:rPr lang="en-US" sz="2000" dirty="0" err="1">
                          <a:effectLst/>
                        </a:rPr>
                        <a:t>seekg</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get pointer(input)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26417051"/>
                  </a:ext>
                </a:extLst>
              </a:tr>
              <a:tr h="563740">
                <a:tc>
                  <a:txBody>
                    <a:bodyPr/>
                    <a:lstStyle/>
                    <a:p>
                      <a:pPr fontAlgn="t"/>
                      <a:r>
                        <a:rPr lang="en-US" sz="2000" dirty="0" err="1">
                          <a:effectLst/>
                        </a:rPr>
                        <a:t>seekp</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put pointer (output)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94416397"/>
                  </a:ext>
                </a:extLst>
              </a:tr>
              <a:tr h="322137">
                <a:tc>
                  <a:txBody>
                    <a:bodyPr/>
                    <a:lstStyle/>
                    <a:p>
                      <a:pPr fontAlgn="t"/>
                      <a:r>
                        <a:rPr lang="en-US" sz="2000">
                          <a:effectLst/>
                        </a:rPr>
                        <a:t>tellg()</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gives the current position of the get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53908297"/>
                  </a:ext>
                </a:extLst>
              </a:tr>
              <a:tr h="322137">
                <a:tc>
                  <a:txBody>
                    <a:bodyPr/>
                    <a:lstStyle/>
                    <a:p>
                      <a:pPr fontAlgn="t"/>
                      <a:r>
                        <a:rPr lang="en-US" sz="2000">
                          <a:effectLst/>
                        </a:rPr>
                        <a:t>tellp()</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2000" dirty="0">
                          <a:effectLst/>
                        </a:rPr>
                        <a:t>gives the current position of the put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28602871"/>
                  </a:ext>
                </a:extLst>
              </a:tr>
            </a:tbl>
          </a:graphicData>
        </a:graphic>
      </p:graphicFrame>
    </p:spTree>
    <p:extLst>
      <p:ext uri="{BB962C8B-B14F-4D97-AF65-F5344CB8AC3E}">
        <p14:creationId xmlns:p14="http://schemas.microsoft.com/office/powerpoint/2010/main" val="2654005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4BF4-B08A-43BF-A094-58109DC76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A87B6A-86F6-45E9-8083-B7AC5D535AA2}"/>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Examples:</a:t>
            </a:r>
          </a:p>
          <a:p>
            <a:pPr marL="0" indent="0">
              <a:buNone/>
            </a:pPr>
            <a:r>
              <a:rPr lang="en-US" dirty="0" err="1">
                <a:solidFill>
                  <a:srgbClr val="FF0000"/>
                </a:solidFill>
              </a:rPr>
              <a:t>seekp</a:t>
            </a:r>
            <a:r>
              <a:rPr lang="en-US" dirty="0">
                <a:solidFill>
                  <a:srgbClr val="FF0000"/>
                </a:solidFill>
              </a:rPr>
              <a:t>() and </a:t>
            </a:r>
            <a:r>
              <a:rPr lang="en-US" dirty="0" err="1">
                <a:solidFill>
                  <a:srgbClr val="FF0000"/>
                </a:solidFill>
              </a:rPr>
              <a:t>tellp</a:t>
            </a:r>
            <a:r>
              <a:rPr lang="en-US" dirty="0">
                <a:solidFill>
                  <a:srgbClr val="FF0000"/>
                </a:solidFill>
              </a:rPr>
              <a:t>() example:</a:t>
            </a:r>
          </a:p>
          <a:p>
            <a:pPr marL="0" indent="0">
              <a:buNone/>
            </a:pPr>
            <a:r>
              <a:rPr lang="en-US" dirty="0">
                <a:solidFill>
                  <a:srgbClr val="FF0000"/>
                </a:solidFill>
                <a:hlinkClick r:id="rId2"/>
              </a:rPr>
              <a:t>https://github.com/vishalamc/cap444/blob/main/seekpAndtellpExample</a:t>
            </a:r>
            <a:endParaRPr lang="en-US" dirty="0">
              <a:solidFill>
                <a:srgbClr val="FF0000"/>
              </a:solidFill>
            </a:endParaRPr>
          </a:p>
          <a:p>
            <a:pPr marL="0" indent="0">
              <a:buNone/>
            </a:pPr>
            <a:r>
              <a:rPr lang="en-US" dirty="0" err="1">
                <a:solidFill>
                  <a:srgbClr val="FF0000"/>
                </a:solidFill>
              </a:rPr>
              <a:t>seekg</a:t>
            </a:r>
            <a:r>
              <a:rPr lang="en-US" dirty="0">
                <a:solidFill>
                  <a:srgbClr val="FF0000"/>
                </a:solidFill>
              </a:rPr>
              <a:t>() and </a:t>
            </a:r>
            <a:r>
              <a:rPr lang="en-US" dirty="0" err="1">
                <a:solidFill>
                  <a:srgbClr val="FF0000"/>
                </a:solidFill>
              </a:rPr>
              <a:t>tellg</a:t>
            </a:r>
            <a:r>
              <a:rPr lang="en-US" dirty="0">
                <a:solidFill>
                  <a:srgbClr val="FF0000"/>
                </a:solidFill>
              </a:rPr>
              <a:t>()</a:t>
            </a:r>
          </a:p>
          <a:p>
            <a:pPr marL="0" indent="0">
              <a:buNone/>
            </a:pPr>
            <a:r>
              <a:rPr lang="en-US" dirty="0">
                <a:solidFill>
                  <a:srgbClr val="FF0000"/>
                </a:solidFill>
                <a:hlinkClick r:id="rId3"/>
              </a:rPr>
              <a:t>https://github.com/vishalamc/cap444/blob/main/seekgAndtellgExample</a:t>
            </a:r>
            <a:endParaRPr lang="en-US" dirty="0">
              <a:solidFill>
                <a:srgbClr val="FF0000"/>
              </a:solidFill>
            </a:endParaRPr>
          </a:p>
          <a:p>
            <a:pPr marL="0" indent="0">
              <a:buNone/>
            </a:pPr>
            <a:r>
              <a:rPr lang="en-US" dirty="0">
                <a:solidFill>
                  <a:srgbClr val="FF0000"/>
                </a:solidFill>
              </a:rPr>
              <a:t>Note: </a:t>
            </a:r>
            <a:r>
              <a:rPr lang="en-US" sz="3000" i="1" dirty="0">
                <a:solidFill>
                  <a:srgbClr val="7030A0"/>
                </a:solidFill>
              </a:rPr>
              <a:t>Above</a:t>
            </a:r>
            <a:r>
              <a:rPr lang="en-US" dirty="0">
                <a:solidFill>
                  <a:srgbClr val="FF0000"/>
                </a:solidFill>
              </a:rPr>
              <a:t> </a:t>
            </a:r>
            <a:r>
              <a:rPr lang="en-US" sz="3000" i="1" dirty="0">
                <a:solidFill>
                  <a:srgbClr val="7030A0"/>
                </a:solidFill>
              </a:rPr>
              <a:t>Both examples you can take for random access approach also.</a:t>
            </a: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362632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C4FA-35BF-4BE0-A0D2-C058441A4C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0C773-6784-4187-8987-0722BD359B54}"/>
              </a:ext>
            </a:extLst>
          </p:cNvPr>
          <p:cNvSpPr>
            <a:spLocks noGrp="1"/>
          </p:cNvSpPr>
          <p:nvPr>
            <p:ph idx="1"/>
          </p:nvPr>
        </p:nvSpPr>
        <p:spPr/>
        <p:txBody>
          <a:bodyPr/>
          <a:lstStyle/>
          <a:p>
            <a:pPr marL="0" indent="0">
              <a:buNone/>
            </a:pPr>
            <a:r>
              <a:rPr lang="en-US" dirty="0"/>
              <a:t>Setting the EOF flag off, to allow the access of file again for reading:-</a:t>
            </a:r>
          </a:p>
          <a:p>
            <a:pPr marL="0" indent="0">
              <a:buNone/>
            </a:pPr>
            <a:r>
              <a:rPr lang="en-US" dirty="0" err="1"/>
              <a:t>Ifstream</a:t>
            </a:r>
            <a:r>
              <a:rPr lang="en-US" dirty="0"/>
              <a:t> fin;</a:t>
            </a:r>
          </a:p>
          <a:p>
            <a:pPr marL="0" indent="0">
              <a:buNone/>
            </a:pPr>
            <a:r>
              <a:rPr lang="en-US" dirty="0" err="1"/>
              <a:t>fin.clear</a:t>
            </a:r>
            <a:r>
              <a:rPr lang="en-US" dirty="0"/>
              <a:t>();</a:t>
            </a:r>
          </a:p>
        </p:txBody>
      </p:sp>
    </p:spTree>
    <p:extLst>
      <p:ext uri="{BB962C8B-B14F-4D97-AF65-F5344CB8AC3E}">
        <p14:creationId xmlns:p14="http://schemas.microsoft.com/office/powerpoint/2010/main" val="353745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5D3-5364-48EE-94E2-15638164CF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581D3C-A474-4D78-83F2-F786BF8BEE16}"/>
              </a:ext>
            </a:extLst>
          </p:cNvPr>
          <p:cNvSpPr>
            <a:spLocks noGrp="1"/>
          </p:cNvSpPr>
          <p:nvPr>
            <p:ph idx="1"/>
          </p:nvPr>
        </p:nvSpPr>
        <p:spPr/>
        <p:txBody>
          <a:bodyPr>
            <a:normAutofit/>
          </a:bodyPr>
          <a:lstStyle/>
          <a:p>
            <a:pPr marL="0" indent="0">
              <a:buNone/>
            </a:pPr>
            <a:r>
              <a:rPr lang="en-US" sz="2800" b="0" i="0" dirty="0">
                <a:solidFill>
                  <a:srgbClr val="3A3A3A"/>
                </a:solidFill>
                <a:effectLst/>
                <a:latin typeface="+mj-lt"/>
              </a:rPr>
              <a:t>Which function is used to reposition the file pointer?</a:t>
            </a:r>
            <a:br>
              <a:rPr lang="en-US" sz="2800" dirty="0">
                <a:latin typeface="+mj-lt"/>
              </a:rPr>
            </a:br>
            <a:r>
              <a:rPr lang="en-US" sz="2800" b="0" i="0" dirty="0">
                <a:solidFill>
                  <a:srgbClr val="3A3A3A"/>
                </a:solidFill>
                <a:effectLst/>
                <a:latin typeface="+mj-lt"/>
              </a:rPr>
              <a:t>a) </a:t>
            </a:r>
            <a:r>
              <a:rPr lang="en-US" sz="2800" b="0" i="0" dirty="0" err="1">
                <a:solidFill>
                  <a:srgbClr val="3A3A3A"/>
                </a:solidFill>
                <a:effectLst/>
                <a:latin typeface="+mj-lt"/>
              </a:rPr>
              <a:t>moveg</a:t>
            </a:r>
            <a:r>
              <a:rPr lang="en-US" sz="2800" b="0" i="0" dirty="0">
                <a:solidFill>
                  <a:srgbClr val="3A3A3A"/>
                </a:solidFill>
                <a:effectLst/>
                <a:latin typeface="+mj-lt"/>
              </a:rPr>
              <a:t>()</a:t>
            </a:r>
            <a:br>
              <a:rPr lang="en-US" sz="2800" dirty="0">
                <a:latin typeface="+mj-lt"/>
              </a:rPr>
            </a:br>
            <a:r>
              <a:rPr lang="en-US" sz="2800" b="0" i="0" dirty="0">
                <a:solidFill>
                  <a:srgbClr val="3A3A3A"/>
                </a:solidFill>
                <a:effectLst/>
                <a:latin typeface="+mj-lt"/>
              </a:rPr>
              <a:t>b) </a:t>
            </a:r>
            <a:r>
              <a:rPr lang="en-US" sz="2800" b="0" i="0" dirty="0" err="1">
                <a:solidFill>
                  <a:srgbClr val="3A3A3A"/>
                </a:solidFill>
                <a:effectLst/>
                <a:latin typeface="+mj-lt"/>
              </a:rPr>
              <a:t>seekg</a:t>
            </a:r>
            <a:r>
              <a:rPr lang="en-US" sz="2800" b="0" i="0" dirty="0">
                <a:solidFill>
                  <a:srgbClr val="3A3A3A"/>
                </a:solidFill>
                <a:effectLst/>
                <a:latin typeface="+mj-lt"/>
              </a:rPr>
              <a:t>()</a:t>
            </a:r>
            <a:br>
              <a:rPr lang="en-US" sz="2800" dirty="0">
                <a:latin typeface="+mj-lt"/>
              </a:rPr>
            </a:br>
            <a:r>
              <a:rPr lang="en-US" sz="2800" b="0" i="0" dirty="0">
                <a:solidFill>
                  <a:srgbClr val="3A3A3A"/>
                </a:solidFill>
                <a:effectLst/>
                <a:latin typeface="+mj-lt"/>
              </a:rPr>
              <a:t>c) </a:t>
            </a:r>
            <a:r>
              <a:rPr lang="en-US" sz="2800" b="0" i="0" dirty="0" err="1">
                <a:solidFill>
                  <a:srgbClr val="3A3A3A"/>
                </a:solidFill>
                <a:effectLst/>
                <a:latin typeface="+mj-lt"/>
              </a:rPr>
              <a:t>changep</a:t>
            </a:r>
            <a:r>
              <a:rPr lang="en-US" sz="2800" b="0" i="0" dirty="0">
                <a:solidFill>
                  <a:srgbClr val="3A3A3A"/>
                </a:solidFill>
                <a:effectLst/>
                <a:latin typeface="+mj-lt"/>
              </a:rPr>
              <a:t>()</a:t>
            </a:r>
            <a:br>
              <a:rPr lang="en-US" sz="2800" dirty="0">
                <a:latin typeface="+mj-lt"/>
              </a:rPr>
            </a:br>
            <a:r>
              <a:rPr lang="en-US" sz="2800" b="0" i="0" dirty="0">
                <a:solidFill>
                  <a:srgbClr val="3A3A3A"/>
                </a:solidFill>
                <a:effectLst/>
                <a:latin typeface="+mj-lt"/>
              </a:rPr>
              <a:t>d) </a:t>
            </a:r>
            <a:r>
              <a:rPr lang="en-US" sz="2800" b="0" i="0" dirty="0" err="1">
                <a:solidFill>
                  <a:srgbClr val="3A3A3A"/>
                </a:solidFill>
                <a:effectLst/>
                <a:latin typeface="+mj-lt"/>
              </a:rPr>
              <a:t>go_p</a:t>
            </a:r>
            <a:r>
              <a:rPr lang="en-US" sz="2800" b="0" i="0" dirty="0">
                <a:solidFill>
                  <a:srgbClr val="3A3A3A"/>
                </a:solidFill>
                <a:effectLst/>
                <a:latin typeface="+mj-lt"/>
              </a:rPr>
              <a:t>()</a:t>
            </a:r>
            <a:endParaRPr lang="en-US" sz="2800" dirty="0">
              <a:latin typeface="+mj-lt"/>
            </a:endParaRPr>
          </a:p>
        </p:txBody>
      </p:sp>
    </p:spTree>
    <p:extLst>
      <p:ext uri="{BB962C8B-B14F-4D97-AF65-F5344CB8AC3E}">
        <p14:creationId xmlns:p14="http://schemas.microsoft.com/office/powerpoint/2010/main" val="126637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D4280B-9AA9-4097-A851-FBEAB9400FC7}"/>
              </a:ext>
            </a:extLst>
          </p:cNvPr>
          <p:cNvSpPr>
            <a:spLocks noGrp="1"/>
          </p:cNvSpPr>
          <p:nvPr>
            <p:ph sz="half" idx="1"/>
          </p:nvPr>
        </p:nvSpPr>
        <p:spPr>
          <a:xfrm>
            <a:off x="457199" y="1600200"/>
            <a:ext cx="5333999" cy="4525963"/>
          </a:xfrm>
        </p:spPr>
        <p:txBody>
          <a:bodyPr>
            <a:normAutofit/>
          </a:bodyPr>
          <a:lstStyle/>
          <a:p>
            <a:pPr marL="0" indent="0">
              <a:buNone/>
            </a:pPr>
            <a:r>
              <a:rPr lang="en-US" sz="2400" dirty="0"/>
              <a:t>#include &lt;iostream&gt;</a:t>
            </a:r>
          </a:p>
          <a:p>
            <a:pPr marL="0" indent="0">
              <a:buNone/>
            </a:pPr>
            <a:r>
              <a:rPr lang="en-US" sz="2400" dirty="0"/>
              <a:t>using namespace std;</a:t>
            </a:r>
          </a:p>
          <a:p>
            <a:pPr marL="0" indent="0">
              <a:buNone/>
            </a:pPr>
            <a:r>
              <a:rPr lang="en-US" sz="2400" dirty="0"/>
              <a:t>int main()</a:t>
            </a:r>
          </a:p>
          <a:p>
            <a:pPr marL="0" indent="0">
              <a:buNone/>
            </a:pPr>
            <a:r>
              <a:rPr lang="en-US" dirty="0"/>
              <a:t>{</a:t>
            </a:r>
          </a:p>
          <a:p>
            <a:pPr marL="0" indent="0">
              <a:buNone/>
            </a:pPr>
            <a:r>
              <a:rPr lang="en-US" dirty="0"/>
              <a:t>    </a:t>
            </a:r>
            <a:r>
              <a:rPr lang="en-US" sz="2400" dirty="0"/>
              <a:t>int num;</a:t>
            </a:r>
          </a:p>
          <a:p>
            <a:pPr marL="0" indent="0">
              <a:buNone/>
            </a:pPr>
            <a:r>
              <a:rPr lang="en-US" sz="2200" dirty="0"/>
              <a:t>     </a:t>
            </a:r>
            <a:r>
              <a:rPr lang="en-US" sz="2200" dirty="0" err="1"/>
              <a:t>cout</a:t>
            </a:r>
            <a:r>
              <a:rPr lang="en-US" sz="2200" dirty="0"/>
              <a:t>&lt;&lt;"Enter number"&lt;&lt;</a:t>
            </a:r>
            <a:r>
              <a:rPr lang="en-US" sz="2200" dirty="0" err="1"/>
              <a:t>endl</a:t>
            </a:r>
            <a:r>
              <a:rPr lang="en-US" sz="2200" dirty="0"/>
              <a:t>;</a:t>
            </a:r>
          </a:p>
          <a:p>
            <a:pPr marL="0" indent="0">
              <a:buNone/>
            </a:pPr>
            <a:r>
              <a:rPr lang="en-US" dirty="0"/>
              <a:t>    </a:t>
            </a:r>
            <a:r>
              <a:rPr lang="en-US" sz="2400" dirty="0" err="1"/>
              <a:t>cin</a:t>
            </a:r>
            <a:r>
              <a:rPr lang="en-US" sz="2400" dirty="0"/>
              <a:t>&gt;&gt;num;</a:t>
            </a:r>
          </a:p>
          <a:p>
            <a:pPr marL="0" indent="0">
              <a:buNone/>
            </a:pPr>
            <a:r>
              <a:rPr lang="en-US" sz="2400" dirty="0"/>
              <a:t>    return 0;</a:t>
            </a:r>
          </a:p>
          <a:p>
            <a:pPr marL="0" indent="0">
              <a:buNone/>
            </a:pPr>
            <a:r>
              <a:rPr lang="en-US" dirty="0"/>
              <a:t>}</a:t>
            </a:r>
          </a:p>
        </p:txBody>
      </p:sp>
      <p:sp>
        <p:nvSpPr>
          <p:cNvPr id="7" name="Rectangle 6">
            <a:extLst>
              <a:ext uri="{FF2B5EF4-FFF2-40B4-BE49-F238E27FC236}">
                <a16:creationId xmlns:a16="http://schemas.microsoft.com/office/drawing/2014/main" id="{C1984523-8829-44B1-93DA-BCB71468F23A}"/>
              </a:ext>
            </a:extLst>
          </p:cNvPr>
          <p:cNvSpPr/>
          <p:nvPr/>
        </p:nvSpPr>
        <p:spPr>
          <a:xfrm>
            <a:off x="3810000" y="2660754"/>
            <a:ext cx="2349256" cy="130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aaa</a:t>
            </a:r>
            <a:endParaRPr lang="en-US" dirty="0">
              <a:solidFill>
                <a:srgbClr val="FF0000"/>
              </a:solidFill>
            </a:endParaRPr>
          </a:p>
        </p:txBody>
      </p:sp>
      <p:sp>
        <p:nvSpPr>
          <p:cNvPr id="11" name="TextBox 10">
            <a:extLst>
              <a:ext uri="{FF2B5EF4-FFF2-40B4-BE49-F238E27FC236}">
                <a16:creationId xmlns:a16="http://schemas.microsoft.com/office/drawing/2014/main" id="{51A24E69-7D8B-4E0B-B81F-E501A357F004}"/>
              </a:ext>
            </a:extLst>
          </p:cNvPr>
          <p:cNvSpPr txBox="1"/>
          <p:nvPr/>
        </p:nvSpPr>
        <p:spPr>
          <a:xfrm>
            <a:off x="4978156" y="2362200"/>
            <a:ext cx="813043" cy="461665"/>
          </a:xfrm>
          <a:prstGeom prst="rect">
            <a:avLst/>
          </a:prstGeom>
          <a:noFill/>
        </p:spPr>
        <p:txBody>
          <a:bodyPr wrap="none" rtlCol="0">
            <a:spAutoFit/>
          </a:bodyPr>
          <a:lstStyle/>
          <a:p>
            <a:r>
              <a:rPr lang="en-US" sz="2400" b="1" dirty="0">
                <a:solidFill>
                  <a:srgbClr val="FF0000"/>
                </a:solidFill>
              </a:rPr>
              <a:t>RAM</a:t>
            </a:r>
          </a:p>
        </p:txBody>
      </p:sp>
      <p:cxnSp>
        <p:nvCxnSpPr>
          <p:cNvPr id="13" name="Straight Arrow Connector 12">
            <a:extLst>
              <a:ext uri="{FF2B5EF4-FFF2-40B4-BE49-F238E27FC236}">
                <a16:creationId xmlns:a16="http://schemas.microsoft.com/office/drawing/2014/main" id="{06095C9A-6D76-4E82-8182-47DF651C680F}"/>
              </a:ext>
            </a:extLst>
          </p:cNvPr>
          <p:cNvCxnSpPr>
            <a:cxnSpLocks/>
            <a:endCxn id="18" idx="1"/>
          </p:cNvCxnSpPr>
          <p:nvPr/>
        </p:nvCxnSpPr>
        <p:spPr>
          <a:xfrm flipV="1">
            <a:off x="1915891" y="3345929"/>
            <a:ext cx="2465609" cy="4294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FC99F-D61B-44EE-ABE8-2578EB176A28}"/>
              </a:ext>
            </a:extLst>
          </p:cNvPr>
          <p:cNvCxnSpPr/>
          <p:nvPr/>
        </p:nvCxnSpPr>
        <p:spPr>
          <a:xfrm flipV="1">
            <a:off x="5943600" y="2362200"/>
            <a:ext cx="1143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19449E-A62A-4034-BC0F-C47300D299F1}"/>
              </a:ext>
            </a:extLst>
          </p:cNvPr>
          <p:cNvSpPr txBox="1"/>
          <p:nvPr/>
        </p:nvSpPr>
        <p:spPr>
          <a:xfrm>
            <a:off x="7086600" y="2014423"/>
            <a:ext cx="1752600" cy="646331"/>
          </a:xfrm>
          <a:prstGeom prst="rect">
            <a:avLst/>
          </a:prstGeom>
          <a:noFill/>
        </p:spPr>
        <p:txBody>
          <a:bodyPr wrap="square" rtlCol="0">
            <a:spAutoFit/>
          </a:bodyPr>
          <a:lstStyle/>
          <a:p>
            <a:r>
              <a:rPr lang="en-US" b="1" dirty="0"/>
              <a:t>Temporary Storage</a:t>
            </a:r>
          </a:p>
        </p:txBody>
      </p:sp>
      <p:sp>
        <p:nvSpPr>
          <p:cNvPr id="18" name="Rectangle 17">
            <a:extLst>
              <a:ext uri="{FF2B5EF4-FFF2-40B4-BE49-F238E27FC236}">
                <a16:creationId xmlns:a16="http://schemas.microsoft.com/office/drawing/2014/main" id="{31A08D04-A7B4-4313-B611-3367FAC9E646}"/>
              </a:ext>
            </a:extLst>
          </p:cNvPr>
          <p:cNvSpPr/>
          <p:nvPr/>
        </p:nvSpPr>
        <p:spPr>
          <a:xfrm>
            <a:off x="4381500" y="3047999"/>
            <a:ext cx="813043" cy="5958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1831597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4A0C-A515-4680-BFA5-A633E26BE3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C0E81-6F7E-47AA-9E95-480B97C3E1CE}"/>
              </a:ext>
            </a:extLst>
          </p:cNvPr>
          <p:cNvSpPr>
            <a:spLocks noGrp="1"/>
          </p:cNvSpPr>
          <p:nvPr>
            <p:ph idx="1"/>
          </p:nvPr>
        </p:nvSpPr>
        <p:spPr/>
        <p:txBody>
          <a:bodyPr/>
          <a:lstStyle/>
          <a:p>
            <a:pPr marL="0" indent="0">
              <a:buNone/>
            </a:pPr>
            <a:r>
              <a:rPr lang="en-US" dirty="0"/>
              <a:t>Which of the following is used to move the file pointer to start of a file?</a:t>
            </a:r>
          </a:p>
          <a:p>
            <a:pPr marL="0" indent="0">
              <a:buNone/>
            </a:pPr>
            <a:r>
              <a:rPr lang="en-US" dirty="0"/>
              <a:t>a) </a:t>
            </a:r>
            <a:r>
              <a:rPr lang="en-US" dirty="0" err="1"/>
              <a:t>ios</a:t>
            </a:r>
            <a:r>
              <a:rPr lang="en-US" dirty="0"/>
              <a:t>::beg</a:t>
            </a:r>
          </a:p>
          <a:p>
            <a:pPr marL="0" indent="0">
              <a:buNone/>
            </a:pPr>
            <a:r>
              <a:rPr lang="en-US" dirty="0"/>
              <a:t>b) </a:t>
            </a:r>
            <a:r>
              <a:rPr lang="en-US" dirty="0" err="1"/>
              <a:t>ios</a:t>
            </a:r>
            <a:r>
              <a:rPr lang="en-US" dirty="0"/>
              <a:t>::start</a:t>
            </a:r>
          </a:p>
          <a:p>
            <a:pPr marL="0" indent="0">
              <a:buNone/>
            </a:pPr>
            <a:r>
              <a:rPr lang="en-US" dirty="0"/>
              <a:t>c) </a:t>
            </a:r>
            <a:r>
              <a:rPr lang="en-US" dirty="0" err="1"/>
              <a:t>ios</a:t>
            </a:r>
            <a:r>
              <a:rPr lang="en-US" dirty="0"/>
              <a:t>::cur</a:t>
            </a:r>
          </a:p>
          <a:p>
            <a:pPr marL="0" indent="0">
              <a:buNone/>
            </a:pPr>
            <a:r>
              <a:rPr lang="en-US" dirty="0"/>
              <a:t>d) </a:t>
            </a:r>
            <a:r>
              <a:rPr lang="en-US" dirty="0" err="1"/>
              <a:t>ios</a:t>
            </a:r>
            <a:r>
              <a:rPr lang="en-US" dirty="0"/>
              <a:t>::first</a:t>
            </a:r>
          </a:p>
        </p:txBody>
      </p:sp>
    </p:spTree>
    <p:extLst>
      <p:ext uri="{BB962C8B-B14F-4D97-AF65-F5344CB8AC3E}">
        <p14:creationId xmlns:p14="http://schemas.microsoft.com/office/powerpoint/2010/main" val="3186987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9BA2-1F85-4A83-B64A-872AC13C0890}"/>
              </a:ext>
            </a:extLst>
          </p:cNvPr>
          <p:cNvSpPr>
            <a:spLocks noGrp="1"/>
          </p:cNvSpPr>
          <p:nvPr>
            <p:ph type="title"/>
          </p:nvPr>
        </p:nvSpPr>
        <p:spPr/>
        <p:txBody>
          <a:bodyPr>
            <a:normAutofit/>
          </a:bodyPr>
          <a:lstStyle/>
          <a:p>
            <a:pPr algn="l"/>
            <a:r>
              <a:rPr lang="en-US" sz="4000" b="0" i="0" dirty="0">
                <a:solidFill>
                  <a:srgbClr val="C00000"/>
                </a:solidFill>
                <a:effectLst/>
                <a:highlight>
                  <a:srgbClr val="FFFF00"/>
                </a:highlight>
                <a:latin typeface="urw-din"/>
              </a:rPr>
              <a:t>Command-line arguments</a:t>
            </a:r>
            <a:endParaRPr lang="en-US" sz="4000" dirty="0">
              <a:solidFill>
                <a:srgbClr val="C00000"/>
              </a:solidFill>
              <a:highlight>
                <a:srgbClr val="FFFF00"/>
              </a:highlight>
            </a:endParaRPr>
          </a:p>
        </p:txBody>
      </p:sp>
      <p:sp>
        <p:nvSpPr>
          <p:cNvPr id="3" name="Content Placeholder 2">
            <a:extLst>
              <a:ext uri="{FF2B5EF4-FFF2-40B4-BE49-F238E27FC236}">
                <a16:creationId xmlns:a16="http://schemas.microsoft.com/office/drawing/2014/main" id="{F2D2A097-F238-42F4-AC46-0EE79021B16F}"/>
              </a:ext>
            </a:extLst>
          </p:cNvPr>
          <p:cNvSpPr>
            <a:spLocks noGrp="1"/>
          </p:cNvSpPr>
          <p:nvPr>
            <p:ph idx="1"/>
          </p:nvPr>
        </p:nvSpPr>
        <p:spPr/>
        <p:txBody>
          <a:bodyPr>
            <a:normAutofit fontScale="92500" lnSpcReduction="20000"/>
          </a:bodyPr>
          <a:lstStyle/>
          <a:p>
            <a:pPr algn="just"/>
            <a:r>
              <a:rPr lang="en-US" b="0" i="0" dirty="0">
                <a:solidFill>
                  <a:schemeClr val="tx1"/>
                </a:solidFill>
                <a:effectLst/>
                <a:latin typeface="urw-din"/>
              </a:rPr>
              <a:t>Command-line arguments are given after the name of the program in command-line shell of Operating Systems.</a:t>
            </a:r>
          </a:p>
          <a:p>
            <a:pPr algn="just"/>
            <a:r>
              <a:rPr lang="en-US" b="0" i="0" dirty="0">
                <a:solidFill>
                  <a:schemeClr val="tx1"/>
                </a:solidFill>
                <a:effectLst/>
                <a:latin typeface="urw-din"/>
              </a:rPr>
              <a:t>To pass command line arguments, we use main() with two arguments : </a:t>
            </a:r>
          </a:p>
          <a:p>
            <a:pPr lvl="1" algn="just"/>
            <a:r>
              <a:rPr lang="en-US" b="0" i="0" dirty="0">
                <a:solidFill>
                  <a:schemeClr val="tx1"/>
                </a:solidFill>
                <a:effectLst/>
                <a:latin typeface="urw-din"/>
              </a:rPr>
              <a:t>first argument is the total number of command line arguments and </a:t>
            </a:r>
          </a:p>
          <a:p>
            <a:pPr lvl="1" algn="just"/>
            <a:r>
              <a:rPr lang="en-US" b="0" i="0" dirty="0">
                <a:solidFill>
                  <a:schemeClr val="tx1"/>
                </a:solidFill>
                <a:effectLst/>
                <a:latin typeface="urw-din"/>
              </a:rPr>
              <a:t>second is list of command-line arguments.</a:t>
            </a:r>
          </a:p>
          <a:p>
            <a:pPr marL="457200" lvl="1" indent="0" algn="just">
              <a:buNone/>
            </a:pPr>
            <a:r>
              <a:rPr lang="en-US" dirty="0">
                <a:solidFill>
                  <a:srgbClr val="FF0000"/>
                </a:solidFill>
              </a:rPr>
              <a:t>Example:</a:t>
            </a:r>
            <a:r>
              <a:rPr lang="en-US" dirty="0"/>
              <a:t> </a:t>
            </a:r>
            <a:r>
              <a:rPr lang="en-US" dirty="0">
                <a:hlinkClick r:id="rId2"/>
              </a:rPr>
              <a:t>https://github.com/vishalamc/cap444/blob/main/commandLineArgumentExample</a:t>
            </a:r>
            <a:endParaRPr lang="en-US" dirty="0"/>
          </a:p>
          <a:p>
            <a:pPr marL="457200" lvl="1" indent="0" algn="just">
              <a:buNone/>
            </a:pPr>
            <a:endParaRPr lang="en-US" dirty="0">
              <a:solidFill>
                <a:schemeClr val="tx1"/>
              </a:solidFill>
            </a:endParaRPr>
          </a:p>
        </p:txBody>
      </p:sp>
    </p:spTree>
    <p:extLst>
      <p:ext uri="{BB962C8B-B14F-4D97-AF65-F5344CB8AC3E}">
        <p14:creationId xmlns:p14="http://schemas.microsoft.com/office/powerpoint/2010/main" val="1407494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1A2A1-58D9-403E-B974-C72A5C000A18}"/>
              </a:ext>
            </a:extLst>
          </p:cNvPr>
          <p:cNvSpPr>
            <a:spLocks noGrp="1"/>
          </p:cNvSpPr>
          <p:nvPr>
            <p:ph idx="1"/>
          </p:nvPr>
        </p:nvSpPr>
        <p:spPr>
          <a:xfrm>
            <a:off x="457200" y="990600"/>
            <a:ext cx="8229600" cy="5135563"/>
          </a:xfrm>
        </p:spPr>
        <p:txBody>
          <a:bodyPr>
            <a:normAutofit lnSpcReduction="10000"/>
          </a:bodyPr>
          <a:lstStyle/>
          <a:p>
            <a:pPr marL="0" indent="0" algn="just">
              <a:buNone/>
            </a:pPr>
            <a:r>
              <a:rPr lang="en-US" sz="2800" dirty="0">
                <a:solidFill>
                  <a:srgbClr val="FF0000"/>
                </a:solidFill>
              </a:rPr>
              <a:t>Syntax:</a:t>
            </a:r>
          </a:p>
          <a:p>
            <a:pPr marL="0" indent="0" algn="just">
              <a:buNone/>
            </a:pPr>
            <a:r>
              <a:rPr lang="en-US" sz="2800" b="0" i="0" dirty="0">
                <a:solidFill>
                  <a:srgbClr val="333333"/>
                </a:solidFill>
                <a:effectLst/>
              </a:rPr>
              <a:t>int main(int </a:t>
            </a:r>
            <a:r>
              <a:rPr lang="en-US" sz="2800" b="0" i="0" dirty="0" err="1">
                <a:solidFill>
                  <a:srgbClr val="333333"/>
                </a:solidFill>
                <a:effectLst/>
              </a:rPr>
              <a:t>argc</a:t>
            </a:r>
            <a:r>
              <a:rPr lang="en-US" sz="2800" b="0" i="0" dirty="0">
                <a:solidFill>
                  <a:srgbClr val="333333"/>
                </a:solidFill>
                <a:effectLst/>
              </a:rPr>
              <a:t>, char *</a:t>
            </a:r>
            <a:r>
              <a:rPr lang="en-US" sz="2800" b="0" i="0" dirty="0" err="1">
                <a:solidFill>
                  <a:srgbClr val="333333"/>
                </a:solidFill>
                <a:effectLst/>
              </a:rPr>
              <a:t>argv</a:t>
            </a:r>
            <a:r>
              <a:rPr lang="en-US" sz="2800" b="0" i="0" dirty="0">
                <a:solidFill>
                  <a:srgbClr val="333333"/>
                </a:solidFill>
                <a:effectLst/>
              </a:rPr>
              <a:t>[ ])</a:t>
            </a:r>
          </a:p>
          <a:p>
            <a:pPr marL="0" indent="0" algn="just">
              <a:buNone/>
            </a:pPr>
            <a:r>
              <a:rPr lang="en-US" sz="2800" dirty="0">
                <a:solidFill>
                  <a:srgbClr val="333333"/>
                </a:solidFill>
              </a:rPr>
              <a:t>{</a:t>
            </a:r>
          </a:p>
          <a:p>
            <a:pPr marL="0" indent="0" algn="just">
              <a:buNone/>
            </a:pPr>
            <a:r>
              <a:rPr lang="en-US" sz="2800" dirty="0">
                <a:solidFill>
                  <a:srgbClr val="333333"/>
                </a:solidFill>
              </a:rPr>
              <a:t>return 0;</a:t>
            </a:r>
          </a:p>
          <a:p>
            <a:pPr marL="0" indent="0" algn="just">
              <a:buNone/>
            </a:pPr>
            <a:r>
              <a:rPr lang="en-US" sz="2800" dirty="0">
                <a:solidFill>
                  <a:srgbClr val="333333"/>
                </a:solidFill>
              </a:rPr>
              <a:t>}</a:t>
            </a:r>
          </a:p>
          <a:p>
            <a:pPr marL="0" indent="0" algn="just">
              <a:buNone/>
            </a:pPr>
            <a:r>
              <a:rPr lang="en-US" sz="2800" b="0" i="0" dirty="0">
                <a:solidFill>
                  <a:srgbClr val="333333"/>
                </a:solidFill>
                <a:effectLst/>
              </a:rPr>
              <a:t>first parameter </a:t>
            </a:r>
            <a:r>
              <a:rPr lang="en-US" sz="2800" b="0" i="1" dirty="0" err="1">
                <a:solidFill>
                  <a:srgbClr val="333333"/>
                </a:solidFill>
                <a:effectLst/>
              </a:rPr>
              <a:t>argc</a:t>
            </a:r>
            <a:r>
              <a:rPr lang="en-US" sz="2800" b="0" i="0" dirty="0">
                <a:solidFill>
                  <a:srgbClr val="333333"/>
                </a:solidFill>
                <a:effectLst/>
              </a:rPr>
              <a:t> holds the count of command-line arguments and the second parameter, an array of character pointers holds the list of command-line arguments.</a:t>
            </a:r>
          </a:p>
          <a:p>
            <a:pPr marL="0" indent="0" algn="just">
              <a:buNone/>
            </a:pPr>
            <a:r>
              <a:rPr lang="en-US" sz="2400" b="0" dirty="0">
                <a:solidFill>
                  <a:srgbClr val="333333"/>
                </a:solidFill>
                <a:effectLst/>
                <a:latin typeface="+mj-lt"/>
              </a:rPr>
              <a:t>first element in the array, i.e., </a:t>
            </a:r>
            <a:r>
              <a:rPr lang="en-US" sz="2400" b="0" dirty="0" err="1">
                <a:solidFill>
                  <a:srgbClr val="333333"/>
                </a:solidFill>
                <a:effectLst/>
                <a:latin typeface="+mj-lt"/>
              </a:rPr>
              <a:t>argv</a:t>
            </a:r>
            <a:r>
              <a:rPr lang="en-US" sz="2400" b="0" dirty="0">
                <a:solidFill>
                  <a:srgbClr val="333333"/>
                </a:solidFill>
                <a:effectLst/>
                <a:latin typeface="+mj-lt"/>
              </a:rPr>
              <a:t>[0] holds the filename. First command-line parameter will be available in </a:t>
            </a:r>
            <a:r>
              <a:rPr lang="en-US" sz="2400" b="0" dirty="0" err="1">
                <a:solidFill>
                  <a:srgbClr val="333333"/>
                </a:solidFill>
                <a:effectLst/>
                <a:latin typeface="+mj-lt"/>
              </a:rPr>
              <a:t>argv</a:t>
            </a:r>
            <a:r>
              <a:rPr lang="en-US" sz="2400" b="0" dirty="0">
                <a:solidFill>
                  <a:srgbClr val="333333"/>
                </a:solidFill>
                <a:effectLst/>
                <a:latin typeface="+mj-lt"/>
              </a:rPr>
              <a:t>[1], second parameter in </a:t>
            </a:r>
            <a:r>
              <a:rPr lang="en-US" sz="2400" b="0" dirty="0" err="1">
                <a:solidFill>
                  <a:srgbClr val="333333"/>
                </a:solidFill>
                <a:effectLst/>
                <a:latin typeface="+mj-lt"/>
              </a:rPr>
              <a:t>argv</a:t>
            </a:r>
            <a:r>
              <a:rPr lang="en-US" sz="2400" b="0" dirty="0">
                <a:solidFill>
                  <a:srgbClr val="333333"/>
                </a:solidFill>
                <a:effectLst/>
                <a:latin typeface="+mj-lt"/>
              </a:rPr>
              <a:t>[2] and so on.</a:t>
            </a:r>
          </a:p>
          <a:p>
            <a:pPr marL="0" indent="0" algn="just">
              <a:buNone/>
            </a:pPr>
            <a:endParaRPr lang="en-US" sz="2800" dirty="0">
              <a:latin typeface="+mj-lt"/>
            </a:endParaRPr>
          </a:p>
        </p:txBody>
      </p:sp>
    </p:spTree>
    <p:extLst>
      <p:ext uri="{BB962C8B-B14F-4D97-AF65-F5344CB8AC3E}">
        <p14:creationId xmlns:p14="http://schemas.microsoft.com/office/powerpoint/2010/main" val="271490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5D4FA-3BE8-44F9-88BB-23779CB935D8}"/>
              </a:ext>
            </a:extLst>
          </p:cNvPr>
          <p:cNvSpPr>
            <a:spLocks noGrp="1"/>
          </p:cNvSpPr>
          <p:nvPr>
            <p:ph idx="1"/>
          </p:nvPr>
        </p:nvSpPr>
        <p:spPr>
          <a:xfrm>
            <a:off x="457200" y="914400"/>
            <a:ext cx="8229600" cy="5211763"/>
          </a:xfrm>
        </p:spPr>
        <p:txBody>
          <a:bodyPr/>
          <a:lstStyle/>
          <a:p>
            <a:pPr marL="0" indent="0">
              <a:buNone/>
            </a:pPr>
            <a:r>
              <a:rPr lang="en-US" dirty="0"/>
              <a:t>First of all set the </a:t>
            </a:r>
            <a:r>
              <a:rPr lang="en-US" dirty="0" err="1"/>
              <a:t>gcc</a:t>
            </a:r>
            <a:r>
              <a:rPr lang="en-US" dirty="0"/>
              <a:t> compiler path in your system through environment variable:</a:t>
            </a:r>
          </a:p>
          <a:p>
            <a:pPr marL="0" indent="0">
              <a:buNone/>
            </a:pPr>
            <a:r>
              <a:rPr lang="en-US" sz="2800" dirty="0">
                <a:solidFill>
                  <a:srgbClr val="FF0000"/>
                </a:solidFill>
              </a:rPr>
              <a:t>C:\Program Files\</a:t>
            </a:r>
            <a:r>
              <a:rPr lang="en-US" sz="2800" dirty="0" err="1">
                <a:solidFill>
                  <a:srgbClr val="FF0000"/>
                </a:solidFill>
              </a:rPr>
              <a:t>CodeBlocks</a:t>
            </a:r>
            <a:r>
              <a:rPr lang="en-US" sz="2800" dirty="0">
                <a:solidFill>
                  <a:srgbClr val="FF0000"/>
                </a:solidFill>
              </a:rPr>
              <a:t>\MinGW\bin</a:t>
            </a:r>
          </a:p>
          <a:p>
            <a:pPr marL="0" indent="0">
              <a:buNone/>
            </a:pPr>
            <a:r>
              <a:rPr lang="en-US" dirty="0"/>
              <a:t>Then compile and run in command line:</a:t>
            </a:r>
          </a:p>
          <a:p>
            <a:pPr marL="0" indent="0">
              <a:buNone/>
            </a:pPr>
            <a:r>
              <a:rPr lang="pt-BR" dirty="0">
                <a:solidFill>
                  <a:srgbClr val="FF0000"/>
                </a:solidFill>
              </a:rPr>
              <a:t>D:\&gt;g++ abc.cpp -o obj1.exe </a:t>
            </a:r>
          </a:p>
          <a:p>
            <a:pPr marL="0" indent="0">
              <a:buNone/>
            </a:pPr>
            <a:r>
              <a:rPr lang="pt-BR" dirty="0">
                <a:solidFill>
                  <a:srgbClr val="FF0000"/>
                </a:solidFill>
              </a:rPr>
              <a:t>D:\&gt;obj1.exe</a:t>
            </a:r>
            <a:endParaRPr lang="en-US" dirty="0">
              <a:solidFill>
                <a:srgbClr val="FF0000"/>
              </a:solidFill>
            </a:endParaRPr>
          </a:p>
        </p:txBody>
      </p:sp>
    </p:spTree>
    <p:extLst>
      <p:ext uri="{BB962C8B-B14F-4D97-AF65-F5344CB8AC3E}">
        <p14:creationId xmlns:p14="http://schemas.microsoft.com/office/powerpoint/2010/main" val="2140566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Unit-4 End</a:t>
            </a:r>
          </a:p>
        </p:txBody>
      </p:sp>
    </p:spTree>
    <p:extLst>
      <p:ext uri="{BB962C8B-B14F-4D97-AF65-F5344CB8AC3E}">
        <p14:creationId xmlns:p14="http://schemas.microsoft.com/office/powerpoint/2010/main" val="250790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50EF148-81E1-4883-8C13-14ABAD84552F}"/>
              </a:ext>
            </a:extLst>
          </p:cNvPr>
          <p:cNvSpPr/>
          <p:nvPr/>
        </p:nvSpPr>
        <p:spPr>
          <a:xfrm>
            <a:off x="6705600" y="979717"/>
            <a:ext cx="1752600" cy="182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Hard disk</a:t>
            </a:r>
          </a:p>
          <a:p>
            <a:pPr algn="ctr"/>
            <a:endParaRPr lang="en-US" dirty="0"/>
          </a:p>
        </p:txBody>
      </p:sp>
      <p:sp>
        <p:nvSpPr>
          <p:cNvPr id="6" name="Rectangle 5">
            <a:extLst>
              <a:ext uri="{FF2B5EF4-FFF2-40B4-BE49-F238E27FC236}">
                <a16:creationId xmlns:a16="http://schemas.microsoft.com/office/drawing/2014/main" id="{F18A1A16-7C05-4A48-8183-5163B2793D91}"/>
              </a:ext>
            </a:extLst>
          </p:cNvPr>
          <p:cNvSpPr/>
          <p:nvPr/>
        </p:nvSpPr>
        <p:spPr>
          <a:xfrm>
            <a:off x="7086600" y="1926955"/>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a:t>
            </a:r>
          </a:p>
        </p:txBody>
      </p:sp>
      <p:sp>
        <p:nvSpPr>
          <p:cNvPr id="8" name="Rectangle 7">
            <a:extLst>
              <a:ext uri="{FF2B5EF4-FFF2-40B4-BE49-F238E27FC236}">
                <a16:creationId xmlns:a16="http://schemas.microsoft.com/office/drawing/2014/main" id="{FAE7A2AC-31EB-419D-8959-303AF6D0B48F}"/>
              </a:ext>
            </a:extLst>
          </p:cNvPr>
          <p:cNvSpPr/>
          <p:nvPr/>
        </p:nvSpPr>
        <p:spPr>
          <a:xfrm>
            <a:off x="533400" y="3009900"/>
            <a:ext cx="403860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Input stream</a:t>
            </a:r>
          </a:p>
        </p:txBody>
      </p:sp>
      <p:sp>
        <p:nvSpPr>
          <p:cNvPr id="12" name="TextBox 11">
            <a:extLst>
              <a:ext uri="{FF2B5EF4-FFF2-40B4-BE49-F238E27FC236}">
                <a16:creationId xmlns:a16="http://schemas.microsoft.com/office/drawing/2014/main" id="{10B1CA1D-63D9-46FB-AFC7-19B0D077D317}"/>
              </a:ext>
            </a:extLst>
          </p:cNvPr>
          <p:cNvSpPr txBox="1"/>
          <p:nvPr/>
        </p:nvSpPr>
        <p:spPr>
          <a:xfrm>
            <a:off x="1861132" y="2613758"/>
            <a:ext cx="895012" cy="461665"/>
          </a:xfrm>
          <a:prstGeom prst="rect">
            <a:avLst/>
          </a:prstGeom>
          <a:noFill/>
        </p:spPr>
        <p:txBody>
          <a:bodyPr wrap="square" rtlCol="0">
            <a:spAutoFit/>
          </a:bodyPr>
          <a:lstStyle/>
          <a:p>
            <a:r>
              <a:rPr lang="en-US" sz="2400" b="1" dirty="0">
                <a:solidFill>
                  <a:srgbClr val="FF0000"/>
                </a:solidFill>
              </a:rPr>
              <a:t>RAM</a:t>
            </a:r>
          </a:p>
        </p:txBody>
      </p:sp>
      <p:cxnSp>
        <p:nvCxnSpPr>
          <p:cNvPr id="21" name="Straight Arrow Connector 20">
            <a:extLst>
              <a:ext uri="{FF2B5EF4-FFF2-40B4-BE49-F238E27FC236}">
                <a16:creationId xmlns:a16="http://schemas.microsoft.com/office/drawing/2014/main" id="{BE7BD4EC-DD6E-44F5-B0F2-B915E474CBCC}"/>
              </a:ext>
            </a:extLst>
          </p:cNvPr>
          <p:cNvCxnSpPr>
            <a:cxnSpLocks/>
            <a:endCxn id="5" idx="1"/>
          </p:cNvCxnSpPr>
          <p:nvPr/>
        </p:nvCxnSpPr>
        <p:spPr>
          <a:xfrm flipV="1">
            <a:off x="4572000" y="1894117"/>
            <a:ext cx="2133600" cy="1687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C272CC38-ABC0-46C6-B5C3-6242919C156F}"/>
              </a:ext>
            </a:extLst>
          </p:cNvPr>
          <p:cNvSpPr/>
          <p:nvPr/>
        </p:nvSpPr>
        <p:spPr>
          <a:xfrm>
            <a:off x="685800" y="3429000"/>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variable</a:t>
            </a:r>
          </a:p>
        </p:txBody>
      </p:sp>
      <p:sp>
        <p:nvSpPr>
          <p:cNvPr id="27" name="Rectangle 26">
            <a:extLst>
              <a:ext uri="{FF2B5EF4-FFF2-40B4-BE49-F238E27FC236}">
                <a16:creationId xmlns:a16="http://schemas.microsoft.com/office/drawing/2014/main" id="{00C5E1F2-F45F-44E1-8724-0E35476E0DDF}"/>
              </a:ext>
            </a:extLst>
          </p:cNvPr>
          <p:cNvSpPr/>
          <p:nvPr/>
        </p:nvSpPr>
        <p:spPr>
          <a:xfrm>
            <a:off x="3547585" y="3486150"/>
            <a:ext cx="990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a:t>
            </a:r>
          </a:p>
        </p:txBody>
      </p:sp>
      <p:cxnSp>
        <p:nvCxnSpPr>
          <p:cNvPr id="31" name="Straight Arrow Connector 30">
            <a:extLst>
              <a:ext uri="{FF2B5EF4-FFF2-40B4-BE49-F238E27FC236}">
                <a16:creationId xmlns:a16="http://schemas.microsoft.com/office/drawing/2014/main" id="{BF99CD0F-EB11-4CA0-B956-AD413BE061BD}"/>
              </a:ext>
            </a:extLst>
          </p:cNvPr>
          <p:cNvCxnSpPr>
            <a:cxnSpLocks/>
          </p:cNvCxnSpPr>
          <p:nvPr/>
        </p:nvCxnSpPr>
        <p:spPr>
          <a:xfrm>
            <a:off x="1371600" y="3617268"/>
            <a:ext cx="2175985" cy="42565"/>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A8A4C501-7D06-48B6-97F1-7EFBA3BE232A}"/>
              </a:ext>
            </a:extLst>
          </p:cNvPr>
          <p:cNvCxnSpPr>
            <a:cxnSpLocks/>
          </p:cNvCxnSpPr>
          <p:nvPr/>
        </p:nvCxnSpPr>
        <p:spPr>
          <a:xfrm flipH="1" flipV="1">
            <a:off x="1351527" y="3908041"/>
            <a:ext cx="2196058" cy="369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0C06D9A-750E-4B5C-98AE-E4CCFB9D1DB5}"/>
              </a:ext>
            </a:extLst>
          </p:cNvPr>
          <p:cNvSpPr txBox="1"/>
          <p:nvPr/>
        </p:nvSpPr>
        <p:spPr>
          <a:xfrm>
            <a:off x="533400" y="979717"/>
            <a:ext cx="5166735" cy="461665"/>
          </a:xfrm>
          <a:prstGeom prst="rect">
            <a:avLst/>
          </a:prstGeom>
          <a:noFill/>
        </p:spPr>
        <p:txBody>
          <a:bodyPr wrap="none" rtlCol="0">
            <a:spAutoFit/>
          </a:bodyPr>
          <a:lstStyle/>
          <a:p>
            <a:r>
              <a:rPr lang="en-US" sz="2400" u="sng" dirty="0">
                <a:solidFill>
                  <a:srgbClr val="C00000"/>
                </a:solidFill>
                <a:highlight>
                  <a:srgbClr val="FFFF00"/>
                </a:highlight>
              </a:rPr>
              <a:t>Managing Output Stream/Input Stream </a:t>
            </a:r>
          </a:p>
        </p:txBody>
      </p:sp>
      <p:sp>
        <p:nvSpPr>
          <p:cNvPr id="38" name="TextBox 37">
            <a:extLst>
              <a:ext uri="{FF2B5EF4-FFF2-40B4-BE49-F238E27FC236}">
                <a16:creationId xmlns:a16="http://schemas.microsoft.com/office/drawing/2014/main" id="{EC00E86D-4163-4DF7-A87D-04D23171C214}"/>
              </a:ext>
            </a:extLst>
          </p:cNvPr>
          <p:cNvSpPr txBox="1"/>
          <p:nvPr/>
        </p:nvSpPr>
        <p:spPr>
          <a:xfrm>
            <a:off x="533400" y="4881013"/>
            <a:ext cx="8001000" cy="461665"/>
          </a:xfrm>
          <a:prstGeom prst="rect">
            <a:avLst/>
          </a:prstGeom>
          <a:noFill/>
        </p:spPr>
        <p:txBody>
          <a:bodyPr wrap="square" rtlCol="0">
            <a:spAutoFit/>
          </a:bodyPr>
          <a:lstStyle/>
          <a:p>
            <a:r>
              <a:rPr lang="en-US" sz="2400" dirty="0"/>
              <a:t>We have predefine classes to manage all these things </a:t>
            </a:r>
          </a:p>
        </p:txBody>
      </p:sp>
      <p:sp>
        <p:nvSpPr>
          <p:cNvPr id="2" name="TextBox 1">
            <a:extLst>
              <a:ext uri="{FF2B5EF4-FFF2-40B4-BE49-F238E27FC236}">
                <a16:creationId xmlns:a16="http://schemas.microsoft.com/office/drawing/2014/main" id="{EFF7C877-66EE-4F98-B325-A10EF2A768EB}"/>
              </a:ext>
            </a:extLst>
          </p:cNvPr>
          <p:cNvSpPr txBox="1"/>
          <p:nvPr/>
        </p:nvSpPr>
        <p:spPr>
          <a:xfrm>
            <a:off x="1676400" y="358140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EF79EF26-3548-4F4E-B8B8-A499743F10A7}"/>
              </a:ext>
            </a:extLst>
          </p:cNvPr>
          <p:cNvSpPr txBox="1"/>
          <p:nvPr/>
        </p:nvSpPr>
        <p:spPr>
          <a:xfrm>
            <a:off x="1676400" y="3240733"/>
            <a:ext cx="1588576" cy="369332"/>
          </a:xfrm>
          <a:prstGeom prst="rect">
            <a:avLst/>
          </a:prstGeom>
          <a:noFill/>
        </p:spPr>
        <p:txBody>
          <a:bodyPr wrap="none" rtlCol="0">
            <a:spAutoFit/>
          </a:bodyPr>
          <a:lstStyle/>
          <a:p>
            <a:r>
              <a:rPr lang="en-US" b="1" dirty="0">
                <a:solidFill>
                  <a:schemeClr val="bg1"/>
                </a:solidFill>
              </a:rPr>
              <a:t>Output stream</a:t>
            </a:r>
          </a:p>
        </p:txBody>
      </p:sp>
      <p:sp>
        <p:nvSpPr>
          <p:cNvPr id="4" name="TextBox 3">
            <a:extLst>
              <a:ext uri="{FF2B5EF4-FFF2-40B4-BE49-F238E27FC236}">
                <a16:creationId xmlns:a16="http://schemas.microsoft.com/office/drawing/2014/main" id="{247B20BD-8F8D-4421-9F57-123FF7BA16E0}"/>
              </a:ext>
            </a:extLst>
          </p:cNvPr>
          <p:cNvSpPr txBox="1"/>
          <p:nvPr/>
        </p:nvSpPr>
        <p:spPr>
          <a:xfrm>
            <a:off x="609600" y="2057400"/>
            <a:ext cx="2721514" cy="461665"/>
          </a:xfrm>
          <a:prstGeom prst="rect">
            <a:avLst/>
          </a:prstGeom>
          <a:noFill/>
        </p:spPr>
        <p:txBody>
          <a:bodyPr wrap="none" rtlCol="0">
            <a:spAutoFit/>
          </a:bodyPr>
          <a:lstStyle/>
          <a:p>
            <a:r>
              <a:rPr lang="en-US" sz="2400" dirty="0"/>
              <a:t>Stream: flow of data</a:t>
            </a:r>
          </a:p>
        </p:txBody>
      </p:sp>
      <p:sp>
        <p:nvSpPr>
          <p:cNvPr id="7" name="TextBox 6">
            <a:extLst>
              <a:ext uri="{FF2B5EF4-FFF2-40B4-BE49-F238E27FC236}">
                <a16:creationId xmlns:a16="http://schemas.microsoft.com/office/drawing/2014/main" id="{23BDBFA7-4E87-48E6-A86C-9D3B5C631ACF}"/>
              </a:ext>
            </a:extLst>
          </p:cNvPr>
          <p:cNvSpPr txBox="1"/>
          <p:nvPr/>
        </p:nvSpPr>
        <p:spPr>
          <a:xfrm>
            <a:off x="4896874" y="3908041"/>
            <a:ext cx="4501278" cy="646331"/>
          </a:xfrm>
          <a:prstGeom prst="rect">
            <a:avLst/>
          </a:prstGeom>
          <a:noFill/>
        </p:spPr>
        <p:txBody>
          <a:bodyPr wrap="square" rtlCol="0">
            <a:spAutoFit/>
          </a:bodyPr>
          <a:lstStyle/>
          <a:p>
            <a:r>
              <a:rPr lang="en-US" dirty="0"/>
              <a:t>Data from variable to file- output stream</a:t>
            </a:r>
          </a:p>
          <a:p>
            <a:r>
              <a:rPr lang="en-US" dirty="0"/>
              <a:t>Data from file to variable-input stream</a:t>
            </a:r>
          </a:p>
        </p:txBody>
      </p:sp>
    </p:spTree>
    <p:extLst>
      <p:ext uri="{BB962C8B-B14F-4D97-AF65-F5344CB8AC3E}">
        <p14:creationId xmlns:p14="http://schemas.microsoft.com/office/powerpoint/2010/main" val="86444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D29E1-337B-4AA2-822E-D698165155A0}"/>
              </a:ext>
            </a:extLst>
          </p:cNvPr>
          <p:cNvSpPr>
            <a:spLocks noGrp="1"/>
          </p:cNvSpPr>
          <p:nvPr>
            <p:ph idx="1"/>
          </p:nvPr>
        </p:nvSpPr>
        <p:spPr>
          <a:xfrm>
            <a:off x="457200" y="1066800"/>
            <a:ext cx="8229600" cy="5059363"/>
          </a:xfrm>
        </p:spPr>
        <p:txBody>
          <a:bodyPr/>
          <a:lstStyle/>
          <a:p>
            <a:pPr marL="0" indent="0">
              <a:buNone/>
            </a:pPr>
            <a:r>
              <a:rPr lang="en-US" dirty="0"/>
              <a:t>Keeping record of products:</a:t>
            </a:r>
          </a:p>
          <a:p>
            <a:pPr>
              <a:buFont typeface="Wingdings" panose="05000000000000000000" pitchFamily="2" charset="2"/>
              <a:buChar char="Ø"/>
            </a:pPr>
            <a:r>
              <a:rPr lang="en-US" dirty="0"/>
              <a:t>	using file handling mechanism </a:t>
            </a:r>
          </a:p>
        </p:txBody>
      </p:sp>
      <p:pic>
        <p:nvPicPr>
          <p:cNvPr id="5" name="Picture 4">
            <a:extLst>
              <a:ext uri="{FF2B5EF4-FFF2-40B4-BE49-F238E27FC236}">
                <a16:creationId xmlns:a16="http://schemas.microsoft.com/office/drawing/2014/main" id="{99ECBB9E-92D2-4012-946E-2EFFDE37EF32}"/>
              </a:ext>
            </a:extLst>
          </p:cNvPr>
          <p:cNvPicPr>
            <a:picLocks noChangeAspect="1"/>
          </p:cNvPicPr>
          <p:nvPr/>
        </p:nvPicPr>
        <p:blipFill>
          <a:blip r:embed="rId2"/>
          <a:stretch>
            <a:fillRect/>
          </a:stretch>
        </p:blipFill>
        <p:spPr>
          <a:xfrm>
            <a:off x="66694" y="2514599"/>
            <a:ext cx="5752017" cy="4293615"/>
          </a:xfrm>
          <a:prstGeom prst="rect">
            <a:avLst/>
          </a:prstGeom>
        </p:spPr>
      </p:pic>
      <p:pic>
        <p:nvPicPr>
          <p:cNvPr id="9" name="Picture 4" descr="Product Data Entry Vendor for your Ecommerce Business">
            <a:extLst>
              <a:ext uri="{FF2B5EF4-FFF2-40B4-BE49-F238E27FC236}">
                <a16:creationId xmlns:a16="http://schemas.microsoft.com/office/drawing/2014/main" id="{850630E3-7263-4E5B-B541-166EF25B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77" y="3657600"/>
            <a:ext cx="3200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5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8C963-22B3-4940-89FD-4C40086490DF}"/>
              </a:ext>
            </a:extLst>
          </p:cNvPr>
          <p:cNvPicPr>
            <a:picLocks noChangeAspect="1"/>
          </p:cNvPicPr>
          <p:nvPr/>
        </p:nvPicPr>
        <p:blipFill>
          <a:blip r:embed="rId2"/>
          <a:stretch>
            <a:fillRect/>
          </a:stretch>
        </p:blipFill>
        <p:spPr>
          <a:xfrm>
            <a:off x="4596984" y="1152525"/>
            <a:ext cx="3973626" cy="2276475"/>
          </a:xfrm>
          <a:prstGeom prst="rect">
            <a:avLst/>
          </a:prstGeom>
        </p:spPr>
      </p:pic>
      <p:pic>
        <p:nvPicPr>
          <p:cNvPr id="7" name="Picture 6">
            <a:extLst>
              <a:ext uri="{FF2B5EF4-FFF2-40B4-BE49-F238E27FC236}">
                <a16:creationId xmlns:a16="http://schemas.microsoft.com/office/drawing/2014/main" id="{E545E820-17DB-4D5D-8005-A17E45644DC9}"/>
              </a:ext>
            </a:extLst>
          </p:cNvPr>
          <p:cNvPicPr>
            <a:picLocks noChangeAspect="1"/>
          </p:cNvPicPr>
          <p:nvPr/>
        </p:nvPicPr>
        <p:blipFill>
          <a:blip r:embed="rId3"/>
          <a:stretch>
            <a:fillRect/>
          </a:stretch>
        </p:blipFill>
        <p:spPr>
          <a:xfrm>
            <a:off x="304800" y="914400"/>
            <a:ext cx="3721180" cy="2790965"/>
          </a:xfrm>
          <a:prstGeom prst="rect">
            <a:avLst/>
          </a:prstGeom>
        </p:spPr>
      </p:pic>
      <p:pic>
        <p:nvPicPr>
          <p:cNvPr id="1026" name="Picture 2" descr="ecommerce_is_not_just_for_physical_products_cover_image | UNIK NEEDS">
            <a:extLst>
              <a:ext uri="{FF2B5EF4-FFF2-40B4-BE49-F238E27FC236}">
                <a16:creationId xmlns:a16="http://schemas.microsoft.com/office/drawing/2014/main" id="{403A88A3-639D-4DF7-B8E3-C4BC3690A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41" y="4191000"/>
            <a:ext cx="3800475"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Data Entry Vendor for your Ecommerce Business">
            <a:extLst>
              <a:ext uri="{FF2B5EF4-FFF2-40B4-BE49-F238E27FC236}">
                <a16:creationId xmlns:a16="http://schemas.microsoft.com/office/drawing/2014/main" id="{A74D6083-3BBE-4486-AE82-47767B304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9476" y="3834288"/>
            <a:ext cx="3949780" cy="263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0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178927-B49D-46E9-AACC-6112F4CBE6DD}"/>
              </a:ext>
            </a:extLst>
          </p:cNvPr>
          <p:cNvSpPr/>
          <p:nvPr/>
        </p:nvSpPr>
        <p:spPr>
          <a:xfrm>
            <a:off x="2743200" y="53340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a:t>
            </a:r>
          </a:p>
        </p:txBody>
      </p:sp>
      <p:cxnSp>
        <p:nvCxnSpPr>
          <p:cNvPr id="11" name="Straight Arrow Connector 10">
            <a:extLst>
              <a:ext uri="{FF2B5EF4-FFF2-40B4-BE49-F238E27FC236}">
                <a16:creationId xmlns:a16="http://schemas.microsoft.com/office/drawing/2014/main" id="{C5CA09B4-82AE-4D29-87C8-844B3E88D784}"/>
              </a:ext>
            </a:extLst>
          </p:cNvPr>
          <p:cNvCxnSpPr>
            <a:cxnSpLocks/>
            <a:stCxn id="9" idx="2"/>
          </p:cNvCxnSpPr>
          <p:nvPr/>
        </p:nvCxnSpPr>
        <p:spPr>
          <a:xfrm>
            <a:off x="4038600" y="1066800"/>
            <a:ext cx="0" cy="550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E40002-25D6-43AA-8890-E818FF7D1752}"/>
              </a:ext>
            </a:extLst>
          </p:cNvPr>
          <p:cNvCxnSpPr>
            <a:cxnSpLocks/>
          </p:cNvCxnSpPr>
          <p:nvPr/>
        </p:nvCxnSpPr>
        <p:spPr>
          <a:xfrm>
            <a:off x="1066800" y="1617689"/>
            <a:ext cx="697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03CAF4-1C7E-4C4F-8274-700C0A957020}"/>
              </a:ext>
            </a:extLst>
          </p:cNvPr>
          <p:cNvCxnSpPr/>
          <p:nvPr/>
        </p:nvCxnSpPr>
        <p:spPr>
          <a:xfrm>
            <a:off x="10668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E86C82-63F0-470C-8119-457A82A6243A}"/>
              </a:ext>
            </a:extLst>
          </p:cNvPr>
          <p:cNvCxnSpPr/>
          <p:nvPr/>
        </p:nvCxnSpPr>
        <p:spPr>
          <a:xfrm>
            <a:off x="80391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6DE24E1-851F-44D4-894E-2168427B5876}"/>
              </a:ext>
            </a:extLst>
          </p:cNvPr>
          <p:cNvSpPr/>
          <p:nvPr/>
        </p:nvSpPr>
        <p:spPr>
          <a:xfrm>
            <a:off x="457199" y="2238531"/>
            <a:ext cx="1752585" cy="592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a:t>
            </a:r>
          </a:p>
        </p:txBody>
      </p:sp>
      <p:sp>
        <p:nvSpPr>
          <p:cNvPr id="22" name="Rectangle 21">
            <a:extLst>
              <a:ext uri="{FF2B5EF4-FFF2-40B4-BE49-F238E27FC236}">
                <a16:creationId xmlns:a16="http://schemas.microsoft.com/office/drawing/2014/main" id="{CAB53BB7-036F-4846-A9B3-0704D64591D6}"/>
              </a:ext>
            </a:extLst>
          </p:cNvPr>
          <p:cNvSpPr/>
          <p:nvPr/>
        </p:nvSpPr>
        <p:spPr>
          <a:xfrm>
            <a:off x="7429500" y="2238490"/>
            <a:ext cx="1600216" cy="592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a:t>
            </a:r>
          </a:p>
        </p:txBody>
      </p:sp>
      <p:sp>
        <p:nvSpPr>
          <p:cNvPr id="23" name="Rectangle 22">
            <a:extLst>
              <a:ext uri="{FF2B5EF4-FFF2-40B4-BE49-F238E27FC236}">
                <a16:creationId xmlns:a16="http://schemas.microsoft.com/office/drawing/2014/main" id="{4A5B791B-5C71-45B5-883A-DC422BD60AF8}"/>
              </a:ext>
            </a:extLst>
          </p:cNvPr>
          <p:cNvSpPr/>
          <p:nvPr/>
        </p:nvSpPr>
        <p:spPr>
          <a:xfrm>
            <a:off x="3810000" y="3429000"/>
            <a:ext cx="2133600"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iostream</a:t>
            </a:r>
          </a:p>
        </p:txBody>
      </p:sp>
      <p:cxnSp>
        <p:nvCxnSpPr>
          <p:cNvPr id="25" name="Connector: Elbow 24">
            <a:extLst>
              <a:ext uri="{FF2B5EF4-FFF2-40B4-BE49-F238E27FC236}">
                <a16:creationId xmlns:a16="http://schemas.microsoft.com/office/drawing/2014/main" id="{468D407A-9CAC-4A68-B513-F42C3F8BDAEC}"/>
              </a:ext>
            </a:extLst>
          </p:cNvPr>
          <p:cNvCxnSpPr>
            <a:stCxn id="21" idx="3"/>
            <a:endCxn id="23" idx="1"/>
          </p:cNvCxnSpPr>
          <p:nvPr/>
        </p:nvCxnSpPr>
        <p:spPr>
          <a:xfrm>
            <a:off x="2209784" y="2534566"/>
            <a:ext cx="1600216" cy="11992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424F38F-E602-48F7-8169-0D868CEA4C0C}"/>
              </a:ext>
            </a:extLst>
          </p:cNvPr>
          <p:cNvCxnSpPr/>
          <p:nvPr/>
        </p:nvCxnSpPr>
        <p:spPr>
          <a:xfrm rot="10800000" flipV="1">
            <a:off x="5943601" y="2666999"/>
            <a:ext cx="1485899" cy="1066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61F9A5-C65C-44A2-ADF9-7ADD4234FB13}"/>
              </a:ext>
            </a:extLst>
          </p:cNvPr>
          <p:cNvCxnSpPr/>
          <p:nvPr/>
        </p:nvCxnSpPr>
        <p:spPr>
          <a:xfrm>
            <a:off x="1066800" y="2830540"/>
            <a:ext cx="0" cy="280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C3FE80-75C3-4B8F-BD12-2C5100E6FFF0}"/>
              </a:ext>
            </a:extLst>
          </p:cNvPr>
          <p:cNvCxnSpPr/>
          <p:nvPr/>
        </p:nvCxnSpPr>
        <p:spPr>
          <a:xfrm>
            <a:off x="8039100" y="2830540"/>
            <a:ext cx="0" cy="296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D83059B-47C2-4D26-8599-821BEE0A95B6}"/>
              </a:ext>
            </a:extLst>
          </p:cNvPr>
          <p:cNvSpPr/>
          <p:nvPr/>
        </p:nvSpPr>
        <p:spPr>
          <a:xfrm>
            <a:off x="419091" y="5791200"/>
            <a:ext cx="3390895"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istream_withassign</a:t>
            </a:r>
          </a:p>
        </p:txBody>
      </p:sp>
      <p:sp>
        <p:nvSpPr>
          <p:cNvPr id="34" name="Rectangle 33">
            <a:extLst>
              <a:ext uri="{FF2B5EF4-FFF2-40B4-BE49-F238E27FC236}">
                <a16:creationId xmlns:a16="http://schemas.microsoft.com/office/drawing/2014/main" id="{4B94DC55-BC8E-44CD-BBC1-E31F29107EDA}"/>
              </a:ext>
            </a:extLst>
          </p:cNvPr>
          <p:cNvSpPr/>
          <p:nvPr/>
        </p:nvSpPr>
        <p:spPr>
          <a:xfrm>
            <a:off x="5638821" y="5773664"/>
            <a:ext cx="3390895"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ostream_withassign</a:t>
            </a:r>
          </a:p>
        </p:txBody>
      </p:sp>
      <p:cxnSp>
        <p:nvCxnSpPr>
          <p:cNvPr id="37" name="Straight Arrow Connector 36">
            <a:extLst>
              <a:ext uri="{FF2B5EF4-FFF2-40B4-BE49-F238E27FC236}">
                <a16:creationId xmlns:a16="http://schemas.microsoft.com/office/drawing/2014/main" id="{A537832A-47DB-45C1-B6DC-C2CA8D421F54}"/>
              </a:ext>
            </a:extLst>
          </p:cNvPr>
          <p:cNvCxnSpPr/>
          <p:nvPr/>
        </p:nvCxnSpPr>
        <p:spPr>
          <a:xfrm>
            <a:off x="1752600" y="2830540"/>
            <a:ext cx="0" cy="158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258CA5-F4FC-4946-B217-9737689AC02D}"/>
              </a:ext>
            </a:extLst>
          </p:cNvPr>
          <p:cNvSpPr/>
          <p:nvPr/>
        </p:nvSpPr>
        <p:spPr>
          <a:xfrm>
            <a:off x="1482136" y="451332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ifstream</a:t>
            </a:r>
          </a:p>
        </p:txBody>
      </p:sp>
      <p:cxnSp>
        <p:nvCxnSpPr>
          <p:cNvPr id="41" name="Straight Arrow Connector 40">
            <a:extLst>
              <a:ext uri="{FF2B5EF4-FFF2-40B4-BE49-F238E27FC236}">
                <a16:creationId xmlns:a16="http://schemas.microsoft.com/office/drawing/2014/main" id="{3ECA4E86-A50A-4903-BAE4-E5B482FFBE92}"/>
              </a:ext>
            </a:extLst>
          </p:cNvPr>
          <p:cNvCxnSpPr>
            <a:stCxn id="23" idx="2"/>
          </p:cNvCxnSpPr>
          <p:nvPr/>
        </p:nvCxnSpPr>
        <p:spPr>
          <a:xfrm>
            <a:off x="4876800" y="4038586"/>
            <a:ext cx="0" cy="60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88DEF67-C2F3-4296-884C-5540688C02DD}"/>
              </a:ext>
            </a:extLst>
          </p:cNvPr>
          <p:cNvSpPr/>
          <p:nvPr/>
        </p:nvSpPr>
        <p:spPr>
          <a:xfrm>
            <a:off x="4118595" y="4665716"/>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fstream</a:t>
            </a:r>
          </a:p>
        </p:txBody>
      </p:sp>
      <p:sp>
        <p:nvSpPr>
          <p:cNvPr id="44" name="Rectangle 43">
            <a:extLst>
              <a:ext uri="{FF2B5EF4-FFF2-40B4-BE49-F238E27FC236}">
                <a16:creationId xmlns:a16="http://schemas.microsoft.com/office/drawing/2014/main" id="{258C2F39-9D8A-4B77-848E-13C455961BEA}"/>
              </a:ext>
            </a:extLst>
          </p:cNvPr>
          <p:cNvSpPr/>
          <p:nvPr/>
        </p:nvSpPr>
        <p:spPr>
          <a:xfrm>
            <a:off x="6115058" y="467998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ofstream</a:t>
            </a:r>
          </a:p>
        </p:txBody>
      </p:sp>
      <p:cxnSp>
        <p:nvCxnSpPr>
          <p:cNvPr id="47" name="Straight Arrow Connector 46">
            <a:extLst>
              <a:ext uri="{FF2B5EF4-FFF2-40B4-BE49-F238E27FC236}">
                <a16:creationId xmlns:a16="http://schemas.microsoft.com/office/drawing/2014/main" id="{840AA36D-804D-4C52-A67F-E5AE6839D5EB}"/>
              </a:ext>
            </a:extLst>
          </p:cNvPr>
          <p:cNvCxnSpPr/>
          <p:nvPr/>
        </p:nvCxnSpPr>
        <p:spPr>
          <a:xfrm>
            <a:off x="7429500" y="2830540"/>
            <a:ext cx="0" cy="181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5CBB786-AD85-4DBC-82A9-AF9C38FC1AC6}"/>
              </a:ext>
            </a:extLst>
          </p:cNvPr>
          <p:cNvSpPr txBox="1"/>
          <p:nvPr/>
        </p:nvSpPr>
        <p:spPr>
          <a:xfrm>
            <a:off x="180520" y="6246167"/>
            <a:ext cx="553357" cy="461665"/>
          </a:xfrm>
          <a:prstGeom prst="rect">
            <a:avLst/>
          </a:prstGeom>
          <a:noFill/>
        </p:spPr>
        <p:txBody>
          <a:bodyPr wrap="none" rtlCol="0">
            <a:spAutoFit/>
          </a:bodyPr>
          <a:lstStyle/>
          <a:p>
            <a:r>
              <a:rPr lang="en-US" sz="2400" b="1" dirty="0" err="1">
                <a:solidFill>
                  <a:srgbClr val="FF0000"/>
                </a:solidFill>
              </a:rPr>
              <a:t>cin</a:t>
            </a:r>
            <a:endParaRPr lang="en-US" sz="2400" b="1" dirty="0">
              <a:solidFill>
                <a:srgbClr val="FF0000"/>
              </a:solidFill>
            </a:endParaRPr>
          </a:p>
        </p:txBody>
      </p:sp>
      <p:sp>
        <p:nvSpPr>
          <p:cNvPr id="50" name="TextBox 49">
            <a:extLst>
              <a:ext uri="{FF2B5EF4-FFF2-40B4-BE49-F238E27FC236}">
                <a16:creationId xmlns:a16="http://schemas.microsoft.com/office/drawing/2014/main" id="{80734817-F1D3-48BB-B6D0-33F81D677531}"/>
              </a:ext>
            </a:extLst>
          </p:cNvPr>
          <p:cNvSpPr txBox="1"/>
          <p:nvPr/>
        </p:nvSpPr>
        <p:spPr>
          <a:xfrm>
            <a:off x="76184" y="2830540"/>
            <a:ext cx="1644438" cy="707886"/>
          </a:xfrm>
          <a:prstGeom prst="rect">
            <a:avLst/>
          </a:prstGeom>
          <a:noFill/>
        </p:spPr>
        <p:txBody>
          <a:bodyPr wrap="square" rtlCol="0">
            <a:spAutoFit/>
          </a:bodyPr>
          <a:lstStyle/>
          <a:p>
            <a:r>
              <a:rPr lang="en-US" sz="2000" b="1" dirty="0">
                <a:solidFill>
                  <a:srgbClr val="FF0000"/>
                </a:solidFill>
              </a:rPr>
              <a:t>&gt;&gt;</a:t>
            </a:r>
          </a:p>
          <a:p>
            <a:r>
              <a:rPr lang="en-US" sz="2000" dirty="0"/>
              <a:t>extraction</a:t>
            </a:r>
          </a:p>
        </p:txBody>
      </p:sp>
      <p:sp>
        <p:nvSpPr>
          <p:cNvPr id="52" name="TextBox 51">
            <a:extLst>
              <a:ext uri="{FF2B5EF4-FFF2-40B4-BE49-F238E27FC236}">
                <a16:creationId xmlns:a16="http://schemas.microsoft.com/office/drawing/2014/main" id="{7197C706-61A5-465C-A33F-62FC445C5B2C}"/>
              </a:ext>
            </a:extLst>
          </p:cNvPr>
          <p:cNvSpPr txBox="1"/>
          <p:nvPr/>
        </p:nvSpPr>
        <p:spPr>
          <a:xfrm>
            <a:off x="6664017" y="6309547"/>
            <a:ext cx="654666" cy="400110"/>
          </a:xfrm>
          <a:prstGeom prst="rect">
            <a:avLst/>
          </a:prstGeom>
          <a:noFill/>
        </p:spPr>
        <p:txBody>
          <a:bodyPr wrap="none" rtlCol="0">
            <a:spAutoFit/>
          </a:bodyPr>
          <a:lstStyle/>
          <a:p>
            <a:r>
              <a:rPr lang="en-US" sz="2000" b="1" dirty="0" err="1">
                <a:solidFill>
                  <a:srgbClr val="FF0000"/>
                </a:solidFill>
              </a:rPr>
              <a:t>cout</a:t>
            </a:r>
            <a:endParaRPr lang="en-US" sz="2000" b="1" dirty="0">
              <a:solidFill>
                <a:srgbClr val="FF0000"/>
              </a:solidFill>
            </a:endParaRPr>
          </a:p>
        </p:txBody>
      </p:sp>
      <p:sp>
        <p:nvSpPr>
          <p:cNvPr id="53" name="TextBox 52">
            <a:extLst>
              <a:ext uri="{FF2B5EF4-FFF2-40B4-BE49-F238E27FC236}">
                <a16:creationId xmlns:a16="http://schemas.microsoft.com/office/drawing/2014/main" id="{85715047-DEAA-4D83-9F5D-B512000F4433}"/>
              </a:ext>
            </a:extLst>
          </p:cNvPr>
          <p:cNvSpPr txBox="1"/>
          <p:nvPr/>
        </p:nvSpPr>
        <p:spPr>
          <a:xfrm>
            <a:off x="8387978" y="2820500"/>
            <a:ext cx="492443" cy="461665"/>
          </a:xfrm>
          <a:prstGeom prst="rect">
            <a:avLst/>
          </a:prstGeom>
          <a:noFill/>
        </p:spPr>
        <p:txBody>
          <a:bodyPr wrap="none" rtlCol="0">
            <a:spAutoFit/>
          </a:bodyPr>
          <a:lstStyle/>
          <a:p>
            <a:r>
              <a:rPr lang="en-US" sz="2400" b="1" dirty="0">
                <a:solidFill>
                  <a:srgbClr val="FF0000"/>
                </a:solidFill>
              </a:rPr>
              <a:t>&lt;&lt;</a:t>
            </a:r>
          </a:p>
        </p:txBody>
      </p:sp>
      <p:sp>
        <p:nvSpPr>
          <p:cNvPr id="2" name="TextBox 1">
            <a:extLst>
              <a:ext uri="{FF2B5EF4-FFF2-40B4-BE49-F238E27FC236}">
                <a16:creationId xmlns:a16="http://schemas.microsoft.com/office/drawing/2014/main" id="{2EE51DAA-8C5B-4B20-A72D-5692F4126D0D}"/>
              </a:ext>
            </a:extLst>
          </p:cNvPr>
          <p:cNvSpPr txBox="1"/>
          <p:nvPr/>
        </p:nvSpPr>
        <p:spPr>
          <a:xfrm>
            <a:off x="180520" y="32439"/>
            <a:ext cx="4972370" cy="400110"/>
          </a:xfrm>
          <a:prstGeom prst="rect">
            <a:avLst/>
          </a:prstGeom>
          <a:noFill/>
        </p:spPr>
        <p:txBody>
          <a:bodyPr wrap="square" rtlCol="0">
            <a:spAutoFit/>
          </a:bodyPr>
          <a:lstStyle/>
          <a:p>
            <a:r>
              <a:rPr lang="en-US" sz="2000" b="1" i="0" u="sng" strike="noStrike" baseline="0" dirty="0">
                <a:solidFill>
                  <a:srgbClr val="FF0000"/>
                </a:solidFill>
                <a:highlight>
                  <a:srgbClr val="FFFF00"/>
                </a:highlight>
                <a:latin typeface="Verdana" panose="020B0604030504040204" pitchFamily="34" charset="0"/>
              </a:rPr>
              <a:t>Classes for file stream</a:t>
            </a:r>
            <a:endParaRPr lang="en-US" sz="2000" b="1" u="sng" dirty="0">
              <a:solidFill>
                <a:srgbClr val="FF0000"/>
              </a:solidFill>
              <a:highlight>
                <a:srgbClr val="FFFF00"/>
              </a:highlight>
            </a:endParaRPr>
          </a:p>
        </p:txBody>
      </p:sp>
      <p:sp>
        <p:nvSpPr>
          <p:cNvPr id="3" name="TextBox 2">
            <a:extLst>
              <a:ext uri="{FF2B5EF4-FFF2-40B4-BE49-F238E27FC236}">
                <a16:creationId xmlns:a16="http://schemas.microsoft.com/office/drawing/2014/main" id="{FA897082-EF44-4210-8191-5D0A52B8FBB1}"/>
              </a:ext>
            </a:extLst>
          </p:cNvPr>
          <p:cNvSpPr txBox="1"/>
          <p:nvPr/>
        </p:nvSpPr>
        <p:spPr>
          <a:xfrm>
            <a:off x="8111520" y="3427963"/>
            <a:ext cx="1294685" cy="369332"/>
          </a:xfrm>
          <a:prstGeom prst="rect">
            <a:avLst/>
          </a:prstGeom>
          <a:noFill/>
        </p:spPr>
        <p:txBody>
          <a:bodyPr wrap="square" rtlCol="0">
            <a:spAutoFit/>
          </a:bodyPr>
          <a:lstStyle/>
          <a:p>
            <a:r>
              <a:rPr lang="en-US" dirty="0"/>
              <a:t>insertion</a:t>
            </a:r>
          </a:p>
        </p:txBody>
      </p:sp>
    </p:spTree>
    <p:extLst>
      <p:ext uri="{BB962C8B-B14F-4D97-AF65-F5344CB8AC3E}">
        <p14:creationId xmlns:p14="http://schemas.microsoft.com/office/powerpoint/2010/main" val="373363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257B-FE45-4EDB-9183-8FB976F321BF}"/>
              </a:ext>
            </a:extLst>
          </p:cNvPr>
          <p:cNvSpPr>
            <a:spLocks noGrp="1"/>
          </p:cNvSpPr>
          <p:nvPr>
            <p:ph idx="1"/>
          </p:nvPr>
        </p:nvSpPr>
        <p:spPr>
          <a:xfrm>
            <a:off x="457200" y="914400"/>
            <a:ext cx="8229600" cy="5211763"/>
          </a:xfrm>
        </p:spPr>
        <p:txBody>
          <a:bodyPr>
            <a:normAutofit lnSpcReduction="10000"/>
          </a:bodyPr>
          <a:lstStyle/>
          <a:p>
            <a:pPr marL="0" indent="0" algn="just">
              <a:buNone/>
            </a:pPr>
            <a:r>
              <a:rPr lang="en-US" dirty="0"/>
              <a:t>In C++, files are mainly deal with three classes fstream, ifstream, ofstream.</a:t>
            </a:r>
          </a:p>
          <a:p>
            <a:pPr marL="0" indent="0" algn="just">
              <a:buNone/>
            </a:pPr>
            <a:r>
              <a:rPr lang="en-US" dirty="0">
                <a:solidFill>
                  <a:srgbClr val="FF0000"/>
                </a:solidFill>
              </a:rPr>
              <a:t>ofstream: </a:t>
            </a:r>
            <a:r>
              <a:rPr lang="en-US" dirty="0"/>
              <a:t>This Stream class indicates the output file stream and is applied to create files for writing information to files</a:t>
            </a:r>
          </a:p>
          <a:p>
            <a:pPr marL="0" indent="0" algn="just">
              <a:buNone/>
            </a:pPr>
            <a:r>
              <a:rPr lang="en-US" dirty="0">
                <a:solidFill>
                  <a:srgbClr val="FF0000"/>
                </a:solidFill>
              </a:rPr>
              <a:t>ifstream: </a:t>
            </a:r>
            <a:r>
              <a:rPr lang="en-US" dirty="0"/>
              <a:t>This Stream class indicates the input file stream and is applied for reading information from files</a:t>
            </a:r>
          </a:p>
          <a:p>
            <a:pPr marL="0" indent="0" algn="just">
              <a:buNone/>
            </a:pPr>
            <a:r>
              <a:rPr lang="en-US" dirty="0">
                <a:solidFill>
                  <a:srgbClr val="FF0000"/>
                </a:solidFill>
              </a:rPr>
              <a:t>fstream: </a:t>
            </a:r>
            <a:r>
              <a:rPr lang="en-US" dirty="0"/>
              <a:t>This Stream class can be used for both read and write from/to files.</a:t>
            </a:r>
          </a:p>
        </p:txBody>
      </p:sp>
    </p:spTree>
    <p:extLst>
      <p:ext uri="{BB962C8B-B14F-4D97-AF65-F5344CB8AC3E}">
        <p14:creationId xmlns:p14="http://schemas.microsoft.com/office/powerpoint/2010/main" val="210945624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7223</TotalTime>
  <Words>1801</Words>
  <Application>Microsoft Office PowerPoint</Application>
  <PresentationFormat>On-screen Show (4:3)</PresentationFormat>
  <Paragraphs>276</Paragraphs>
  <Slides>44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Arial Black</vt:lpstr>
      <vt:lpstr>Arial Rounded MT Bold</vt:lpstr>
      <vt:lpstr>Calibri</vt:lpstr>
      <vt:lpstr>Courier New</vt:lpstr>
      <vt:lpstr>Helvetica Neue</vt:lpstr>
      <vt:lpstr>Muli</vt:lpstr>
      <vt:lpstr>Open Sans</vt:lpstr>
      <vt:lpstr>Tahoma</vt:lpstr>
      <vt:lpstr>urw-din</vt:lpstr>
      <vt:lpstr>Verdana</vt:lpstr>
      <vt:lpstr>Verdana</vt:lpstr>
      <vt:lpstr>Verdana,Bold</vt:lpstr>
      <vt:lpstr>Wingdings</vt:lpstr>
      <vt:lpstr>Lpu theme final with copyright(S)</vt:lpstr>
      <vt:lpstr>CAP444 OBJECT ORIENTED PROGRAMMING USING C++ </vt:lpstr>
      <vt:lpstr>Working with files and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Opening  Files</vt:lpstr>
      <vt:lpstr>Closing Files</vt:lpstr>
      <vt:lpstr>Reading and Writing into Files</vt:lpstr>
      <vt:lpstr>Reading Files: using get() function</vt:lpstr>
      <vt:lpstr>Detecting End-of-File</vt:lpstr>
      <vt:lpstr>Writing Files: using put() function</vt:lpstr>
      <vt:lpstr> Reading Files: using getline() How to process a file line by line in C++?</vt:lpstr>
      <vt:lpstr>PowerPoint Presentation</vt:lpstr>
      <vt:lpstr>PowerPoint Presentation</vt:lpstr>
      <vt:lpstr>  Read/Write Class Objects from/to File in C++ </vt:lpstr>
      <vt:lpstr>PowerPoint Presentation</vt:lpstr>
      <vt:lpstr> File Modes </vt:lpstr>
      <vt:lpstr>To append file content </vt:lpstr>
      <vt:lpstr>PowerPoint Presentation</vt:lpstr>
      <vt:lpstr>file manipulator</vt:lpstr>
      <vt:lpstr>PowerPoint Presentation</vt:lpstr>
      <vt:lpstr>file manipulator Examples</vt:lpstr>
      <vt:lpstr> Sequential and Random I/O </vt:lpstr>
      <vt:lpstr>PowerPoint Presentation</vt:lpstr>
      <vt:lpstr>PowerPoint Presentation</vt:lpstr>
      <vt:lpstr>PowerPoint Presentation</vt:lpstr>
      <vt:lpstr>File Pointers:</vt:lpstr>
      <vt:lpstr>PowerPoint Presentation</vt:lpstr>
      <vt:lpstr>PowerPoint Presentation</vt:lpstr>
      <vt:lpstr>origin:</vt:lpstr>
      <vt:lpstr>PowerPoint Presentation</vt:lpstr>
      <vt:lpstr>PowerPoint Presentation</vt:lpstr>
      <vt:lpstr>PowerPoint Presentation</vt:lpstr>
      <vt:lpstr>PowerPoint Presentation</vt:lpstr>
      <vt:lpstr>PowerPoint Presentation</vt:lpstr>
      <vt:lpstr>Command-line arguments</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359</cp:revision>
  <dcterms:created xsi:type="dcterms:W3CDTF">2014-05-25T11:13:57Z</dcterms:created>
  <dcterms:modified xsi:type="dcterms:W3CDTF">2022-12-06T09:20:23Z</dcterms:modified>
</cp:coreProperties>
</file>