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2" r:id="rId1"/>
  </p:sldMasterIdLst>
  <p:notesMasterIdLst>
    <p:notesMasterId r:id="rId21"/>
  </p:notesMasterIdLst>
  <p:handoutMasterIdLst>
    <p:handoutMasterId r:id="rId22"/>
  </p:handoutMasterIdLst>
  <p:sldIdLst>
    <p:sldId id="269" r:id="rId2"/>
    <p:sldId id="394" r:id="rId3"/>
    <p:sldId id="358" r:id="rId4"/>
    <p:sldId id="352" r:id="rId5"/>
    <p:sldId id="438" r:id="rId6"/>
    <p:sldId id="260" r:id="rId7"/>
    <p:sldId id="378" r:id="rId8"/>
    <p:sldId id="386" r:id="rId9"/>
    <p:sldId id="388" r:id="rId10"/>
    <p:sldId id="390" r:id="rId11"/>
    <p:sldId id="444" r:id="rId12"/>
    <p:sldId id="443" r:id="rId13"/>
    <p:sldId id="284" r:id="rId14"/>
    <p:sldId id="441" r:id="rId15"/>
    <p:sldId id="266" r:id="rId16"/>
    <p:sldId id="285" r:id="rId17"/>
    <p:sldId id="442" r:id="rId18"/>
    <p:sldId id="288" r:id="rId19"/>
    <p:sldId id="353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73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BF3176-BDCC-49EA-B30D-5437BB8C7604}" type="datetimeFigureOut">
              <a:rPr lang="en-US" smtClean="0"/>
              <a:pPr/>
              <a:t>9/22/2022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227CDD-B970-4E95-B4CD-CAD47DE6DC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844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AB7907-3328-40C6-81DC-094447F4187C}" type="datetimeFigureOut">
              <a:rPr lang="en-US" smtClean="0"/>
              <a:pPr/>
              <a:t>9/22/2022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FFCBBA-87C4-482A-9ED2-FD5CC3AE6F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297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z="4800" dirty="0"/>
              <a:t>CAP202-Lec#0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429000"/>
            <a:ext cx="70866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C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Subtitle 2"/>
          <p:cNvSpPr txBox="1">
            <a:spLocks/>
          </p:cNvSpPr>
          <p:nvPr/>
        </p:nvSpPr>
        <p:spPr>
          <a:xfrm>
            <a:off x="1375935" y="38862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3608" y="3352800"/>
            <a:ext cx="7056784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Subtitle 2"/>
          <p:cNvSpPr txBox="1">
            <a:spLocks/>
          </p:cNvSpPr>
          <p:nvPr userDrawn="1"/>
        </p:nvSpPr>
        <p:spPr>
          <a:xfrm>
            <a:off x="1375935" y="38862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1043608" y="3352800"/>
            <a:ext cx="7056784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>
            <a:off x="4556070" y="5562600"/>
            <a:ext cx="457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Created By: 		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Kumar Vishal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		(SCA),</a:t>
            </a:r>
            <a:r>
              <a:rPr lang="en-US" sz="2000" b="0" baseline="0" dirty="0">
                <a:solidFill>
                  <a:srgbClr val="002060"/>
                </a:solidFill>
                <a:latin typeface="Arial Rounded MT Bold" pitchFamily="34" charset="0"/>
              </a:rPr>
              <a:t> LPU</a:t>
            </a:r>
            <a:endParaRPr lang="en-US" sz="2000" b="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>
                <a:solidFill>
                  <a:srgbClr val="C00000"/>
                </a:solidFill>
              </a:defRPr>
            </a:lvl1pPr>
          </a:lstStyle>
          <a:p>
            <a:pPr algn="r"/>
            <a:r>
              <a:rPr lang="en-US" sz="3600" dirty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0" y="685800"/>
            <a:ext cx="6400800" cy="5486400"/>
          </a:xfrm>
          <a:solidFill>
            <a:srgbClr val="FFE593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1pPr>
            <a:lvl2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2pPr>
            <a:lvl3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3pPr>
            <a:lvl4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4pPr>
            <a:lvl5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553200" y="685800"/>
            <a:ext cx="2590800" cy="5486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D4AB949-8418-408A-A668-BC67BFDA0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6E96DD-E684-4EF2-A9D9-72BD18EBE563}" type="datetimeFigureOut">
              <a:rPr lang="en-US"/>
              <a:pPr>
                <a:defRPr/>
              </a:pPr>
              <a:t>9/22/2022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0970FE87-F507-4CA8-9F10-0890EB85E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F0F2F19-855B-4ABA-B331-4C2D41F96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EF1AA-10A3-43E7-A66F-B7B93132D39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9500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0" y="6553200"/>
            <a:ext cx="4572000" cy="38100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1pPr>
            <a:lvl2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2pPr>
            <a:lvl3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3pPr>
            <a:lvl4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4pPr>
            <a:lvl5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t>OBJECT ORIENTED PROGRAMMING USING C++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06575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/>
              <a:t>CAP444</a:t>
            </a:r>
            <a:br>
              <a:rPr lang="en-US" dirty="0"/>
            </a:br>
            <a:r>
              <a:rPr lang="en-US" dirty="0"/>
              <a:t>OBJECT ORIENTED PROGRAMMING USING C++</a:t>
            </a:r>
            <a:br>
              <a:rPr lang="en-US" dirty="0"/>
            </a:br>
            <a:endParaRPr lang="en-US" dirty="0"/>
          </a:p>
        </p:txBody>
      </p:sp>
      <p:pic>
        <p:nvPicPr>
          <p:cNvPr id="20482" name="Picture 2" descr="C++ APK 1.10.1 - download free apk from APKSum">
            <a:extLst>
              <a:ext uri="{FF2B5EF4-FFF2-40B4-BE49-F238E27FC236}">
                <a16:creationId xmlns:a16="http://schemas.microsoft.com/office/drawing/2014/main" id="{B5E672F1-6BC3-4B9B-87BB-D607A2AA36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0900" y="4495800"/>
            <a:ext cx="2247900" cy="22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4589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8B38E50-AED9-4721-BB88-07307A3EA45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09600"/>
            <a:ext cx="7690568" cy="3044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2B27C1-4097-4888-ADD1-652263B1A345}"/>
              </a:ext>
            </a:extLst>
          </p:cNvPr>
          <p:cNvSpPr txBox="1"/>
          <p:nvPr/>
        </p:nvSpPr>
        <p:spPr>
          <a:xfrm>
            <a:off x="533400" y="3429000"/>
            <a:ext cx="522139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class </a:t>
            </a:r>
            <a:r>
              <a:rPr lang="en-US" sz="2000" b="1" dirty="0" err="1">
                <a:solidFill>
                  <a:schemeClr val="accent1"/>
                </a:solidFill>
              </a:rPr>
              <a:t>base_class</a:t>
            </a:r>
            <a:endParaRPr lang="en-US" sz="2000" b="1" dirty="0">
              <a:solidFill>
                <a:schemeClr val="accent1"/>
              </a:solidFill>
            </a:endParaRPr>
          </a:p>
          <a:p>
            <a:r>
              <a:rPr lang="en-US" sz="2000" b="1" dirty="0">
                <a:solidFill>
                  <a:schemeClr val="accent1"/>
                </a:solidFill>
              </a:rPr>
              <a:t>{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//base class members (x, y)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};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class </a:t>
            </a:r>
            <a:r>
              <a:rPr lang="en-US" sz="2000" b="1" dirty="0" err="1">
                <a:solidFill>
                  <a:schemeClr val="accent1"/>
                </a:solidFill>
              </a:rPr>
              <a:t>derive_class</a:t>
            </a:r>
            <a:r>
              <a:rPr lang="en-US" sz="2000" b="1" dirty="0">
                <a:solidFill>
                  <a:schemeClr val="accent1"/>
                </a:solidFill>
              </a:rPr>
              <a:t> : </a:t>
            </a:r>
            <a:r>
              <a:rPr lang="en-US" sz="2000" b="1" dirty="0" err="1">
                <a:solidFill>
                  <a:schemeClr val="accent1"/>
                </a:solidFill>
              </a:rPr>
              <a:t>access_Specifier</a:t>
            </a:r>
            <a:r>
              <a:rPr lang="en-US" sz="2000" b="1" dirty="0">
                <a:solidFill>
                  <a:schemeClr val="accent1"/>
                </a:solidFill>
              </a:rPr>
              <a:t> </a:t>
            </a:r>
            <a:r>
              <a:rPr lang="en-US" sz="2000" b="1" dirty="0" err="1">
                <a:solidFill>
                  <a:schemeClr val="accent1"/>
                </a:solidFill>
              </a:rPr>
              <a:t>base_class</a:t>
            </a:r>
            <a:endParaRPr lang="en-US" sz="2000" b="1" dirty="0">
              <a:solidFill>
                <a:schemeClr val="accent1"/>
              </a:solidFill>
            </a:endParaRPr>
          </a:p>
          <a:p>
            <a:r>
              <a:rPr lang="en-US" sz="2000" b="1" dirty="0">
                <a:solidFill>
                  <a:schemeClr val="accent1"/>
                </a:solidFill>
              </a:rPr>
              <a:t>{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//base class members (x, y)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//derive class members (</a:t>
            </a:r>
            <a:r>
              <a:rPr lang="en-US" sz="2000" b="1" dirty="0" err="1">
                <a:solidFill>
                  <a:schemeClr val="accent1"/>
                </a:solidFill>
              </a:rPr>
              <a:t>a,b</a:t>
            </a:r>
            <a:r>
              <a:rPr lang="en-US" sz="2000" b="1" dirty="0">
                <a:solidFill>
                  <a:schemeClr val="accent1"/>
                </a:solidFill>
              </a:rPr>
              <a:t>)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};</a:t>
            </a:r>
          </a:p>
          <a:p>
            <a:endParaRPr lang="en-US" sz="2000" b="1" dirty="0">
              <a:solidFill>
                <a:schemeClr val="accent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706799A-CEC4-4268-AFA7-5C49379FACA3}"/>
              </a:ext>
            </a:extLst>
          </p:cNvPr>
          <p:cNvCxnSpPr/>
          <p:nvPr/>
        </p:nvCxnSpPr>
        <p:spPr>
          <a:xfrm flipH="1">
            <a:off x="3581400" y="1600200"/>
            <a:ext cx="990600" cy="3124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94B378D-C3DE-4175-BDBC-E361EB949E35}"/>
              </a:ext>
            </a:extLst>
          </p:cNvPr>
          <p:cNvCxnSpPr/>
          <p:nvPr/>
        </p:nvCxnSpPr>
        <p:spPr>
          <a:xfrm>
            <a:off x="1219200" y="2209800"/>
            <a:ext cx="1981200" cy="1981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C0B4DA7-F831-4F5A-AEF5-9AF052F89B63}"/>
              </a:ext>
            </a:extLst>
          </p:cNvPr>
          <p:cNvCxnSpPr>
            <a:cxnSpLocks/>
          </p:cNvCxnSpPr>
          <p:nvPr/>
        </p:nvCxnSpPr>
        <p:spPr>
          <a:xfrm flipH="1">
            <a:off x="3429000" y="2209800"/>
            <a:ext cx="1752600" cy="3170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1251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D0DB0EB-7BEF-47E4-88F4-309D14BF3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344" y="885826"/>
            <a:ext cx="2677856" cy="1543049"/>
          </a:xfrm>
          <a:prstGeom prst="rect">
            <a:avLst/>
          </a:prstGeom>
        </p:spPr>
      </p:pic>
      <p:sp>
        <p:nvSpPr>
          <p:cNvPr id="7" name="Arrow: Down 6">
            <a:extLst>
              <a:ext uri="{FF2B5EF4-FFF2-40B4-BE49-F238E27FC236}">
                <a16:creationId xmlns:a16="http://schemas.microsoft.com/office/drawing/2014/main" id="{AF187482-BC43-457E-9448-11F909985F14}"/>
              </a:ext>
            </a:extLst>
          </p:cNvPr>
          <p:cNvSpPr/>
          <p:nvPr/>
        </p:nvSpPr>
        <p:spPr>
          <a:xfrm>
            <a:off x="1676400" y="2590800"/>
            <a:ext cx="152400" cy="12858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5C4A8D5-329C-41E0-815F-A59BD5EDFE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44" y="3913595"/>
            <a:ext cx="2962275" cy="154305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1713049-FA16-4792-8FB9-187BA65438C6}"/>
              </a:ext>
            </a:extLst>
          </p:cNvPr>
          <p:cNvSpPr/>
          <p:nvPr/>
        </p:nvSpPr>
        <p:spPr>
          <a:xfrm>
            <a:off x="4929420" y="1161530"/>
            <a:ext cx="2057400" cy="21455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0E4BCB3-9F54-4993-A8EC-8DEDA1C257CB}"/>
              </a:ext>
            </a:extLst>
          </p:cNvPr>
          <p:cNvCxnSpPr/>
          <p:nvPr/>
        </p:nvCxnSpPr>
        <p:spPr>
          <a:xfrm>
            <a:off x="4929420" y="1866087"/>
            <a:ext cx="2057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DAF978B-2007-4F2E-8199-FDE7CDBD9FA7}"/>
              </a:ext>
            </a:extLst>
          </p:cNvPr>
          <p:cNvCxnSpPr/>
          <p:nvPr/>
        </p:nvCxnSpPr>
        <p:spPr>
          <a:xfrm>
            <a:off x="4929420" y="2628087"/>
            <a:ext cx="2057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A52C488-21CD-4517-B32C-4D75A1D2A8B7}"/>
              </a:ext>
            </a:extLst>
          </p:cNvPr>
          <p:cNvSpPr txBox="1"/>
          <p:nvPr/>
        </p:nvSpPr>
        <p:spPr>
          <a:xfrm>
            <a:off x="4942316" y="1337768"/>
            <a:ext cx="2044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  </a:t>
            </a:r>
            <a:r>
              <a:rPr lang="en-US" sz="2000" b="1" dirty="0" err="1"/>
              <a:t>WindowColor</a:t>
            </a:r>
            <a:endParaRPr lang="en-US" sz="20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A6D768-28F8-4F0D-A637-857BB36D976D}"/>
              </a:ext>
            </a:extLst>
          </p:cNvPr>
          <p:cNvSpPr txBox="1"/>
          <p:nvPr/>
        </p:nvSpPr>
        <p:spPr>
          <a:xfrm>
            <a:off x="5393579" y="2744734"/>
            <a:ext cx="1135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getColor</a:t>
            </a:r>
            <a:r>
              <a:rPr lang="en-US" b="1" dirty="0"/>
              <a:t>()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6B4F914-01D9-4899-B0EC-605F0652BBCD}"/>
              </a:ext>
            </a:extLst>
          </p:cNvPr>
          <p:cNvSpPr/>
          <p:nvPr/>
        </p:nvSpPr>
        <p:spPr>
          <a:xfrm>
            <a:off x="4942315" y="4508882"/>
            <a:ext cx="2057400" cy="21455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EA863CE-C4B4-40F7-9C08-9EEA15E16541}"/>
              </a:ext>
            </a:extLst>
          </p:cNvPr>
          <p:cNvCxnSpPr/>
          <p:nvPr/>
        </p:nvCxnSpPr>
        <p:spPr>
          <a:xfrm>
            <a:off x="4942315" y="5213439"/>
            <a:ext cx="2057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D5B32A2-3361-457F-8B09-0038FD92973A}"/>
              </a:ext>
            </a:extLst>
          </p:cNvPr>
          <p:cNvCxnSpPr/>
          <p:nvPr/>
        </p:nvCxnSpPr>
        <p:spPr>
          <a:xfrm>
            <a:off x="4942315" y="5975439"/>
            <a:ext cx="2057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870D283-6E97-42AD-8470-28C33DFF93E6}"/>
              </a:ext>
            </a:extLst>
          </p:cNvPr>
          <p:cNvSpPr txBox="1"/>
          <p:nvPr/>
        </p:nvSpPr>
        <p:spPr>
          <a:xfrm>
            <a:off x="4942315" y="4685120"/>
            <a:ext cx="3097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ConsoleBackground</a:t>
            </a:r>
            <a:endParaRPr 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F1891B-AA23-4809-A5C6-466DCAC0821A}"/>
              </a:ext>
            </a:extLst>
          </p:cNvPr>
          <p:cNvSpPr txBox="1"/>
          <p:nvPr/>
        </p:nvSpPr>
        <p:spPr>
          <a:xfrm>
            <a:off x="5406474" y="6092086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setName</a:t>
            </a:r>
            <a:r>
              <a:rPr lang="en-US" b="1" dirty="0"/>
              <a:t>()</a:t>
            </a:r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E22AAC24-7BF8-4FEB-B57D-14B973B019C5}"/>
              </a:ext>
            </a:extLst>
          </p:cNvPr>
          <p:cNvSpPr/>
          <p:nvPr/>
        </p:nvSpPr>
        <p:spPr>
          <a:xfrm>
            <a:off x="5735382" y="3350599"/>
            <a:ext cx="152400" cy="11008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272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1DB913A-0E31-4FB9-90CF-38FDB481E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066800"/>
            <a:ext cx="3681412" cy="5128255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720E3D7-C8D8-476A-A8F7-870FAEB4544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system("Color XY")</a:t>
            </a:r>
          </a:p>
          <a:p>
            <a:pPr marL="0" indent="0">
              <a:buNone/>
            </a:pPr>
            <a:r>
              <a:rPr lang="en-US" dirty="0"/>
              <a:t>background color change the value X </a:t>
            </a:r>
          </a:p>
          <a:p>
            <a:pPr marL="0" indent="0">
              <a:buNone/>
            </a:pPr>
            <a:r>
              <a:rPr lang="en-US" dirty="0"/>
              <a:t>text color change the value Y </a:t>
            </a:r>
          </a:p>
        </p:txBody>
      </p:sp>
    </p:spTree>
    <p:extLst>
      <p:ext uri="{BB962C8B-B14F-4D97-AF65-F5344CB8AC3E}">
        <p14:creationId xmlns:p14="http://schemas.microsoft.com/office/powerpoint/2010/main" val="1418257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1591566D-145B-4977-B40A-BAEA3B62A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altLang="en-US" sz="3600" dirty="0"/>
              <a:t>Single inheritance 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3435E4-CA13-4F1F-9740-2589BF29C0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95" y="4366385"/>
            <a:ext cx="1628775" cy="2145535"/>
          </a:xfrm>
          <a:prstGeom prst="rect">
            <a:avLst/>
          </a:prstGeom>
        </p:spPr>
      </p:pic>
      <p:sp>
        <p:nvSpPr>
          <p:cNvPr id="7" name="Arrow: Down 6">
            <a:extLst>
              <a:ext uri="{FF2B5EF4-FFF2-40B4-BE49-F238E27FC236}">
                <a16:creationId xmlns:a16="http://schemas.microsoft.com/office/drawing/2014/main" id="{98970B21-5903-478F-8280-55C75EBDC74E}"/>
              </a:ext>
            </a:extLst>
          </p:cNvPr>
          <p:cNvSpPr/>
          <p:nvPr/>
        </p:nvSpPr>
        <p:spPr>
          <a:xfrm>
            <a:off x="1786594" y="3025097"/>
            <a:ext cx="152400" cy="1219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5A9B1E0-5591-4AE8-A75D-AE987ECD440B}"/>
              </a:ext>
            </a:extLst>
          </p:cNvPr>
          <p:cNvSpPr/>
          <p:nvPr/>
        </p:nvSpPr>
        <p:spPr>
          <a:xfrm>
            <a:off x="4938099" y="4648911"/>
            <a:ext cx="2057400" cy="21455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1CBCAAB-5C00-4E3E-B46E-A3885AD16A45}"/>
              </a:ext>
            </a:extLst>
          </p:cNvPr>
          <p:cNvCxnSpPr/>
          <p:nvPr/>
        </p:nvCxnSpPr>
        <p:spPr>
          <a:xfrm>
            <a:off x="4938099" y="5317981"/>
            <a:ext cx="2057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7BF371-A71F-4690-80D9-367EA556320C}"/>
              </a:ext>
            </a:extLst>
          </p:cNvPr>
          <p:cNvCxnSpPr/>
          <p:nvPr/>
        </p:nvCxnSpPr>
        <p:spPr>
          <a:xfrm>
            <a:off x="4938099" y="6079981"/>
            <a:ext cx="2057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83FA01A-2D9F-4760-B8AF-C0061A14B23E}"/>
              </a:ext>
            </a:extLst>
          </p:cNvPr>
          <p:cNvSpPr/>
          <p:nvPr/>
        </p:nvSpPr>
        <p:spPr>
          <a:xfrm>
            <a:off x="4929420" y="1161530"/>
            <a:ext cx="2057400" cy="21455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033EDF5-9A9D-4AFE-AE93-1B737E5EB463}"/>
              </a:ext>
            </a:extLst>
          </p:cNvPr>
          <p:cNvCxnSpPr/>
          <p:nvPr/>
        </p:nvCxnSpPr>
        <p:spPr>
          <a:xfrm>
            <a:off x="4929420" y="1866087"/>
            <a:ext cx="2057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EF95D35-1BFF-46B5-9528-CD326399DE81}"/>
              </a:ext>
            </a:extLst>
          </p:cNvPr>
          <p:cNvCxnSpPr/>
          <p:nvPr/>
        </p:nvCxnSpPr>
        <p:spPr>
          <a:xfrm>
            <a:off x="4929420" y="2628087"/>
            <a:ext cx="2057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CBA9025-E407-4FE7-9A6F-F84A36659B89}"/>
              </a:ext>
            </a:extLst>
          </p:cNvPr>
          <p:cNvCxnSpPr/>
          <p:nvPr/>
        </p:nvCxnSpPr>
        <p:spPr>
          <a:xfrm>
            <a:off x="5943600" y="3381465"/>
            <a:ext cx="0" cy="12479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FC2325B-9315-46E7-9DEF-9C39D7400EDF}"/>
              </a:ext>
            </a:extLst>
          </p:cNvPr>
          <p:cNvSpPr txBox="1"/>
          <p:nvPr/>
        </p:nvSpPr>
        <p:spPr>
          <a:xfrm>
            <a:off x="5390930" y="4776083"/>
            <a:ext cx="119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Student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8BB1D9A-DE6A-4D25-8C36-C648A78F9E05}"/>
              </a:ext>
            </a:extLst>
          </p:cNvPr>
          <p:cNvSpPr txBox="1"/>
          <p:nvPr/>
        </p:nvSpPr>
        <p:spPr>
          <a:xfrm>
            <a:off x="5433910" y="5237749"/>
            <a:ext cx="12510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Regno,</a:t>
            </a:r>
          </a:p>
          <a:p>
            <a:r>
              <a:rPr lang="en-US" b="1" dirty="0"/>
              <a:t>Name,</a:t>
            </a:r>
          </a:p>
          <a:p>
            <a:r>
              <a:rPr lang="en-US" b="1" dirty="0"/>
              <a:t>Marks</a:t>
            </a:r>
          </a:p>
          <a:p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9F6971A-C142-4989-84DB-547CDEECE037}"/>
              </a:ext>
            </a:extLst>
          </p:cNvPr>
          <p:cNvSpPr txBox="1"/>
          <p:nvPr/>
        </p:nvSpPr>
        <p:spPr>
          <a:xfrm>
            <a:off x="5026427" y="6228781"/>
            <a:ext cx="2037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getStudentDetails</a:t>
            </a:r>
            <a:r>
              <a:rPr lang="en-US" b="1" dirty="0"/>
              <a:t>()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838BE53-BF44-495B-907A-47074C254F81}"/>
              </a:ext>
            </a:extLst>
          </p:cNvPr>
          <p:cNvSpPr txBox="1"/>
          <p:nvPr/>
        </p:nvSpPr>
        <p:spPr>
          <a:xfrm>
            <a:off x="5316662" y="1337768"/>
            <a:ext cx="980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Result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01D895B-C65A-4853-843C-0637509C5E3E}"/>
              </a:ext>
            </a:extLst>
          </p:cNvPr>
          <p:cNvSpPr txBox="1"/>
          <p:nvPr/>
        </p:nvSpPr>
        <p:spPr>
          <a:xfrm>
            <a:off x="5350599" y="1911131"/>
            <a:ext cx="12940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ExamType</a:t>
            </a:r>
            <a:endParaRPr lang="en-US" b="1" dirty="0"/>
          </a:p>
          <a:p>
            <a:r>
              <a:rPr lang="en-US" b="1" dirty="0" err="1"/>
              <a:t>ExamStatus</a:t>
            </a:r>
            <a:endParaRPr 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71963D8-3DEA-42F2-A342-618BF120F982}"/>
              </a:ext>
            </a:extLst>
          </p:cNvPr>
          <p:cNvSpPr txBox="1"/>
          <p:nvPr/>
        </p:nvSpPr>
        <p:spPr>
          <a:xfrm>
            <a:off x="5393579" y="2744734"/>
            <a:ext cx="1222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getResult</a:t>
            </a:r>
            <a:r>
              <a:rPr lang="en-US" b="1" dirty="0"/>
              <a:t>()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5DB4E5B5-4585-4C32-BB87-0C0431D7F6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436" y="859603"/>
            <a:ext cx="2143125" cy="214312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A6388E9A-5D6E-44F0-88F7-E8AA78C95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en-US" sz="3200" b="1" i="1" u="sng" dirty="0"/>
              <a:t>Multilevel inheritance:</a:t>
            </a:r>
            <a:br>
              <a:rPr lang="en-US" altLang="en-US" sz="3200" b="1" i="1" u="sng" dirty="0"/>
            </a:br>
            <a:endParaRPr lang="en-US" altLang="en-US" sz="3200" b="1" i="1" u="sng" dirty="0"/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BD58B112-8FB6-4B1F-992A-F4C002349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33400"/>
            <a:ext cx="8686800" cy="63246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400" dirty="0">
                <a:solidFill>
                  <a:srgbClr val="FF0000"/>
                </a:solidFill>
              </a:rPr>
              <a:t>One class is going to become base class for other derived class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 sz="2400" dirty="0"/>
          </a:p>
          <a:p>
            <a:pPr>
              <a:buFont typeface="Arial" panose="020B0604020202020204" pitchFamily="34" charset="0"/>
              <a:buNone/>
            </a:pPr>
            <a:r>
              <a:rPr lang="en-US" altLang="en-US" dirty="0"/>
              <a:t>						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dirty="0"/>
              <a:t>				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 dirty="0"/>
          </a:p>
          <a:p>
            <a:pPr>
              <a:buFont typeface="Arial" panose="020B0604020202020204" pitchFamily="34" charset="0"/>
              <a:buNone/>
            </a:pPr>
            <a:endParaRPr lang="en-US" altLang="en-US" dirty="0"/>
          </a:p>
          <a:p>
            <a:pPr>
              <a:buFont typeface="Arial" panose="020B0604020202020204" pitchFamily="34" charset="0"/>
              <a:buNone/>
            </a:pPr>
            <a:endParaRPr lang="en-US" altLang="en-US" dirty="0"/>
          </a:p>
          <a:p>
            <a:pPr>
              <a:buFont typeface="Arial" panose="020B0604020202020204" pitchFamily="34" charset="0"/>
              <a:buNone/>
            </a:pPr>
            <a:r>
              <a:rPr lang="en-US" altLang="en-US" dirty="0"/>
              <a:t>						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47549B3-9641-4C91-B1D2-45391F308B0F}"/>
              </a:ext>
            </a:extLst>
          </p:cNvPr>
          <p:cNvCxnSpPr/>
          <p:nvPr/>
        </p:nvCxnSpPr>
        <p:spPr>
          <a:xfrm>
            <a:off x="1371600" y="3200400"/>
            <a:ext cx="1676400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DEE4A2EC-B9E9-47D4-A265-BF1F5190154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38200" y="3048000"/>
          <a:ext cx="2985294" cy="14764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52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8203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Bank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6936">
                <a:tc>
                  <a:txBody>
                    <a:bodyPr/>
                    <a:lstStyle/>
                    <a:p>
                      <a:r>
                        <a:rPr lang="en-US" baseline="0" dirty="0" err="1"/>
                        <a:t>BankName</a:t>
                      </a:r>
                      <a:r>
                        <a:rPr lang="en-US" baseline="0" dirty="0"/>
                        <a:t>=“SBI”</a:t>
                      </a:r>
                    </a:p>
                    <a:p>
                      <a:r>
                        <a:rPr lang="en-US" baseline="0" dirty="0" err="1"/>
                        <a:t>IFSCCode</a:t>
                      </a:r>
                      <a:r>
                        <a:rPr lang="en-US" baseline="0" dirty="0"/>
                        <a:t>=“SBI001”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2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9E7015AE-4EB0-4347-9D54-F6E5921BA98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38200" y="5202238"/>
          <a:ext cx="3200400" cy="206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Customer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r>
                        <a:rPr lang="en-US" baseline="0" dirty="0" err="1"/>
                        <a:t>Cust_Name</a:t>
                      </a:r>
                      <a:r>
                        <a:rPr lang="en-US" baseline="0" dirty="0"/>
                        <a:t>, </a:t>
                      </a:r>
                    </a:p>
                    <a:p>
                      <a:r>
                        <a:rPr lang="en-US" dirty="0" err="1"/>
                        <a:t>Cust_Id</a:t>
                      </a:r>
                      <a:r>
                        <a:rPr lang="en-US" dirty="0"/>
                        <a:t>,</a:t>
                      </a:r>
                    </a:p>
                    <a:p>
                      <a:r>
                        <a:rPr lang="en-US" dirty="0" err="1"/>
                        <a:t>BalanceAmount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checkBalance</a:t>
                      </a:r>
                      <a:r>
                        <a:rPr lang="en-US" dirty="0"/>
                        <a:t>():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E85211E-E235-428C-B173-8AD3FD11E068}"/>
              </a:ext>
            </a:extLst>
          </p:cNvPr>
          <p:cNvCxnSpPr>
            <a:cxnSpLocks/>
          </p:cNvCxnSpPr>
          <p:nvPr/>
        </p:nvCxnSpPr>
        <p:spPr>
          <a:xfrm>
            <a:off x="1905000" y="4524486"/>
            <a:ext cx="0" cy="733314"/>
          </a:xfrm>
          <a:prstGeom prst="straightConnector1">
            <a:avLst/>
          </a:prstGeom>
          <a:ln w="34925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E6B64E9-8AAD-4446-B54A-94C83EB2831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38200" y="1066800"/>
          <a:ext cx="2985294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52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PMFund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r>
                        <a:rPr lang="en-US" sz="1600" baseline="0" dirty="0" err="1"/>
                        <a:t>FundAmount</a:t>
                      </a:r>
                      <a:r>
                        <a:rPr lang="en-US" sz="1600" baseline="0" dirty="0"/>
                        <a:t>=1000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496894A-BDCD-4421-A6C5-9DE5D0D66C50}"/>
              </a:ext>
            </a:extLst>
          </p:cNvPr>
          <p:cNvCxnSpPr>
            <a:cxnSpLocks/>
          </p:cNvCxnSpPr>
          <p:nvPr/>
        </p:nvCxnSpPr>
        <p:spPr>
          <a:xfrm>
            <a:off x="1905000" y="2590800"/>
            <a:ext cx="0" cy="533400"/>
          </a:xfrm>
          <a:prstGeom prst="straightConnector1">
            <a:avLst/>
          </a:prstGeom>
          <a:ln w="34925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5A969BC-45F7-4FAB-95B5-E3EAE8850309}"/>
              </a:ext>
            </a:extLst>
          </p:cNvPr>
          <p:cNvCxnSpPr/>
          <p:nvPr/>
        </p:nvCxnSpPr>
        <p:spPr>
          <a:xfrm>
            <a:off x="3048000" y="1371600"/>
            <a:ext cx="1981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30" name="TextBox 18">
            <a:extLst>
              <a:ext uri="{FF2B5EF4-FFF2-40B4-BE49-F238E27FC236}">
                <a16:creationId xmlns:a16="http://schemas.microsoft.com/office/drawing/2014/main" id="{4BC17E62-E2A5-4AE4-8B46-186D67BCF2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1219200"/>
            <a:ext cx="313344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/>
              <a:t>Base Class for class Bank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010052D-A41E-476D-B46C-EDB103EDBDA4}"/>
              </a:ext>
            </a:extLst>
          </p:cNvPr>
          <p:cNvCxnSpPr/>
          <p:nvPr/>
        </p:nvCxnSpPr>
        <p:spPr>
          <a:xfrm>
            <a:off x="3200400" y="3276600"/>
            <a:ext cx="1981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32" name="TextBox 22">
            <a:extLst>
              <a:ext uri="{FF2B5EF4-FFF2-40B4-BE49-F238E27FC236}">
                <a16:creationId xmlns:a16="http://schemas.microsoft.com/office/drawing/2014/main" id="{524CD722-E842-463E-8966-86373B321B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1" y="3124200"/>
            <a:ext cx="421917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/>
              <a:t>Derived Class from PMFund  and </a:t>
            </a:r>
          </a:p>
          <a:p>
            <a:pPr eaLnBrk="1" hangingPunct="1"/>
            <a:r>
              <a:rPr lang="en-US" altLang="en-US" b="1" dirty="0"/>
              <a:t>Base Class for Customer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B085346-0B1C-499A-BC23-A7B148E77D23}"/>
              </a:ext>
            </a:extLst>
          </p:cNvPr>
          <p:cNvCxnSpPr/>
          <p:nvPr/>
        </p:nvCxnSpPr>
        <p:spPr>
          <a:xfrm>
            <a:off x="3200400" y="5486400"/>
            <a:ext cx="1981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34" name="TextBox 26">
            <a:extLst>
              <a:ext uri="{FF2B5EF4-FFF2-40B4-BE49-F238E27FC236}">
                <a16:creationId xmlns:a16="http://schemas.microsoft.com/office/drawing/2014/main" id="{4BA3AF0E-9134-4BC7-A733-3C6558FF37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5257800"/>
            <a:ext cx="305650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/>
              <a:t>Derived Class from Bank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67131D16-0443-4DBC-B729-0C4FDC00C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en-US" sz="3200"/>
              <a:t>Hierarchical inheritance:</a:t>
            </a:r>
            <a:br>
              <a:rPr lang="en-US" altLang="en-US" sz="3200"/>
            </a:br>
            <a:endParaRPr lang="en-US" altLang="en-US" sz="3200"/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1ED3D277-73CE-4A7B-824E-297B2CBB5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33400"/>
            <a:ext cx="8686800" cy="63246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000" b="1" dirty="0"/>
              <a:t>One base class and multiple derived class, one –to-many relationship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 sz="2400" dirty="0"/>
          </a:p>
          <a:p>
            <a:pPr>
              <a:buFont typeface="Arial" panose="020B0604020202020204" pitchFamily="34" charset="0"/>
              <a:buNone/>
            </a:pPr>
            <a:r>
              <a:rPr lang="en-US" altLang="en-US" dirty="0"/>
              <a:t>						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dirty="0"/>
              <a:t>				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 dirty="0"/>
          </a:p>
          <a:p>
            <a:pPr>
              <a:buFont typeface="Arial" panose="020B0604020202020204" pitchFamily="34" charset="0"/>
              <a:buNone/>
            </a:pPr>
            <a:endParaRPr lang="en-US" altLang="en-US" dirty="0"/>
          </a:p>
          <a:p>
            <a:pPr>
              <a:buFont typeface="Arial" panose="020B0604020202020204" pitchFamily="34" charset="0"/>
              <a:buNone/>
            </a:pPr>
            <a:endParaRPr lang="en-US" altLang="en-US" dirty="0"/>
          </a:p>
          <a:p>
            <a:pPr>
              <a:buFont typeface="Arial" panose="020B0604020202020204" pitchFamily="34" charset="0"/>
              <a:buNone/>
            </a:pPr>
            <a:r>
              <a:rPr lang="en-US" altLang="en-US" dirty="0"/>
              <a:t>						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1E2619B-CB18-430C-81F8-95585B4BE0BE}"/>
              </a:ext>
            </a:extLst>
          </p:cNvPr>
          <p:cNvCxnSpPr/>
          <p:nvPr/>
        </p:nvCxnSpPr>
        <p:spPr>
          <a:xfrm>
            <a:off x="1371600" y="3200400"/>
            <a:ext cx="1676400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EA5B22EC-A5A1-413F-92E2-34313FA4410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09600" y="4648200"/>
          <a:ext cx="23622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SBI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r>
                        <a:rPr lang="en-US" sz="1600" dirty="0"/>
                        <a:t>Private IFSC</a:t>
                      </a:r>
                      <a:r>
                        <a:rPr lang="en-US" sz="1600" baseline="0" dirty="0"/>
                        <a:t>Code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Bank():</a:t>
                      </a:r>
                      <a:r>
                        <a:rPr lang="en-US" sz="1600" dirty="0" err="1"/>
                        <a:t>rateofInterest</a:t>
                      </a:r>
                      <a:r>
                        <a:rPr lang="en-US" sz="1600" baseline="0" dirty="0"/>
                        <a:t>=4.5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7F55B18F-9249-41FE-8F0A-FB9EE412781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096000" y="4648200"/>
          <a:ext cx="23622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PNB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r>
                        <a:rPr lang="en-US" sz="1600" dirty="0"/>
                        <a:t>Private IFSC</a:t>
                      </a:r>
                      <a:r>
                        <a:rPr lang="en-US" sz="1600" baseline="0" dirty="0"/>
                        <a:t>Code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Bank():</a:t>
                      </a:r>
                      <a:r>
                        <a:rPr lang="en-US" sz="1600" dirty="0" err="1"/>
                        <a:t>rateofInterest</a:t>
                      </a:r>
                      <a:r>
                        <a:rPr lang="en-US" sz="1600" baseline="0" dirty="0"/>
                        <a:t>=5.5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CF6E214-4068-4B3F-B275-9629D2B78BF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895600" y="990600"/>
          <a:ext cx="2362200" cy="15954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8101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Bank</a:t>
                      </a:r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101">
                <a:tc>
                  <a:txBody>
                    <a:bodyPr/>
                    <a:lstStyle/>
                    <a:p>
                      <a:r>
                        <a:rPr lang="en-US" sz="1600" dirty="0"/>
                        <a:t>rateofInterest</a:t>
                      </a:r>
                      <a:r>
                        <a:rPr lang="en-US" sz="1600" baseline="0" dirty="0"/>
                        <a:t> </a:t>
                      </a:r>
                      <a:endParaRPr lang="en-US" sz="1600" dirty="0"/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23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Bank():</a:t>
                      </a:r>
                      <a:r>
                        <a:rPr lang="en-US" sz="1600" dirty="0" err="1"/>
                        <a:t>rateofInterest</a:t>
                      </a:r>
                      <a:r>
                        <a:rPr lang="en-US" sz="1600" baseline="0" dirty="0"/>
                        <a:t>=0</a:t>
                      </a:r>
                      <a:endParaRPr lang="en-US" sz="1600" dirty="0"/>
                    </a:p>
                    <a:p>
                      <a:endParaRPr lang="en-US" sz="1600" dirty="0"/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AF67BBC-60B2-4208-AE09-DC42F869C45D}"/>
              </a:ext>
            </a:extLst>
          </p:cNvPr>
          <p:cNvCxnSpPr/>
          <p:nvPr/>
        </p:nvCxnSpPr>
        <p:spPr>
          <a:xfrm rot="5400000">
            <a:off x="3658394" y="2894806"/>
            <a:ext cx="609600" cy="1588"/>
          </a:xfrm>
          <a:prstGeom prst="straightConnector1">
            <a:avLst/>
          </a:prstGeom>
          <a:ln w="34925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6A3AB3D-099B-4BB4-8D4E-6B5246518FA9}"/>
              </a:ext>
            </a:extLst>
          </p:cNvPr>
          <p:cNvCxnSpPr/>
          <p:nvPr/>
        </p:nvCxnSpPr>
        <p:spPr>
          <a:xfrm>
            <a:off x="1143000" y="3352800"/>
            <a:ext cx="6477000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7FCCFA4-AF50-4D47-9C37-0C08BC7CAF3A}"/>
              </a:ext>
            </a:extLst>
          </p:cNvPr>
          <p:cNvCxnSpPr/>
          <p:nvPr/>
        </p:nvCxnSpPr>
        <p:spPr>
          <a:xfrm rot="5400000">
            <a:off x="495301" y="4000500"/>
            <a:ext cx="1295400" cy="3175"/>
          </a:xfrm>
          <a:prstGeom prst="straightConnector1">
            <a:avLst/>
          </a:prstGeom>
          <a:ln w="34925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DD626F4-AB53-4BFD-8987-AEE2CDC47A78}"/>
              </a:ext>
            </a:extLst>
          </p:cNvPr>
          <p:cNvCxnSpPr/>
          <p:nvPr/>
        </p:nvCxnSpPr>
        <p:spPr>
          <a:xfrm rot="5400000">
            <a:off x="6973094" y="3999706"/>
            <a:ext cx="1295400" cy="1588"/>
          </a:xfrm>
          <a:prstGeom prst="straightConnector1">
            <a:avLst/>
          </a:prstGeom>
          <a:ln w="34925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91FE7471-382F-4DEF-BA28-5E7636FF2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sz="3600" dirty="0"/>
              <a:t>Multiple Inheritance</a:t>
            </a:r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C84295AA-9BDF-413D-966C-4D35D6C0DDB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/>
              <a:t>class Base1:  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/>
              <a:t>    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/>
              <a:t>  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/>
              <a:t>class Base2:  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/>
              <a:t>  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/>
              <a:t>.  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/>
              <a:t>.  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/>
              <a:t>.  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/>
              <a:t>class </a:t>
            </a:r>
            <a:r>
              <a:rPr lang="en-US" altLang="en-US" dirty="0" err="1"/>
              <a:t>BaseN</a:t>
            </a:r>
            <a:r>
              <a:rPr lang="en-US" altLang="en-US" dirty="0"/>
              <a:t>:  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/>
              <a:t>   </a:t>
            </a:r>
          </a:p>
        </p:txBody>
      </p:sp>
      <p:sp>
        <p:nvSpPr>
          <p:cNvPr id="23556" name="Content Placeholder 3">
            <a:extLst>
              <a:ext uri="{FF2B5EF4-FFF2-40B4-BE49-F238E27FC236}">
                <a16:creationId xmlns:a16="http://schemas.microsoft.com/office/drawing/2014/main" id="{50BA8669-6683-410C-9B6B-0FC477052F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838200"/>
            <a:ext cx="4038600" cy="5287963"/>
          </a:xfrm>
        </p:spPr>
        <p:txBody>
          <a:bodyPr>
            <a:normAutofit fontScale="92500" lnSpcReduction="10000"/>
          </a:bodyPr>
          <a:lstStyle/>
          <a:p>
            <a:pPr marL="0" indent="0">
              <a:buFont typeface="Arial" panose="020B0604020202020204" pitchFamily="34" charset="0"/>
              <a:buNone/>
            </a:pPr>
            <a:endParaRPr lang="en-US" alt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/>
              <a:t>class Derived(Base1, Base2, ...... </a:t>
            </a:r>
            <a:r>
              <a:rPr lang="en-US" altLang="en-US" dirty="0" err="1"/>
              <a:t>BaseN</a:t>
            </a:r>
            <a:r>
              <a:rPr lang="en-US" altLang="en-US" dirty="0"/>
              <a:t>):  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/>
              <a:t>   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92FBC19-1757-4E43-9BCD-D8478A511FE0}"/>
              </a:ext>
            </a:extLst>
          </p:cNvPr>
          <p:cNvSpPr/>
          <p:nvPr/>
        </p:nvSpPr>
        <p:spPr>
          <a:xfrm>
            <a:off x="5181600" y="2667000"/>
            <a:ext cx="914388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851E44-F6BC-437A-8F70-487B6608AF55}"/>
              </a:ext>
            </a:extLst>
          </p:cNvPr>
          <p:cNvSpPr/>
          <p:nvPr/>
        </p:nvSpPr>
        <p:spPr>
          <a:xfrm>
            <a:off x="6981651" y="2667000"/>
            <a:ext cx="1066812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FFE7E8F-EFEA-470B-AF07-07BEA371BF45}"/>
              </a:ext>
            </a:extLst>
          </p:cNvPr>
          <p:cNvCxnSpPr>
            <a:stCxn id="12" idx="2"/>
          </p:cNvCxnSpPr>
          <p:nvPr/>
        </p:nvCxnSpPr>
        <p:spPr>
          <a:xfrm>
            <a:off x="5638794" y="3429000"/>
            <a:ext cx="0" cy="12076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A348F2-C13D-48A9-A50A-BBFD6383D820}"/>
              </a:ext>
            </a:extLst>
          </p:cNvPr>
          <p:cNvCxnSpPr>
            <a:stCxn id="13" idx="2"/>
          </p:cNvCxnSpPr>
          <p:nvPr/>
        </p:nvCxnSpPr>
        <p:spPr>
          <a:xfrm>
            <a:off x="7515057" y="3429000"/>
            <a:ext cx="0" cy="12076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6007D13-1D6A-4F7E-AD01-5D2056CA54E2}"/>
              </a:ext>
            </a:extLst>
          </p:cNvPr>
          <p:cNvCxnSpPr/>
          <p:nvPr/>
        </p:nvCxnSpPr>
        <p:spPr>
          <a:xfrm>
            <a:off x="5638794" y="4636690"/>
            <a:ext cx="18762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A6C4B94-8B09-40CC-ADB9-23226FE43D0D}"/>
              </a:ext>
            </a:extLst>
          </p:cNvPr>
          <p:cNvCxnSpPr/>
          <p:nvPr/>
        </p:nvCxnSpPr>
        <p:spPr>
          <a:xfrm>
            <a:off x="6576925" y="4648200"/>
            <a:ext cx="0" cy="723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95E3EBBA-6F8C-4E31-B343-4F36BD91222C}"/>
              </a:ext>
            </a:extLst>
          </p:cNvPr>
          <p:cNvSpPr/>
          <p:nvPr/>
        </p:nvSpPr>
        <p:spPr>
          <a:xfrm>
            <a:off x="6095988" y="5383608"/>
            <a:ext cx="1219208" cy="945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7C1D9A0-D83C-4777-8BBA-7D07E940D9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528637"/>
            <a:ext cx="1223963" cy="12239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C7E6600-8FC7-4589-AF56-FE3E5852BC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507683"/>
            <a:ext cx="1571625" cy="144780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219FCF1-1FC3-4836-8135-E52A60C0C0CA}"/>
              </a:ext>
            </a:extLst>
          </p:cNvPr>
          <p:cNvCxnSpPr/>
          <p:nvPr/>
        </p:nvCxnSpPr>
        <p:spPr>
          <a:xfrm>
            <a:off x="2743200" y="1752600"/>
            <a:ext cx="83820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5517FF1-0BB3-4349-9953-A60E34716133}"/>
              </a:ext>
            </a:extLst>
          </p:cNvPr>
          <p:cNvCxnSpPr/>
          <p:nvPr/>
        </p:nvCxnSpPr>
        <p:spPr>
          <a:xfrm flipH="1">
            <a:off x="3733800" y="1752600"/>
            <a:ext cx="144780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F33547D6-65A9-466E-993B-67F525754C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341" y="2459831"/>
            <a:ext cx="1618918" cy="148113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4555028-62CE-49FB-81B8-2DE080396A1B}"/>
              </a:ext>
            </a:extLst>
          </p:cNvPr>
          <p:cNvSpPr txBox="1"/>
          <p:nvPr/>
        </p:nvSpPr>
        <p:spPr>
          <a:xfrm>
            <a:off x="3244068" y="3813444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student</a:t>
            </a:r>
          </a:p>
        </p:txBody>
      </p:sp>
    </p:spTree>
    <p:extLst>
      <p:ext uri="{BB962C8B-B14F-4D97-AF65-F5344CB8AC3E}">
        <p14:creationId xmlns:p14="http://schemas.microsoft.com/office/powerpoint/2010/main" val="3989696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5">
            <a:extLst>
              <a:ext uri="{FF2B5EF4-FFF2-40B4-BE49-F238E27FC236}">
                <a16:creationId xmlns:a16="http://schemas.microsoft.com/office/drawing/2014/main" id="{42F973C9-D72A-4A5F-96DD-E7558E0679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163" y="700088"/>
            <a:ext cx="7305675" cy="545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57845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3933825"/>
            <a:ext cx="7154862" cy="1476375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>
                <a:solidFill>
                  <a:srgbClr val="C00000"/>
                </a:solidFill>
              </a:rPr>
              <a:t> </a:t>
            </a:r>
            <a:br>
              <a:rPr lang="en-US" sz="3600" dirty="0">
                <a:solidFill>
                  <a:srgbClr val="C00000"/>
                </a:solidFill>
              </a:rPr>
            </a:b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755650" y="4076700"/>
            <a:ext cx="705643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3789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636588"/>
            <a:ext cx="1808163" cy="3297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2625" y="5957888"/>
            <a:ext cx="7156450" cy="11430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895" name="Date Placeholder 3"/>
          <p:cNvSpPr>
            <a:spLocks noGrp="1"/>
          </p:cNvSpPr>
          <p:nvPr>
            <p:ph type="dt" sz="quarter" idx="4294967295"/>
          </p:nvPr>
        </p:nvSpPr>
        <p:spPr bwMode="auto">
          <a:xfrm>
            <a:off x="179388" y="6519863"/>
            <a:ext cx="5122862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IN" altLang="en-US" sz="1400" dirty="0">
              <a:solidFill>
                <a:srgbClr val="898989"/>
              </a:solidFill>
              <a:latin typeface="Tahoma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36C763-1A63-4499-AA6F-F865282AC9A5}"/>
              </a:ext>
            </a:extLst>
          </p:cNvPr>
          <p:cNvSpPr txBox="1"/>
          <p:nvPr/>
        </p:nvSpPr>
        <p:spPr>
          <a:xfrm>
            <a:off x="2438400" y="1905000"/>
            <a:ext cx="350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Any Query?</a:t>
            </a:r>
          </a:p>
        </p:txBody>
      </p:sp>
    </p:spTree>
    <p:extLst>
      <p:ext uri="{BB962C8B-B14F-4D97-AF65-F5344CB8AC3E}">
        <p14:creationId xmlns:p14="http://schemas.microsoft.com/office/powerpoint/2010/main" val="2507906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4218D-DEC0-4342-8AF3-5BF06BCBF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Topics 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11157-ABFF-413E-B31E-1C3DFE889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dirty="0"/>
              <a:t>Inheritance and type conversion : </a:t>
            </a:r>
          </a:p>
          <a:p>
            <a:pPr marL="0" indent="0">
              <a:buNone/>
            </a:pPr>
            <a:r>
              <a:rPr lang="en-US" b="1" i="1" dirty="0"/>
              <a:t>inheritance:</a:t>
            </a:r>
          </a:p>
          <a:p>
            <a:pPr marL="857250" lvl="1" indent="-457200">
              <a:buFont typeface="Wingdings" panose="05000000000000000000" pitchFamily="2" charset="2"/>
              <a:buChar char="ü"/>
            </a:pPr>
            <a:r>
              <a:rPr lang="en-US" dirty="0"/>
              <a:t>importance,</a:t>
            </a:r>
          </a:p>
          <a:p>
            <a:pPr marL="857250" lvl="1" indent="-457200">
              <a:buFont typeface="Wingdings" panose="05000000000000000000" pitchFamily="2" charset="2"/>
              <a:buChar char="ü"/>
            </a:pPr>
            <a:r>
              <a:rPr lang="en-US" dirty="0"/>
              <a:t>types of inheritance</a:t>
            </a:r>
            <a:r>
              <a:rPr lang="en-US"/>
              <a:t>,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073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Picture 7">
            <a:extLst>
              <a:ext uri="{FF2B5EF4-FFF2-40B4-BE49-F238E27FC236}">
                <a16:creationId xmlns:a16="http://schemas.microsoft.com/office/drawing/2014/main" id="{061A4B89-31E6-409C-AE2F-EB39DD3E8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3" y="1087438"/>
            <a:ext cx="1962150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299" name="Picture 9">
            <a:extLst>
              <a:ext uri="{FF2B5EF4-FFF2-40B4-BE49-F238E27FC236}">
                <a16:creationId xmlns:a16="http://schemas.microsoft.com/office/drawing/2014/main" id="{932B0F84-0602-4CC5-A225-F6090684D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625" y="1373188"/>
            <a:ext cx="1504950" cy="281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0" name="Picture 11">
            <a:extLst>
              <a:ext uri="{FF2B5EF4-FFF2-40B4-BE49-F238E27FC236}">
                <a16:creationId xmlns:a16="http://schemas.microsoft.com/office/drawing/2014/main" id="{032ADFAD-44ED-4E1C-936F-551BF7AC05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4267200"/>
            <a:ext cx="1606550" cy="231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0BBC028-D06E-4612-80C7-A796FAED2519}"/>
              </a:ext>
            </a:extLst>
          </p:cNvPr>
          <p:cNvCxnSpPr>
            <a:cxnSpLocks/>
            <a:stCxn id="55298" idx="2"/>
          </p:cNvCxnSpPr>
          <p:nvPr/>
        </p:nvCxnSpPr>
        <p:spPr>
          <a:xfrm>
            <a:off x="1062038" y="3792538"/>
            <a:ext cx="0" cy="723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10BE9EF-AF48-4BB8-9679-669A70DCA3B8}"/>
              </a:ext>
            </a:extLst>
          </p:cNvPr>
          <p:cNvCxnSpPr>
            <a:stCxn id="55299" idx="2"/>
          </p:cNvCxnSpPr>
          <p:nvPr/>
        </p:nvCxnSpPr>
        <p:spPr>
          <a:xfrm>
            <a:off x="7023100" y="4186238"/>
            <a:ext cx="9525" cy="615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303" name="TextBox 32">
            <a:extLst>
              <a:ext uri="{FF2B5EF4-FFF2-40B4-BE49-F238E27FC236}">
                <a16:creationId xmlns:a16="http://schemas.microsoft.com/office/drawing/2014/main" id="{011BD397-0E8C-47ED-AF06-B82239A48C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1441450"/>
            <a:ext cx="990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father</a:t>
            </a:r>
          </a:p>
        </p:txBody>
      </p:sp>
      <p:sp>
        <p:nvSpPr>
          <p:cNvPr id="55304" name="TextBox 33">
            <a:extLst>
              <a:ext uri="{FF2B5EF4-FFF2-40B4-BE49-F238E27FC236}">
                <a16:creationId xmlns:a16="http://schemas.microsoft.com/office/drawing/2014/main" id="{583CBE8C-45BC-4C3E-9F1E-024213294F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8875" y="1524000"/>
            <a:ext cx="8842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mother</a:t>
            </a:r>
          </a:p>
        </p:txBody>
      </p:sp>
      <p:sp>
        <p:nvSpPr>
          <p:cNvPr id="55305" name="TextBox 34">
            <a:extLst>
              <a:ext uri="{FF2B5EF4-FFF2-40B4-BE49-F238E27FC236}">
                <a16:creationId xmlns:a16="http://schemas.microsoft.com/office/drawing/2014/main" id="{2F154251-A6C4-4F18-815F-2DD6F96C55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2038" y="5426075"/>
            <a:ext cx="6318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child</a:t>
            </a:r>
          </a:p>
        </p:txBody>
      </p:sp>
      <p:sp>
        <p:nvSpPr>
          <p:cNvPr id="55308" name="TextBox 40">
            <a:extLst>
              <a:ext uri="{FF2B5EF4-FFF2-40B4-BE49-F238E27FC236}">
                <a16:creationId xmlns:a16="http://schemas.microsoft.com/office/drawing/2014/main" id="{58E64292-AD67-481F-8F00-51CE8B9F88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6413" y="487363"/>
            <a:ext cx="4586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Verdana,Bold"/>
              </a:rPr>
              <a:t>Inheritance: reusability </a:t>
            </a:r>
            <a:endParaRPr lang="en-US" altLang="en-US" sz="1800" dirty="0">
              <a:latin typeface="Arial" panose="020B0604020202020204" pitchFamily="34" charset="0"/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B8714D3-4D3B-4681-B64B-CC52A91B4222}"/>
              </a:ext>
            </a:extLst>
          </p:cNvPr>
          <p:cNvCxnSpPr/>
          <p:nvPr/>
        </p:nvCxnSpPr>
        <p:spPr>
          <a:xfrm>
            <a:off x="1062038" y="4516438"/>
            <a:ext cx="29003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99477F9-5513-4B5B-8386-280542476C33}"/>
              </a:ext>
            </a:extLst>
          </p:cNvPr>
          <p:cNvCxnSpPr/>
          <p:nvPr/>
        </p:nvCxnSpPr>
        <p:spPr>
          <a:xfrm flipH="1">
            <a:off x="4872038" y="4802188"/>
            <a:ext cx="21510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E938A38-68F1-4189-B9CC-E09FDE1ECF33}"/>
              </a:ext>
            </a:extLst>
          </p:cNvPr>
          <p:cNvCxnSpPr/>
          <p:nvPr/>
        </p:nvCxnSpPr>
        <p:spPr>
          <a:xfrm>
            <a:off x="1328738" y="887413"/>
            <a:ext cx="7056437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1952625" y="5957888"/>
            <a:ext cx="7156450" cy="11430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0D5D9D-69E9-4B78-8160-2E37F4B24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7359" y="584951"/>
            <a:ext cx="1148158" cy="20193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4050FEB-A223-4A74-BDD4-2C3D74023E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7596" y="3760597"/>
            <a:ext cx="2248604" cy="276711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174F61B-B149-4DC2-8A19-020491D43F7E}"/>
              </a:ext>
            </a:extLst>
          </p:cNvPr>
          <p:cNvSpPr txBox="1"/>
          <p:nvPr/>
        </p:nvSpPr>
        <p:spPr>
          <a:xfrm>
            <a:off x="4519205" y="1921224"/>
            <a:ext cx="1401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Contact List</a:t>
            </a:r>
          </a:p>
        </p:txBody>
      </p:sp>
      <p:pic>
        <p:nvPicPr>
          <p:cNvPr id="18462" name="Picture 30" descr="Dial a Phone from a PDF Link on Mobile Devices">
            <a:extLst>
              <a:ext uri="{FF2B5EF4-FFF2-40B4-BE49-F238E27FC236}">
                <a16:creationId xmlns:a16="http://schemas.microsoft.com/office/drawing/2014/main" id="{2A86F4C6-E972-4DE3-BFB2-75CE0EF4C5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740" y="3694571"/>
            <a:ext cx="1630782" cy="2899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8EFD30C-05D3-4F40-AE5D-D009815A1A4E}"/>
              </a:ext>
            </a:extLst>
          </p:cNvPr>
          <p:cNvCxnSpPr>
            <a:cxnSpLocks/>
          </p:cNvCxnSpPr>
          <p:nvPr/>
        </p:nvCxnSpPr>
        <p:spPr>
          <a:xfrm flipH="1">
            <a:off x="1143001" y="2303504"/>
            <a:ext cx="2284358" cy="1354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D80F1DC-B95E-4A30-8AA0-EDBDD4018A64}"/>
              </a:ext>
            </a:extLst>
          </p:cNvPr>
          <p:cNvCxnSpPr>
            <a:cxnSpLocks/>
          </p:cNvCxnSpPr>
          <p:nvPr/>
        </p:nvCxnSpPr>
        <p:spPr>
          <a:xfrm>
            <a:off x="4572000" y="2411078"/>
            <a:ext cx="1752600" cy="1294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691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673974-F4F4-428F-8B78-5F60689718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2895600"/>
            <a:ext cx="4459817" cy="327660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998FAF6-93B4-4428-8C9F-4103F65588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00" y="3124201"/>
            <a:ext cx="3733800" cy="304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3C18CBB-AA5F-4E30-AFB1-8E087DC586BF}"/>
              </a:ext>
            </a:extLst>
          </p:cNvPr>
          <p:cNvSpPr txBox="1"/>
          <p:nvPr/>
        </p:nvSpPr>
        <p:spPr>
          <a:xfrm>
            <a:off x="457200" y="2209800"/>
            <a:ext cx="3157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Students in Attendance Module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2851D3-4C70-4169-8F3A-44CEDD968471}"/>
              </a:ext>
            </a:extLst>
          </p:cNvPr>
          <p:cNvSpPr txBox="1"/>
          <p:nvPr/>
        </p:nvSpPr>
        <p:spPr>
          <a:xfrm>
            <a:off x="5334000" y="2710934"/>
            <a:ext cx="2902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Same Students in CA Module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4EBD2B3-46C1-4080-A410-58DD789B2D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4539" y="378233"/>
            <a:ext cx="2717711" cy="180959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4F6F980-E023-427A-A0F3-C93FBEAB370C}"/>
              </a:ext>
            </a:extLst>
          </p:cNvPr>
          <p:cNvSpPr txBox="1"/>
          <p:nvPr/>
        </p:nvSpPr>
        <p:spPr>
          <a:xfrm>
            <a:off x="4114800" y="228600"/>
            <a:ext cx="1065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Students 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E81EB85-CEC8-4DAE-9F9D-73F5F4285F7B}"/>
              </a:ext>
            </a:extLst>
          </p:cNvPr>
          <p:cNvCxnSpPr/>
          <p:nvPr/>
        </p:nvCxnSpPr>
        <p:spPr>
          <a:xfrm flipH="1">
            <a:off x="3352800" y="1447800"/>
            <a:ext cx="381000" cy="76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47E2AC6-51A7-4103-8B14-6ED2A23F78F5}"/>
              </a:ext>
            </a:extLst>
          </p:cNvPr>
          <p:cNvCxnSpPr>
            <a:cxnSpLocks/>
          </p:cNvCxnSpPr>
          <p:nvPr/>
        </p:nvCxnSpPr>
        <p:spPr>
          <a:xfrm>
            <a:off x="5943600" y="1447800"/>
            <a:ext cx="1028700" cy="1131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6007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46981FA6-215E-40AA-A335-F164415B7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Inheritance </a:t>
            </a:r>
          </a:p>
        </p:txBody>
      </p:sp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id="{F2FB75FB-1BE3-47AE-AB3B-DE8E1D511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Char char="ü"/>
            </a:pPr>
            <a:r>
              <a:rPr lang="en-US" altLang="en-US" sz="2800" dirty="0"/>
              <a:t>One class can be derived from other class.</a:t>
            </a:r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en-US" altLang="en-US" sz="2800" dirty="0"/>
              <a:t>We can make the relationship between the classes.</a:t>
            </a:r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en-US" altLang="en-US" sz="2800" dirty="0"/>
              <a:t>We can re-use the functionality of classes</a:t>
            </a:r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en-US" altLang="en-US" sz="2800" dirty="0"/>
              <a:t>We can use different form of inheritance</a:t>
            </a:r>
          </a:p>
          <a:p>
            <a:pPr marL="0" indent="0" eaLnBrk="1" hangingPunct="1">
              <a:buNone/>
            </a:pPr>
            <a:endParaRPr lang="en-US" altLang="en-US" sz="2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683DCA9-0DE8-41CD-A5FC-472D1AB6D23B}"/>
              </a:ext>
            </a:extLst>
          </p:cNvPr>
          <p:cNvSpPr/>
          <p:nvPr/>
        </p:nvSpPr>
        <p:spPr>
          <a:xfrm>
            <a:off x="2743200" y="3862437"/>
            <a:ext cx="1447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Base Class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09EF0FA7-1AC7-4040-A185-28BF01FA3E12}"/>
              </a:ext>
            </a:extLst>
          </p:cNvPr>
          <p:cNvSpPr/>
          <p:nvPr/>
        </p:nvSpPr>
        <p:spPr>
          <a:xfrm>
            <a:off x="3276600" y="4395837"/>
            <a:ext cx="228600" cy="1143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53A1FB-B27E-4067-8125-6AB6D30D5A77}"/>
              </a:ext>
            </a:extLst>
          </p:cNvPr>
          <p:cNvSpPr/>
          <p:nvPr/>
        </p:nvSpPr>
        <p:spPr>
          <a:xfrm>
            <a:off x="2743200" y="5629105"/>
            <a:ext cx="1447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Derived Class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D4BCC-BDD2-43E2-AACB-D772C01DF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>
                <a:latin typeface="Verdana" panose="020B0604030504040204" pitchFamily="34" charset="0"/>
              </a:rPr>
              <a:t>I</a:t>
            </a:r>
            <a:r>
              <a:rPr lang="en-US" sz="3200" i="0" u="none" strike="noStrike" baseline="0" dirty="0">
                <a:latin typeface="Verdana" panose="020B0604030504040204" pitchFamily="34" charset="0"/>
              </a:rPr>
              <a:t>nheritance: types of inheritance</a:t>
            </a:r>
            <a:endParaRPr lang="en-US" sz="6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E4477-210C-4070-9BF0-F5E329E54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BA85DE0-9C62-4E92-BBC9-C48DB5701795}"/>
              </a:ext>
            </a:extLst>
          </p:cNvPr>
          <p:cNvSpPr/>
          <p:nvPr/>
        </p:nvSpPr>
        <p:spPr>
          <a:xfrm>
            <a:off x="762000" y="2286000"/>
            <a:ext cx="990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C2FB630-15AE-4E02-A8FB-DAC90C59C3EC}"/>
              </a:ext>
            </a:extLst>
          </p:cNvPr>
          <p:cNvCxnSpPr/>
          <p:nvPr/>
        </p:nvCxnSpPr>
        <p:spPr>
          <a:xfrm>
            <a:off x="1219200" y="2895600"/>
            <a:ext cx="0" cy="1371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4CEBCE29-FCAE-42CF-A2E1-F8A4DED429AD}"/>
              </a:ext>
            </a:extLst>
          </p:cNvPr>
          <p:cNvSpPr/>
          <p:nvPr/>
        </p:nvSpPr>
        <p:spPr>
          <a:xfrm>
            <a:off x="762026" y="4282281"/>
            <a:ext cx="990574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EA1842-5DA9-4C7A-8798-DD80EB78494D}"/>
              </a:ext>
            </a:extLst>
          </p:cNvPr>
          <p:cNvSpPr/>
          <p:nvPr/>
        </p:nvSpPr>
        <p:spPr>
          <a:xfrm>
            <a:off x="2895600" y="2286000"/>
            <a:ext cx="914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EC934B8-8023-4A65-AB8C-6D299A439F2D}"/>
              </a:ext>
            </a:extLst>
          </p:cNvPr>
          <p:cNvCxnSpPr/>
          <p:nvPr/>
        </p:nvCxnSpPr>
        <p:spPr>
          <a:xfrm>
            <a:off x="3352800" y="2895600"/>
            <a:ext cx="0" cy="967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0F39487-50AB-4578-838A-AD20CFE33CBB}"/>
              </a:ext>
            </a:extLst>
          </p:cNvPr>
          <p:cNvSpPr/>
          <p:nvPr/>
        </p:nvSpPr>
        <p:spPr>
          <a:xfrm>
            <a:off x="2971807" y="3863181"/>
            <a:ext cx="914397" cy="7850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B329C7E-6AD7-46B1-91EF-93C8D1C34DE7}"/>
              </a:ext>
            </a:extLst>
          </p:cNvPr>
          <p:cNvCxnSpPr/>
          <p:nvPr/>
        </p:nvCxnSpPr>
        <p:spPr>
          <a:xfrm>
            <a:off x="3352800" y="4648200"/>
            <a:ext cx="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03BDBFBE-F167-4414-A874-DB30AB34DB51}"/>
              </a:ext>
            </a:extLst>
          </p:cNvPr>
          <p:cNvSpPr/>
          <p:nvPr/>
        </p:nvSpPr>
        <p:spPr>
          <a:xfrm>
            <a:off x="2971807" y="5334000"/>
            <a:ext cx="914397" cy="7159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82B7C4-889E-4F44-82CA-10AAADF6B3C0}"/>
              </a:ext>
            </a:extLst>
          </p:cNvPr>
          <p:cNvSpPr txBox="1"/>
          <p:nvPr/>
        </p:nvSpPr>
        <p:spPr>
          <a:xfrm>
            <a:off x="609600" y="5486400"/>
            <a:ext cx="947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Single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5E9741-235B-433D-91E2-A3B4A36195F0}"/>
              </a:ext>
            </a:extLst>
          </p:cNvPr>
          <p:cNvSpPr txBox="1"/>
          <p:nvPr/>
        </p:nvSpPr>
        <p:spPr>
          <a:xfrm>
            <a:off x="2797486" y="6183252"/>
            <a:ext cx="12630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Multilevel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D0533DB-49B3-4426-AF1A-E2B09C7B82DA}"/>
              </a:ext>
            </a:extLst>
          </p:cNvPr>
          <p:cNvSpPr/>
          <p:nvPr/>
        </p:nvSpPr>
        <p:spPr>
          <a:xfrm>
            <a:off x="4876800" y="2286000"/>
            <a:ext cx="914388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483BB0-FFEF-4738-A957-079CD739D321}"/>
              </a:ext>
            </a:extLst>
          </p:cNvPr>
          <p:cNvSpPr/>
          <p:nvPr/>
        </p:nvSpPr>
        <p:spPr>
          <a:xfrm>
            <a:off x="6676851" y="2286000"/>
            <a:ext cx="1066812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827E061-7783-4458-8CC1-87BA5D6D733A}"/>
              </a:ext>
            </a:extLst>
          </p:cNvPr>
          <p:cNvCxnSpPr>
            <a:stCxn id="17" idx="2"/>
          </p:cNvCxnSpPr>
          <p:nvPr/>
        </p:nvCxnSpPr>
        <p:spPr>
          <a:xfrm>
            <a:off x="5333994" y="3048000"/>
            <a:ext cx="0" cy="12076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4128317-6602-456A-9480-C6A84957CB09}"/>
              </a:ext>
            </a:extLst>
          </p:cNvPr>
          <p:cNvCxnSpPr>
            <a:stCxn id="18" idx="2"/>
          </p:cNvCxnSpPr>
          <p:nvPr/>
        </p:nvCxnSpPr>
        <p:spPr>
          <a:xfrm>
            <a:off x="7210257" y="3048000"/>
            <a:ext cx="0" cy="12076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8681A1C-0E7B-4337-AD37-5E0298C99CFA}"/>
              </a:ext>
            </a:extLst>
          </p:cNvPr>
          <p:cNvCxnSpPr/>
          <p:nvPr/>
        </p:nvCxnSpPr>
        <p:spPr>
          <a:xfrm>
            <a:off x="5333994" y="4255690"/>
            <a:ext cx="18762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E50292A-628D-4888-B100-F908908B84E8}"/>
              </a:ext>
            </a:extLst>
          </p:cNvPr>
          <p:cNvCxnSpPr/>
          <p:nvPr/>
        </p:nvCxnSpPr>
        <p:spPr>
          <a:xfrm>
            <a:off x="6272125" y="4267200"/>
            <a:ext cx="0" cy="723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541E41ED-F547-4BD2-BA22-9EE95F57046C}"/>
              </a:ext>
            </a:extLst>
          </p:cNvPr>
          <p:cNvSpPr/>
          <p:nvPr/>
        </p:nvSpPr>
        <p:spPr>
          <a:xfrm>
            <a:off x="5791188" y="5002608"/>
            <a:ext cx="1219208" cy="945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63D65E3-B647-4ED3-991B-50D010FC4F7C}"/>
              </a:ext>
            </a:extLst>
          </p:cNvPr>
          <p:cNvSpPr txBox="1"/>
          <p:nvPr/>
        </p:nvSpPr>
        <p:spPr>
          <a:xfrm>
            <a:off x="5791188" y="6400800"/>
            <a:ext cx="10903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Multiple</a:t>
            </a:r>
          </a:p>
        </p:txBody>
      </p:sp>
    </p:spTree>
    <p:extLst>
      <p:ext uri="{BB962C8B-B14F-4D97-AF65-F5344CB8AC3E}">
        <p14:creationId xmlns:p14="http://schemas.microsoft.com/office/powerpoint/2010/main" val="1107032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704C2C3-6140-46A3-8C66-C1EFCBC1912C}"/>
              </a:ext>
            </a:extLst>
          </p:cNvPr>
          <p:cNvSpPr/>
          <p:nvPr/>
        </p:nvSpPr>
        <p:spPr>
          <a:xfrm>
            <a:off x="1143000" y="1219200"/>
            <a:ext cx="838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A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3D7968A-6898-470A-82B3-6A5F1AFA66B3}"/>
              </a:ext>
            </a:extLst>
          </p:cNvPr>
          <p:cNvCxnSpPr/>
          <p:nvPr/>
        </p:nvCxnSpPr>
        <p:spPr>
          <a:xfrm flipH="1">
            <a:off x="533400" y="1905000"/>
            <a:ext cx="990600" cy="106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DD355F2-6E24-4C54-B0BB-F452F30819B9}"/>
              </a:ext>
            </a:extLst>
          </p:cNvPr>
          <p:cNvCxnSpPr/>
          <p:nvPr/>
        </p:nvCxnSpPr>
        <p:spPr>
          <a:xfrm>
            <a:off x="1524000" y="1905000"/>
            <a:ext cx="914400" cy="106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7366E982-2E67-49D8-BF56-03F8615C2461}"/>
              </a:ext>
            </a:extLst>
          </p:cNvPr>
          <p:cNvSpPr/>
          <p:nvPr/>
        </p:nvSpPr>
        <p:spPr>
          <a:xfrm>
            <a:off x="152400" y="2971800"/>
            <a:ext cx="762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7D952E5-FCB0-4F20-8A55-8976DF7D82DD}"/>
              </a:ext>
            </a:extLst>
          </p:cNvPr>
          <p:cNvSpPr/>
          <p:nvPr/>
        </p:nvSpPr>
        <p:spPr>
          <a:xfrm>
            <a:off x="2133600" y="2998033"/>
            <a:ext cx="762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AA98F5-EAEA-45A9-8241-8A8CC9D969F0}"/>
              </a:ext>
            </a:extLst>
          </p:cNvPr>
          <p:cNvSpPr txBox="1"/>
          <p:nvPr/>
        </p:nvSpPr>
        <p:spPr>
          <a:xfrm>
            <a:off x="152400" y="4114801"/>
            <a:ext cx="320039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Hierarchical Inheritance</a:t>
            </a:r>
          </a:p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93F0CF-D219-401E-83CD-B790BCA523D0}"/>
              </a:ext>
            </a:extLst>
          </p:cNvPr>
          <p:cNvSpPr/>
          <p:nvPr/>
        </p:nvSpPr>
        <p:spPr>
          <a:xfrm>
            <a:off x="4762502" y="1177352"/>
            <a:ext cx="838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397637C-F009-449B-B98A-C7BDBD53B6B0}"/>
              </a:ext>
            </a:extLst>
          </p:cNvPr>
          <p:cNvSpPr/>
          <p:nvPr/>
        </p:nvSpPr>
        <p:spPr>
          <a:xfrm>
            <a:off x="4838702" y="2971800"/>
            <a:ext cx="762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4C9EDC8-D7A9-45E5-90BC-486A897FCCF9}"/>
              </a:ext>
            </a:extLst>
          </p:cNvPr>
          <p:cNvSpPr/>
          <p:nvPr/>
        </p:nvSpPr>
        <p:spPr>
          <a:xfrm>
            <a:off x="6365576" y="2998033"/>
            <a:ext cx="762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378139C-AA33-4BDE-8991-EF1AA736E69A}"/>
              </a:ext>
            </a:extLst>
          </p:cNvPr>
          <p:cNvCxnSpPr>
            <a:cxnSpLocks/>
          </p:cNvCxnSpPr>
          <p:nvPr/>
        </p:nvCxnSpPr>
        <p:spPr>
          <a:xfrm>
            <a:off x="5225949" y="1863152"/>
            <a:ext cx="0" cy="1032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68BD6D1-D618-41CB-A2FC-FDCDC5B7AFCF}"/>
              </a:ext>
            </a:extLst>
          </p:cNvPr>
          <p:cNvCxnSpPr>
            <a:cxnSpLocks/>
          </p:cNvCxnSpPr>
          <p:nvPr/>
        </p:nvCxnSpPr>
        <p:spPr>
          <a:xfrm>
            <a:off x="5363977" y="3665096"/>
            <a:ext cx="0" cy="805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79F1BB13-A7C5-4A02-AADE-E9682DA8F7D4}"/>
              </a:ext>
            </a:extLst>
          </p:cNvPr>
          <p:cNvSpPr/>
          <p:nvPr/>
        </p:nvSpPr>
        <p:spPr>
          <a:xfrm>
            <a:off x="4906777" y="4551935"/>
            <a:ext cx="914400" cy="8352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C935A01-D2D7-424D-98AE-473A471CB6B9}"/>
              </a:ext>
            </a:extLst>
          </p:cNvPr>
          <p:cNvCxnSpPr>
            <a:cxnSpLocks/>
          </p:cNvCxnSpPr>
          <p:nvPr/>
        </p:nvCxnSpPr>
        <p:spPr>
          <a:xfrm flipH="1">
            <a:off x="5600702" y="3724870"/>
            <a:ext cx="910402" cy="745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BDF2868-DB06-4F5A-B40A-73A676FC5B21}"/>
              </a:ext>
            </a:extLst>
          </p:cNvPr>
          <p:cNvSpPr txBox="1"/>
          <p:nvPr/>
        </p:nvSpPr>
        <p:spPr>
          <a:xfrm>
            <a:off x="5423938" y="5468647"/>
            <a:ext cx="26452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Hybrid Inheritance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722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DD17C-61F8-4924-9E12-632E87709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Single inheritance: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DB6E0-0DEF-40E5-B678-5298B4E24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Syntax:</a:t>
            </a:r>
          </a:p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derive_class_name</a:t>
            </a:r>
            <a:r>
              <a:rPr lang="en-US" dirty="0"/>
              <a:t> : </a:t>
            </a:r>
            <a:r>
              <a:rPr lang="en-US" dirty="0" err="1"/>
              <a:t>access_mode</a:t>
            </a:r>
            <a:r>
              <a:rPr lang="en-US" dirty="0"/>
              <a:t> </a:t>
            </a:r>
            <a:r>
              <a:rPr lang="en-US" dirty="0" err="1"/>
              <a:t>base_class_name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//body of </a:t>
            </a:r>
            <a:r>
              <a:rPr lang="en-US" dirty="0" err="1"/>
              <a:t>derive_class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7926869"/>
      </p:ext>
    </p:extLst>
  </p:cSld>
  <p:clrMapOvr>
    <a:masterClrMapping/>
  </p:clrMapOvr>
</p:sld>
</file>

<file path=ppt/theme/theme1.xml><?xml version="1.0" encoding="utf-8"?>
<a:theme xmlns:a="http://schemas.openxmlformats.org/drawingml/2006/main" name="Lpu theme final with copyright(S)">
  <a:themeElements>
    <a:clrScheme name="Custom 1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009DD9"/>
      </a:accent4>
      <a:accent5>
        <a:srgbClr val="009DD9"/>
      </a:accent5>
      <a:accent6>
        <a:srgbClr val="009DD9"/>
      </a:accent6>
      <a:hlink>
        <a:srgbClr val="009DD9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Lpu theme final with copyright(S)</Template>
  <TotalTime>6261</TotalTime>
  <Words>322</Words>
  <Application>Microsoft Office PowerPoint</Application>
  <PresentationFormat>On-screen Show (4:3)</PresentationFormat>
  <Paragraphs>135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Arial</vt:lpstr>
      <vt:lpstr>Arial Black</vt:lpstr>
      <vt:lpstr>Arial Rounded MT Bold</vt:lpstr>
      <vt:lpstr>Calibri</vt:lpstr>
      <vt:lpstr>Courier New</vt:lpstr>
      <vt:lpstr>Tahoma</vt:lpstr>
      <vt:lpstr>Verdana</vt:lpstr>
      <vt:lpstr>Verdana,Bold</vt:lpstr>
      <vt:lpstr>Wingdings</vt:lpstr>
      <vt:lpstr>Lpu theme final with copyright(S)</vt:lpstr>
      <vt:lpstr>CAP444 OBJECT ORIENTED PROGRAMMING USING C++ </vt:lpstr>
      <vt:lpstr>Topics Covered</vt:lpstr>
      <vt:lpstr>PowerPoint Presentation</vt:lpstr>
      <vt:lpstr>PowerPoint Presentation</vt:lpstr>
      <vt:lpstr>PowerPoint Presentation</vt:lpstr>
      <vt:lpstr>Inheritance </vt:lpstr>
      <vt:lpstr>Inheritance: types of inheritance</vt:lpstr>
      <vt:lpstr>PowerPoint Presentation</vt:lpstr>
      <vt:lpstr>Single inheritance:</vt:lpstr>
      <vt:lpstr>PowerPoint Presentation</vt:lpstr>
      <vt:lpstr>PowerPoint Presentation</vt:lpstr>
      <vt:lpstr>PowerPoint Presentation</vt:lpstr>
      <vt:lpstr>Single inheritance Example</vt:lpstr>
      <vt:lpstr>Multilevel inheritance: </vt:lpstr>
      <vt:lpstr>Hierarchical inheritance: </vt:lpstr>
      <vt:lpstr>Multiple Inheritance</vt:lpstr>
      <vt:lpstr>PowerPoint Presentation</vt:lpstr>
      <vt:lpstr>PowerPoint Presentation</vt:lpstr>
      <vt:lpstr>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sanjeev</dc:creator>
  <cp:lastModifiedBy>hp</cp:lastModifiedBy>
  <cp:revision>333</cp:revision>
  <dcterms:created xsi:type="dcterms:W3CDTF">2014-05-25T11:13:57Z</dcterms:created>
  <dcterms:modified xsi:type="dcterms:W3CDTF">2022-09-22T09:54:45Z</dcterms:modified>
</cp:coreProperties>
</file>