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5"/>
  </p:notesMasterIdLst>
  <p:handoutMasterIdLst>
    <p:handoutMasterId r:id="rId36"/>
  </p:handoutMasterIdLst>
  <p:sldIdLst>
    <p:sldId id="269" r:id="rId2"/>
    <p:sldId id="394" r:id="rId3"/>
    <p:sldId id="358" r:id="rId4"/>
    <p:sldId id="352" r:id="rId5"/>
    <p:sldId id="438" r:id="rId6"/>
    <p:sldId id="260" r:id="rId7"/>
    <p:sldId id="378" r:id="rId8"/>
    <p:sldId id="386" r:id="rId9"/>
    <p:sldId id="388" r:id="rId10"/>
    <p:sldId id="390" r:id="rId11"/>
    <p:sldId id="444" r:id="rId12"/>
    <p:sldId id="443" r:id="rId13"/>
    <p:sldId id="284" r:id="rId14"/>
    <p:sldId id="441" r:id="rId15"/>
    <p:sldId id="266" r:id="rId16"/>
    <p:sldId id="285" r:id="rId17"/>
    <p:sldId id="442" r:id="rId18"/>
    <p:sldId id="445" r:id="rId19"/>
    <p:sldId id="446" r:id="rId20"/>
    <p:sldId id="288" r:id="rId21"/>
    <p:sldId id="447" r:id="rId22"/>
    <p:sldId id="396" r:id="rId23"/>
    <p:sldId id="397" r:id="rId24"/>
    <p:sldId id="367" r:id="rId25"/>
    <p:sldId id="398" r:id="rId26"/>
    <p:sldId id="363" r:id="rId27"/>
    <p:sldId id="448" r:id="rId28"/>
    <p:sldId id="364" r:id="rId29"/>
    <p:sldId id="365" r:id="rId30"/>
    <p:sldId id="368" r:id="rId31"/>
    <p:sldId id="366" r:id="rId32"/>
    <p:sldId id="393" r:id="rId33"/>
    <p:sldId id="35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D4AB949-8418-408A-A668-BC67BFDA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96DD-E684-4EF2-A9D9-72BD18EBE563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70FE87-F507-4CA8-9F10-0890EB85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0F2F19-855B-4ABA-B331-4C2D41F9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EF1AA-10A3-43E7-A66F-B7B93132D3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50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B38E50-AED9-4721-BB88-07307A3EA4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690568" cy="304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B27C1-4097-4888-ADD1-652263B1A345}"/>
              </a:ext>
            </a:extLst>
          </p:cNvPr>
          <p:cNvSpPr txBox="1"/>
          <p:nvPr/>
        </p:nvSpPr>
        <p:spPr>
          <a:xfrm>
            <a:off x="533400" y="3429000"/>
            <a:ext cx="52213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class </a:t>
            </a:r>
            <a:r>
              <a:rPr lang="en-US" sz="2000" b="1" dirty="0" err="1">
                <a:solidFill>
                  <a:schemeClr val="accent1"/>
                </a:solidFill>
              </a:rPr>
              <a:t>base_class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//base class members (x, y)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};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class </a:t>
            </a:r>
            <a:r>
              <a:rPr lang="en-US" sz="2000" b="1" dirty="0" err="1">
                <a:solidFill>
                  <a:schemeClr val="accent1"/>
                </a:solidFill>
              </a:rPr>
              <a:t>derive_class</a:t>
            </a:r>
            <a:r>
              <a:rPr lang="en-US" sz="2000" b="1" dirty="0">
                <a:solidFill>
                  <a:schemeClr val="accent1"/>
                </a:solidFill>
              </a:rPr>
              <a:t> : </a:t>
            </a:r>
            <a:r>
              <a:rPr lang="en-US" sz="2000" b="1" dirty="0" err="1">
                <a:solidFill>
                  <a:schemeClr val="accent1"/>
                </a:solidFill>
              </a:rPr>
              <a:t>access_Specifier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base_class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//base class members (x, y)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//derive class members (</a:t>
            </a:r>
            <a:r>
              <a:rPr lang="en-US" sz="2000" b="1" dirty="0" err="1">
                <a:solidFill>
                  <a:schemeClr val="accent1"/>
                </a:solidFill>
              </a:rPr>
              <a:t>a,b</a:t>
            </a:r>
            <a:r>
              <a:rPr lang="en-US" sz="20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};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06799A-CEC4-4268-AFA7-5C49379FACA3}"/>
              </a:ext>
            </a:extLst>
          </p:cNvPr>
          <p:cNvCxnSpPr/>
          <p:nvPr/>
        </p:nvCxnSpPr>
        <p:spPr>
          <a:xfrm flipH="1">
            <a:off x="3581400" y="1600200"/>
            <a:ext cx="9906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4B378D-C3DE-4175-BDBC-E361EB949E35}"/>
              </a:ext>
            </a:extLst>
          </p:cNvPr>
          <p:cNvCxnSpPr/>
          <p:nvPr/>
        </p:nvCxnSpPr>
        <p:spPr>
          <a:xfrm>
            <a:off x="1219200" y="2209800"/>
            <a:ext cx="19812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B4DA7-F831-4F5A-AEF5-9AF052F89B63}"/>
              </a:ext>
            </a:extLst>
          </p:cNvPr>
          <p:cNvCxnSpPr>
            <a:cxnSpLocks/>
          </p:cNvCxnSpPr>
          <p:nvPr/>
        </p:nvCxnSpPr>
        <p:spPr>
          <a:xfrm flipH="1">
            <a:off x="3429000" y="2209800"/>
            <a:ext cx="1752600" cy="317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5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0DB0EB-7BEF-47E4-88F4-309D14BF3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4" y="885826"/>
            <a:ext cx="2677856" cy="154304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AF187482-BC43-457E-9448-11F909985F14}"/>
              </a:ext>
            </a:extLst>
          </p:cNvPr>
          <p:cNvSpPr/>
          <p:nvPr/>
        </p:nvSpPr>
        <p:spPr>
          <a:xfrm>
            <a:off x="1676400" y="2590800"/>
            <a:ext cx="152400" cy="1285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C4A8D5-329C-41E0-815F-A59BD5EDF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4" y="3913595"/>
            <a:ext cx="2962275" cy="15430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713049-FA16-4792-8FB9-187BA65438C6}"/>
              </a:ext>
            </a:extLst>
          </p:cNvPr>
          <p:cNvSpPr/>
          <p:nvPr/>
        </p:nvSpPr>
        <p:spPr>
          <a:xfrm>
            <a:off x="4929420" y="1161530"/>
            <a:ext cx="2057400" cy="214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E4BCB3-9F54-4993-A8EC-8DEDA1C257CB}"/>
              </a:ext>
            </a:extLst>
          </p:cNvPr>
          <p:cNvCxnSpPr/>
          <p:nvPr/>
        </p:nvCxnSpPr>
        <p:spPr>
          <a:xfrm>
            <a:off x="4929420" y="1866087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F978B-2007-4F2E-8199-FDE7CDBD9FA7}"/>
              </a:ext>
            </a:extLst>
          </p:cNvPr>
          <p:cNvCxnSpPr/>
          <p:nvPr/>
        </p:nvCxnSpPr>
        <p:spPr>
          <a:xfrm>
            <a:off x="4929420" y="2628087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52C488-21CD-4517-B32C-4D75A1D2A8B7}"/>
              </a:ext>
            </a:extLst>
          </p:cNvPr>
          <p:cNvSpPr txBox="1"/>
          <p:nvPr/>
        </p:nvSpPr>
        <p:spPr>
          <a:xfrm>
            <a:off x="4942316" y="1337768"/>
            <a:ext cx="204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</a:t>
            </a:r>
            <a:r>
              <a:rPr lang="en-US" sz="2000" b="1" dirty="0" err="1"/>
              <a:t>WindowColor</a:t>
            </a:r>
            <a:endParaRPr 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D768-28F8-4F0D-A637-857BB36D976D}"/>
              </a:ext>
            </a:extLst>
          </p:cNvPr>
          <p:cNvSpPr txBox="1"/>
          <p:nvPr/>
        </p:nvSpPr>
        <p:spPr>
          <a:xfrm>
            <a:off x="5393579" y="2744734"/>
            <a:ext cx="11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getColor</a:t>
            </a:r>
            <a:r>
              <a:rPr lang="en-US" b="1" dirty="0"/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4F914-01D9-4899-B0EC-605F0652BBCD}"/>
              </a:ext>
            </a:extLst>
          </p:cNvPr>
          <p:cNvSpPr/>
          <p:nvPr/>
        </p:nvSpPr>
        <p:spPr>
          <a:xfrm>
            <a:off x="4942315" y="4508882"/>
            <a:ext cx="2057400" cy="214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A863CE-C4B4-40F7-9C08-9EEA15E16541}"/>
              </a:ext>
            </a:extLst>
          </p:cNvPr>
          <p:cNvCxnSpPr/>
          <p:nvPr/>
        </p:nvCxnSpPr>
        <p:spPr>
          <a:xfrm>
            <a:off x="4942315" y="5213439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5B32A2-3361-457F-8B09-0038FD92973A}"/>
              </a:ext>
            </a:extLst>
          </p:cNvPr>
          <p:cNvCxnSpPr/>
          <p:nvPr/>
        </p:nvCxnSpPr>
        <p:spPr>
          <a:xfrm>
            <a:off x="4942315" y="5975439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70D283-6E97-42AD-8470-28C33DFF93E6}"/>
              </a:ext>
            </a:extLst>
          </p:cNvPr>
          <p:cNvSpPr txBox="1"/>
          <p:nvPr/>
        </p:nvSpPr>
        <p:spPr>
          <a:xfrm>
            <a:off x="4942315" y="4685120"/>
            <a:ext cx="309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ConsoleBackground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F1891B-AA23-4809-A5C6-466DCAC0821A}"/>
              </a:ext>
            </a:extLst>
          </p:cNvPr>
          <p:cNvSpPr txBox="1"/>
          <p:nvPr/>
        </p:nvSpPr>
        <p:spPr>
          <a:xfrm>
            <a:off x="5406474" y="609208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setName</a:t>
            </a:r>
            <a:r>
              <a:rPr lang="en-US" b="1" dirty="0"/>
              <a:t>()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22AAC24-7BF8-4FEB-B57D-14B973B019C5}"/>
              </a:ext>
            </a:extLst>
          </p:cNvPr>
          <p:cNvSpPr/>
          <p:nvPr/>
        </p:nvSpPr>
        <p:spPr>
          <a:xfrm>
            <a:off x="5735382" y="3350599"/>
            <a:ext cx="152400" cy="110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DB913A-0E31-4FB9-90CF-38FDB481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3681412" cy="512825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20E3D7-C8D8-476A-A8F7-870FAEB454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system("Color XY")</a:t>
            </a:r>
          </a:p>
          <a:p>
            <a:pPr marL="0" indent="0">
              <a:buNone/>
            </a:pPr>
            <a:r>
              <a:rPr lang="en-US" dirty="0"/>
              <a:t>background color change the value X </a:t>
            </a:r>
          </a:p>
          <a:p>
            <a:pPr marL="0" indent="0">
              <a:buNone/>
            </a:pPr>
            <a:r>
              <a:rPr lang="en-US" dirty="0"/>
              <a:t>text color change the value Y </a:t>
            </a:r>
          </a:p>
        </p:txBody>
      </p:sp>
    </p:spTree>
    <p:extLst>
      <p:ext uri="{BB962C8B-B14F-4D97-AF65-F5344CB8AC3E}">
        <p14:creationId xmlns:p14="http://schemas.microsoft.com/office/powerpoint/2010/main" val="141825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591566D-145B-4977-B40A-BAEA3B62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dirty="0"/>
              <a:t>Single inheritance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435E4-CA13-4F1F-9740-2589BF29C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5" y="4366385"/>
            <a:ext cx="1628775" cy="214553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8970B21-5903-478F-8280-55C75EBDC74E}"/>
              </a:ext>
            </a:extLst>
          </p:cNvPr>
          <p:cNvSpPr/>
          <p:nvPr/>
        </p:nvSpPr>
        <p:spPr>
          <a:xfrm>
            <a:off x="1786594" y="3025097"/>
            <a:ext cx="152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9B1E0-5591-4AE8-A75D-AE987ECD440B}"/>
              </a:ext>
            </a:extLst>
          </p:cNvPr>
          <p:cNvSpPr/>
          <p:nvPr/>
        </p:nvSpPr>
        <p:spPr>
          <a:xfrm>
            <a:off x="4938099" y="4648911"/>
            <a:ext cx="2057400" cy="214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CBCAAB-5C00-4E3E-B46E-A3885AD16A45}"/>
              </a:ext>
            </a:extLst>
          </p:cNvPr>
          <p:cNvCxnSpPr/>
          <p:nvPr/>
        </p:nvCxnSpPr>
        <p:spPr>
          <a:xfrm>
            <a:off x="4938099" y="5317981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7BF371-A71F-4690-80D9-367EA556320C}"/>
              </a:ext>
            </a:extLst>
          </p:cNvPr>
          <p:cNvCxnSpPr/>
          <p:nvPr/>
        </p:nvCxnSpPr>
        <p:spPr>
          <a:xfrm>
            <a:off x="4938099" y="6079981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83FA01A-2D9F-4760-B8AF-C0061A14B23E}"/>
              </a:ext>
            </a:extLst>
          </p:cNvPr>
          <p:cNvSpPr/>
          <p:nvPr/>
        </p:nvSpPr>
        <p:spPr>
          <a:xfrm>
            <a:off x="4929420" y="1161530"/>
            <a:ext cx="2057400" cy="214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33EDF5-9A9D-4AFE-AE93-1B737E5EB463}"/>
              </a:ext>
            </a:extLst>
          </p:cNvPr>
          <p:cNvCxnSpPr/>
          <p:nvPr/>
        </p:nvCxnSpPr>
        <p:spPr>
          <a:xfrm>
            <a:off x="4929420" y="1866087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F95D35-1BFF-46B5-9528-CD326399DE81}"/>
              </a:ext>
            </a:extLst>
          </p:cNvPr>
          <p:cNvCxnSpPr/>
          <p:nvPr/>
        </p:nvCxnSpPr>
        <p:spPr>
          <a:xfrm>
            <a:off x="4929420" y="2628087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BA9025-E407-4FE7-9A6F-F84A36659B89}"/>
              </a:ext>
            </a:extLst>
          </p:cNvPr>
          <p:cNvCxnSpPr/>
          <p:nvPr/>
        </p:nvCxnSpPr>
        <p:spPr>
          <a:xfrm>
            <a:off x="5943600" y="3381465"/>
            <a:ext cx="0" cy="12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C2325B-9315-46E7-9DEF-9C39D7400EDF}"/>
              </a:ext>
            </a:extLst>
          </p:cNvPr>
          <p:cNvSpPr txBox="1"/>
          <p:nvPr/>
        </p:nvSpPr>
        <p:spPr>
          <a:xfrm>
            <a:off x="5390930" y="4776083"/>
            <a:ext cx="119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Student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BB1D9A-DE6A-4D25-8C36-C648A78F9E05}"/>
              </a:ext>
            </a:extLst>
          </p:cNvPr>
          <p:cNvSpPr txBox="1"/>
          <p:nvPr/>
        </p:nvSpPr>
        <p:spPr>
          <a:xfrm>
            <a:off x="5433910" y="5237749"/>
            <a:ext cx="125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Regno,</a:t>
            </a:r>
          </a:p>
          <a:p>
            <a:r>
              <a:rPr lang="en-US" b="1" dirty="0"/>
              <a:t>Name,</a:t>
            </a:r>
          </a:p>
          <a:p>
            <a:r>
              <a:rPr lang="en-US" b="1" dirty="0"/>
              <a:t>Marks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6971A-C142-4989-84DB-547CDEECE037}"/>
              </a:ext>
            </a:extLst>
          </p:cNvPr>
          <p:cNvSpPr txBox="1"/>
          <p:nvPr/>
        </p:nvSpPr>
        <p:spPr>
          <a:xfrm>
            <a:off x="5026427" y="6228781"/>
            <a:ext cx="20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getStudentDetails</a:t>
            </a:r>
            <a:r>
              <a:rPr lang="en-US" b="1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8BE53-BF44-495B-907A-47074C254F81}"/>
              </a:ext>
            </a:extLst>
          </p:cNvPr>
          <p:cNvSpPr txBox="1"/>
          <p:nvPr/>
        </p:nvSpPr>
        <p:spPr>
          <a:xfrm>
            <a:off x="5316662" y="1337768"/>
            <a:ext cx="98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1D895B-C65A-4853-843C-0637509C5E3E}"/>
              </a:ext>
            </a:extLst>
          </p:cNvPr>
          <p:cNvSpPr txBox="1"/>
          <p:nvPr/>
        </p:nvSpPr>
        <p:spPr>
          <a:xfrm>
            <a:off x="5350599" y="1911131"/>
            <a:ext cx="129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ExamType</a:t>
            </a:r>
            <a:endParaRPr lang="en-US" b="1" dirty="0"/>
          </a:p>
          <a:p>
            <a:r>
              <a:rPr lang="en-US" b="1" dirty="0" err="1"/>
              <a:t>ExamStatus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1963D8-3DEA-42F2-A342-618BF120F982}"/>
              </a:ext>
            </a:extLst>
          </p:cNvPr>
          <p:cNvSpPr txBox="1"/>
          <p:nvPr/>
        </p:nvSpPr>
        <p:spPr>
          <a:xfrm>
            <a:off x="5393579" y="2744734"/>
            <a:ext cx="12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getResult</a:t>
            </a:r>
            <a:r>
              <a:rPr lang="en-US" b="1" dirty="0"/>
              <a:t>()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DB4E5B5-4585-4C32-BB87-0C0431D7F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6" y="859603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6388E9A-5D6E-44F0-88F7-E8AA78C9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 i="1" u="sng" dirty="0"/>
              <a:t>Multilevel inheritance:</a:t>
            </a:r>
            <a:br>
              <a:rPr lang="en-US" altLang="en-US" sz="3200" b="1" i="1" u="sng" dirty="0"/>
            </a:br>
            <a:endParaRPr lang="en-US" altLang="en-US" sz="3200" b="1" i="1" u="sng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D58B112-8FB6-4B1F-992A-F4C00234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324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One class is going to become base class for other derived class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7549B3-9641-4C91-B1D2-45391F308B0F}"/>
              </a:ext>
            </a:extLst>
          </p:cNvPr>
          <p:cNvCxnSpPr/>
          <p:nvPr/>
        </p:nvCxnSpPr>
        <p:spPr>
          <a:xfrm>
            <a:off x="1371600" y="3200400"/>
            <a:ext cx="1676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E4A2EC-B9E9-47D4-A265-BF1F519015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048000"/>
          <a:ext cx="2985294" cy="147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936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BankName</a:t>
                      </a:r>
                      <a:r>
                        <a:rPr lang="en-US" baseline="0" dirty="0"/>
                        <a:t>=“SBI”</a:t>
                      </a:r>
                    </a:p>
                    <a:p>
                      <a:r>
                        <a:rPr lang="en-US" baseline="0" dirty="0" err="1"/>
                        <a:t>IFSCCode</a:t>
                      </a:r>
                      <a:r>
                        <a:rPr lang="en-US" baseline="0" dirty="0"/>
                        <a:t>=“SBI001”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E7015AE-4EB0-4347-9D54-F6E5921BA9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5202238"/>
          <a:ext cx="320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Cust_Name</a:t>
                      </a:r>
                      <a:r>
                        <a:rPr lang="en-US" baseline="0" dirty="0"/>
                        <a:t>, </a:t>
                      </a:r>
                    </a:p>
                    <a:p>
                      <a:r>
                        <a:rPr lang="en-US" dirty="0" err="1"/>
                        <a:t>Cust_Id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BalanceAmount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checkBalance</a:t>
                      </a:r>
                      <a:r>
                        <a:rPr lang="en-US" dirty="0"/>
                        <a:t>():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85211E-E235-428C-B173-8AD3FD11E068}"/>
              </a:ext>
            </a:extLst>
          </p:cNvPr>
          <p:cNvCxnSpPr>
            <a:cxnSpLocks/>
          </p:cNvCxnSpPr>
          <p:nvPr/>
        </p:nvCxnSpPr>
        <p:spPr>
          <a:xfrm>
            <a:off x="1905000" y="4524486"/>
            <a:ext cx="0" cy="733314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6B64E9-8AAD-4446-B54A-94C83EB283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066800"/>
          <a:ext cx="298529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PMFund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600" baseline="0" dirty="0" err="1"/>
                        <a:t>FundAmount</a:t>
                      </a:r>
                      <a:r>
                        <a:rPr lang="en-US" sz="1600" baseline="0" dirty="0"/>
                        <a:t>=1000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6894A-BDCD-4421-A6C5-9DE5D0D66C50}"/>
              </a:ext>
            </a:extLst>
          </p:cNvPr>
          <p:cNvCxnSpPr>
            <a:cxnSpLocks/>
          </p:cNvCxnSpPr>
          <p:nvPr/>
        </p:nvCxnSpPr>
        <p:spPr>
          <a:xfrm>
            <a:off x="1905000" y="2590800"/>
            <a:ext cx="0" cy="53340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A969BC-45F7-4FAB-95B5-E3EAE8850309}"/>
              </a:ext>
            </a:extLst>
          </p:cNvPr>
          <p:cNvCxnSpPr/>
          <p:nvPr/>
        </p:nvCxnSpPr>
        <p:spPr>
          <a:xfrm>
            <a:off x="3048000" y="1371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0" name="TextBox 18">
            <a:extLst>
              <a:ext uri="{FF2B5EF4-FFF2-40B4-BE49-F238E27FC236}">
                <a16:creationId xmlns:a16="http://schemas.microsoft.com/office/drawing/2014/main" id="{4BC17E62-E2A5-4AE4-8B46-186D67BCF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219200"/>
            <a:ext cx="313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Base Class for class Bank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10052D-A41E-476D-B46C-EDB103EDBDA4}"/>
              </a:ext>
            </a:extLst>
          </p:cNvPr>
          <p:cNvCxnSpPr/>
          <p:nvPr/>
        </p:nvCxnSpPr>
        <p:spPr>
          <a:xfrm>
            <a:off x="3200400" y="3276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2" name="TextBox 22">
            <a:extLst>
              <a:ext uri="{FF2B5EF4-FFF2-40B4-BE49-F238E27FC236}">
                <a16:creationId xmlns:a16="http://schemas.microsoft.com/office/drawing/2014/main" id="{524CD722-E842-463E-8966-86373B32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3124200"/>
            <a:ext cx="4219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Derived Class from PMFund  and </a:t>
            </a:r>
          </a:p>
          <a:p>
            <a:pPr eaLnBrk="1" hangingPunct="1"/>
            <a:r>
              <a:rPr lang="en-US" altLang="en-US" b="1" dirty="0"/>
              <a:t>Base Class for Customer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085346-0B1C-499A-BC23-A7B148E77D23}"/>
              </a:ext>
            </a:extLst>
          </p:cNvPr>
          <p:cNvCxnSpPr/>
          <p:nvPr/>
        </p:nvCxnSpPr>
        <p:spPr>
          <a:xfrm>
            <a:off x="3200400" y="5486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4" name="TextBox 26">
            <a:extLst>
              <a:ext uri="{FF2B5EF4-FFF2-40B4-BE49-F238E27FC236}">
                <a16:creationId xmlns:a16="http://schemas.microsoft.com/office/drawing/2014/main" id="{4BA3AF0E-9134-4BC7-A733-3C6558FF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257800"/>
            <a:ext cx="30565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Derived Class from Bank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7131D16-0443-4DBC-B729-0C4FDC0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057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dirty="0"/>
              <a:t>Hierarchical inheritance:</a:t>
            </a: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ED3D277-73CE-4A7B-824E-297B2CBB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324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/>
              <a:t>One base class and multiple derived class, one –to-many relationship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E2619B-CB18-430C-81F8-95585B4BE0BE}"/>
              </a:ext>
            </a:extLst>
          </p:cNvPr>
          <p:cNvCxnSpPr/>
          <p:nvPr/>
        </p:nvCxnSpPr>
        <p:spPr>
          <a:xfrm>
            <a:off x="1371600" y="3200400"/>
            <a:ext cx="1676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F67BBC-60B2-4208-AE09-DC42F869C45D}"/>
              </a:ext>
            </a:extLst>
          </p:cNvPr>
          <p:cNvCxnSpPr/>
          <p:nvPr/>
        </p:nvCxnSpPr>
        <p:spPr>
          <a:xfrm rot="5400000">
            <a:off x="3658394" y="2894806"/>
            <a:ext cx="609600" cy="1588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A3AB3D-099B-4BB4-8D4E-6B5246518FA9}"/>
              </a:ext>
            </a:extLst>
          </p:cNvPr>
          <p:cNvCxnSpPr/>
          <p:nvPr/>
        </p:nvCxnSpPr>
        <p:spPr>
          <a:xfrm>
            <a:off x="1143000" y="3352800"/>
            <a:ext cx="6477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FCCFA4-AF50-4D47-9C37-0C08BC7CAF3A}"/>
              </a:ext>
            </a:extLst>
          </p:cNvPr>
          <p:cNvCxnSpPr/>
          <p:nvPr/>
        </p:nvCxnSpPr>
        <p:spPr>
          <a:xfrm rot="5400000">
            <a:off x="495301" y="4000500"/>
            <a:ext cx="1295400" cy="3175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D626F4-AB53-4BFD-8987-AEE2CDC47A78}"/>
              </a:ext>
            </a:extLst>
          </p:cNvPr>
          <p:cNvCxnSpPr/>
          <p:nvPr/>
        </p:nvCxnSpPr>
        <p:spPr>
          <a:xfrm rot="5400000">
            <a:off x="6973094" y="3999706"/>
            <a:ext cx="1295400" cy="1588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1B4730-F77A-4DE5-93E0-EBB65B55CF2A}"/>
              </a:ext>
            </a:extLst>
          </p:cNvPr>
          <p:cNvCxnSpPr/>
          <p:nvPr/>
        </p:nvCxnSpPr>
        <p:spPr>
          <a:xfrm rot="5400000">
            <a:off x="2645899" y="3998913"/>
            <a:ext cx="1295400" cy="3175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25DBF3-CFE6-4A89-83F0-729C5F2C11F1}"/>
              </a:ext>
            </a:extLst>
          </p:cNvPr>
          <p:cNvCxnSpPr/>
          <p:nvPr/>
        </p:nvCxnSpPr>
        <p:spPr>
          <a:xfrm rot="5400000">
            <a:off x="4859593" y="4048675"/>
            <a:ext cx="1295400" cy="3175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73F294B-7076-44B3-BB58-FB454B23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84" y="4829968"/>
            <a:ext cx="1901825" cy="1691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7C29C-0013-483E-924B-DEEE997F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96" y="990601"/>
            <a:ext cx="3758408" cy="1503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4FC4D-D8C6-4DEB-8967-2163D5861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17" y="4829968"/>
            <a:ext cx="2107885" cy="163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FBC3A7-CF5D-49F8-9BC0-3D51410EC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77" y="4829968"/>
            <a:ext cx="1996143" cy="17691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BC23C7-586A-4DDD-9CA3-5D88C4CE2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2" y="4824015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1FE7471-382F-4DEF-BA28-5E7636F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/>
              <a:t>Multiple Inheritance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84295AA-9BDF-413D-966C-4D35D6C0DD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class Base1: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class Base2: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.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.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.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class </a:t>
            </a:r>
            <a:r>
              <a:rPr lang="en-US" altLang="en-US" dirty="0" err="1"/>
              <a:t>BaseN</a:t>
            </a:r>
            <a:r>
              <a:rPr lang="en-US" altLang="en-US" dirty="0"/>
              <a:t>: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 </a:t>
            </a:r>
          </a:p>
        </p:txBody>
      </p:sp>
      <p:sp>
        <p:nvSpPr>
          <p:cNvPr id="23556" name="Content Placeholder 3">
            <a:extLst>
              <a:ext uri="{FF2B5EF4-FFF2-40B4-BE49-F238E27FC236}">
                <a16:creationId xmlns:a16="http://schemas.microsoft.com/office/drawing/2014/main" id="{50BA8669-6683-410C-9B6B-0FC47705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class Derived: public Base1, public Base2, ......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2FBC19-1757-4E43-9BCD-D8478A511FE0}"/>
              </a:ext>
            </a:extLst>
          </p:cNvPr>
          <p:cNvSpPr/>
          <p:nvPr/>
        </p:nvSpPr>
        <p:spPr>
          <a:xfrm>
            <a:off x="5181600" y="2667000"/>
            <a:ext cx="91438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851E44-F6BC-437A-8F70-487B6608AF55}"/>
              </a:ext>
            </a:extLst>
          </p:cNvPr>
          <p:cNvSpPr/>
          <p:nvPr/>
        </p:nvSpPr>
        <p:spPr>
          <a:xfrm>
            <a:off x="6981651" y="2667000"/>
            <a:ext cx="106681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FE7E8F-EFEA-470B-AF07-07BEA371BF45}"/>
              </a:ext>
            </a:extLst>
          </p:cNvPr>
          <p:cNvCxnSpPr>
            <a:stCxn id="12" idx="2"/>
          </p:cNvCxnSpPr>
          <p:nvPr/>
        </p:nvCxnSpPr>
        <p:spPr>
          <a:xfrm>
            <a:off x="5638794" y="3429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A348F2-C13D-48A9-A50A-BBFD6383D820}"/>
              </a:ext>
            </a:extLst>
          </p:cNvPr>
          <p:cNvCxnSpPr>
            <a:stCxn id="13" idx="2"/>
          </p:cNvCxnSpPr>
          <p:nvPr/>
        </p:nvCxnSpPr>
        <p:spPr>
          <a:xfrm>
            <a:off x="7515057" y="3429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007D13-1D6A-4F7E-AD01-5D2056CA54E2}"/>
              </a:ext>
            </a:extLst>
          </p:cNvPr>
          <p:cNvCxnSpPr/>
          <p:nvPr/>
        </p:nvCxnSpPr>
        <p:spPr>
          <a:xfrm>
            <a:off x="5638794" y="4636690"/>
            <a:ext cx="18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6C4B94-8B09-40CC-ADB9-23226FE43D0D}"/>
              </a:ext>
            </a:extLst>
          </p:cNvPr>
          <p:cNvCxnSpPr/>
          <p:nvPr/>
        </p:nvCxnSpPr>
        <p:spPr>
          <a:xfrm>
            <a:off x="6576925" y="46482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3EBBA-6F8C-4E31-B343-4F36BD91222C}"/>
              </a:ext>
            </a:extLst>
          </p:cNvPr>
          <p:cNvSpPr/>
          <p:nvPr/>
        </p:nvSpPr>
        <p:spPr>
          <a:xfrm>
            <a:off x="6095988" y="5383608"/>
            <a:ext cx="1219208" cy="94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C1D9A0-D83C-4777-8BBA-7D07E940D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28637"/>
            <a:ext cx="1223963" cy="12239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E6600-8FC7-4589-AF56-FE3E5852B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07683"/>
            <a:ext cx="1571625" cy="14478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9FCF1-1FC3-4836-8135-E52A60C0C0CA}"/>
              </a:ext>
            </a:extLst>
          </p:cNvPr>
          <p:cNvCxnSpPr/>
          <p:nvPr/>
        </p:nvCxnSpPr>
        <p:spPr>
          <a:xfrm>
            <a:off x="2743200" y="1752600"/>
            <a:ext cx="838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517FF1-0BB3-4349-9953-A60E34716133}"/>
              </a:ext>
            </a:extLst>
          </p:cNvPr>
          <p:cNvCxnSpPr/>
          <p:nvPr/>
        </p:nvCxnSpPr>
        <p:spPr>
          <a:xfrm flipH="1">
            <a:off x="3733800" y="1752600"/>
            <a:ext cx="1447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547D6-65A9-466E-993B-67F525754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41" y="2459831"/>
            <a:ext cx="1618918" cy="14811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555028-62CE-49FB-81B8-2DE080396A1B}"/>
              </a:ext>
            </a:extLst>
          </p:cNvPr>
          <p:cNvSpPr txBox="1"/>
          <p:nvPr/>
        </p:nvSpPr>
        <p:spPr>
          <a:xfrm>
            <a:off x="3244068" y="38134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9896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1F50-0C68-4B34-AE52-9196F6E3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Ambiguity in Inheritance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DC0E-D721-4E84-9580-9662D5DB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In multiple inheritances, when one class is derived from two or more base classes then there may be a possibility that the base classes have functions with the same name.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A8CC3-EF3B-4D56-97BB-32945781B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87" y="3467539"/>
            <a:ext cx="1223963" cy="1223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340083-E9B8-413B-9204-3E371914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7" y="3446585"/>
            <a:ext cx="1571625" cy="1447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25C132-52A9-4B83-B6F7-6975F4ABD03E}"/>
              </a:ext>
            </a:extLst>
          </p:cNvPr>
          <p:cNvCxnSpPr/>
          <p:nvPr/>
        </p:nvCxnSpPr>
        <p:spPr>
          <a:xfrm>
            <a:off x="4776787" y="4691502"/>
            <a:ext cx="838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CA00CC-FB57-4BAA-B16B-C9571765C0FE}"/>
              </a:ext>
            </a:extLst>
          </p:cNvPr>
          <p:cNvCxnSpPr/>
          <p:nvPr/>
        </p:nvCxnSpPr>
        <p:spPr>
          <a:xfrm flipH="1">
            <a:off x="5767387" y="4691502"/>
            <a:ext cx="1447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8945A16-E15C-4F0D-80BB-00C3E2A16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28" y="5398733"/>
            <a:ext cx="1618918" cy="14811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64AF7F-8380-4F56-A01A-7A510071096F}"/>
              </a:ext>
            </a:extLst>
          </p:cNvPr>
          <p:cNvSpPr/>
          <p:nvPr/>
        </p:nvSpPr>
        <p:spPr>
          <a:xfrm>
            <a:off x="1937786" y="3935336"/>
            <a:ext cx="3696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getUniversityDetails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0A3D46-6521-4FD9-8022-54E405D0B400}"/>
              </a:ext>
            </a:extLst>
          </p:cNvPr>
          <p:cNvSpPr/>
          <p:nvPr/>
        </p:nvSpPr>
        <p:spPr>
          <a:xfrm>
            <a:off x="7048499" y="483402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getUniversityDetails</a:t>
            </a:r>
            <a:r>
              <a:rPr lang="en-US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953C2-7474-4937-B337-39E339A60A07}"/>
              </a:ext>
            </a:extLst>
          </p:cNvPr>
          <p:cNvSpPr txBox="1"/>
          <p:nvPr/>
        </p:nvSpPr>
        <p:spPr>
          <a:xfrm>
            <a:off x="6093421" y="5428567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075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F1D0-0349-4032-902C-D9F822A3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DC02-09FF-4AE5-AE7C-49A43F2F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solve using </a:t>
            </a:r>
            <a:r>
              <a:rPr lang="en-US" b="1" i="1" dirty="0"/>
              <a:t>scope resolution operator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 err="1"/>
              <a:t>ObjectName.ClassName</a:t>
            </a:r>
            <a:r>
              <a:rPr lang="en-US" dirty="0"/>
              <a:t>::</a:t>
            </a: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5E9B1-1453-4B89-A2BA-DFFE3384A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399"/>
            <a:ext cx="2590800" cy="2370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F346F-BDC4-435C-A0AB-C623BC7D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02207"/>
            <a:ext cx="1439852" cy="762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7B3D85-6DCB-4EAD-8B09-9B36408FD7BA}"/>
              </a:ext>
            </a:extLst>
          </p:cNvPr>
          <p:cNvCxnSpPr>
            <a:cxnSpLocks/>
          </p:cNvCxnSpPr>
          <p:nvPr/>
        </p:nvCxnSpPr>
        <p:spPr>
          <a:xfrm flipV="1">
            <a:off x="4641166" y="2057400"/>
            <a:ext cx="457200" cy="899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1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218D-DEC0-4342-8AF3-5BF06BCB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157-ABFF-413E-B31E-1C3DFE88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Inheritance and type conversion : </a:t>
            </a:r>
          </a:p>
          <a:p>
            <a:pPr marL="0" indent="0">
              <a:buNone/>
            </a:pPr>
            <a:r>
              <a:rPr lang="en-US" b="1" i="1" dirty="0"/>
              <a:t>inheritance: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importance,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types of inheritance, </a:t>
            </a:r>
          </a:p>
          <a:p>
            <a:pPr marL="0" indent="0">
              <a:buNone/>
            </a:pPr>
            <a:r>
              <a:rPr lang="en-US" b="1" i="1" dirty="0"/>
              <a:t>type conversions: 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importance, 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basic to class type, 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class to basic type,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one class to another class type </a:t>
            </a:r>
          </a:p>
        </p:txBody>
      </p:sp>
    </p:spTree>
    <p:extLst>
      <p:ext uri="{BB962C8B-B14F-4D97-AF65-F5344CB8AC3E}">
        <p14:creationId xmlns:p14="http://schemas.microsoft.com/office/powerpoint/2010/main" val="257907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>
            <a:extLst>
              <a:ext uri="{FF2B5EF4-FFF2-40B4-BE49-F238E27FC236}">
                <a16:creationId xmlns:a16="http://schemas.microsoft.com/office/drawing/2014/main" id="{42F973C9-D72A-4A5F-96DD-E7558E067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700088"/>
            <a:ext cx="73056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78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F116-4719-4A14-A752-E9096829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MyBaseClass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MyBaseClass</a:t>
            </a:r>
            <a:r>
              <a:rPr lang="en-US" dirty="0"/>
              <a:t>(int x)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"Constructor of base class: " &lt;&lt; x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MyDerivedClass</a:t>
            </a:r>
            <a:r>
              <a:rPr lang="en-US" dirty="0"/>
              <a:t> : public </a:t>
            </a:r>
            <a:r>
              <a:rPr lang="en-US" dirty="0" err="1"/>
              <a:t>MyBaseClass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rgbClr val="FF0000"/>
                </a:solidFill>
              </a:rPr>
              <a:t>MyDerivedClass</a:t>
            </a:r>
            <a:r>
              <a:rPr lang="en-US" dirty="0">
                <a:solidFill>
                  <a:srgbClr val="FF0000"/>
                </a:solidFill>
              </a:rPr>
              <a:t>(int y) : </a:t>
            </a:r>
            <a:r>
              <a:rPr lang="en-US" dirty="0" err="1">
                <a:solidFill>
                  <a:srgbClr val="FF0000"/>
                </a:solidFill>
              </a:rPr>
              <a:t>MyBaseClass</a:t>
            </a:r>
            <a:r>
              <a:rPr lang="en-US" dirty="0">
                <a:solidFill>
                  <a:srgbClr val="FF0000"/>
                </a:solidFill>
              </a:rPr>
              <a:t>(50)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 &lt;&lt; "Constructor of derived class: " &lt;&lt; 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MyDerivedClass</a:t>
            </a:r>
            <a:r>
              <a:rPr lang="en-US" dirty="0"/>
              <a:t> derived(100);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Constructor of base class: 50</a:t>
            </a:r>
          </a:p>
          <a:p>
            <a:pPr marL="0" indent="0">
              <a:buNone/>
            </a:pPr>
            <a:r>
              <a:rPr lang="en-US" dirty="0"/>
              <a:t>Constructor of derived class: 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4BA7E-4540-436F-BA07-970A1FCF2B17}"/>
              </a:ext>
            </a:extLst>
          </p:cNvPr>
          <p:cNvSpPr txBox="1"/>
          <p:nvPr/>
        </p:nvSpPr>
        <p:spPr>
          <a:xfrm>
            <a:off x="2895600" y="685800"/>
            <a:ext cx="5126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To call base class constructor in derived class</a:t>
            </a:r>
          </a:p>
        </p:txBody>
      </p:sp>
    </p:spTree>
    <p:extLst>
      <p:ext uri="{BB962C8B-B14F-4D97-AF65-F5344CB8AC3E}">
        <p14:creationId xmlns:p14="http://schemas.microsoft.com/office/powerpoint/2010/main" val="98515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7A0A43-0816-4DA3-8ACA-20E4A794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7800"/>
            <a:ext cx="4322367" cy="372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16E05-BC05-4096-8E14-119FE5D2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1743075" cy="2181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6F9D20-B049-492F-A3BF-EBEA9B2A1BCE}"/>
              </a:ext>
            </a:extLst>
          </p:cNvPr>
          <p:cNvSpPr txBox="1"/>
          <p:nvPr/>
        </p:nvSpPr>
        <p:spPr>
          <a:xfrm>
            <a:off x="3160548" y="395869"/>
            <a:ext cx="257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3400057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72F7-2CD1-40AD-8334-24BE000D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AEBC-CA73-495E-AF1E-1052E413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data types conversion done automatic by compiler</a:t>
            </a:r>
          </a:p>
          <a:p>
            <a:r>
              <a:rPr lang="en-US" dirty="0">
                <a:solidFill>
                  <a:srgbClr val="C00000"/>
                </a:solidFill>
              </a:rPr>
              <a:t>User define data type conversion not done automatically</a:t>
            </a:r>
          </a:p>
          <a:p>
            <a:r>
              <a:rPr lang="en-US" dirty="0">
                <a:solidFill>
                  <a:srgbClr val="C00000"/>
                </a:solidFill>
              </a:rPr>
              <a:t>User define data type conversion done by using either constructor or by using casting operator</a:t>
            </a:r>
          </a:p>
        </p:txBody>
      </p:sp>
    </p:spTree>
    <p:extLst>
      <p:ext uri="{BB962C8B-B14F-4D97-AF65-F5344CB8AC3E}">
        <p14:creationId xmlns:p14="http://schemas.microsoft.com/office/powerpoint/2010/main" val="23459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A0DF-46F8-4E69-99BD-232B99FC6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output?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double a = 21.09399;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float b = 10.20f;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int c 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c = a;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c 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c = b;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c 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465C5-F6E8-40D1-ACAF-062DAD29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lphaUcParenR"/>
            </a:pPr>
            <a:r>
              <a:rPr lang="pt-BR" b="0" i="0" dirty="0">
                <a:solidFill>
                  <a:srgbClr val="C00000"/>
                </a:solidFill>
                <a:effectLst/>
                <a:latin typeface="Open Sans"/>
              </a:rPr>
              <a:t>2110</a:t>
            </a:r>
          </a:p>
          <a:p>
            <a:pPr marL="514350" indent="-514350">
              <a:buAutoNum type="alphaUcParenR"/>
            </a:pPr>
            <a:r>
              <a:rPr lang="pt-BR" b="0" i="0" dirty="0">
                <a:solidFill>
                  <a:srgbClr val="C00000"/>
                </a:solidFill>
                <a:effectLst/>
                <a:latin typeface="Open Sans"/>
              </a:rPr>
              <a:t>1210</a:t>
            </a:r>
          </a:p>
          <a:p>
            <a:pPr marL="514350" indent="-514350">
              <a:buAutoNum type="alphaUcParenR"/>
            </a:pPr>
            <a:r>
              <a:rPr lang="pt-BR" b="0" i="0" dirty="0">
                <a:solidFill>
                  <a:srgbClr val="C00000"/>
                </a:solidFill>
                <a:effectLst/>
                <a:latin typeface="Open Sans"/>
              </a:rPr>
              <a:t>21</a:t>
            </a:r>
          </a:p>
          <a:p>
            <a:pPr marL="514350" indent="-514350">
              <a:buAutoNum type="alphaUcParenR"/>
            </a:pPr>
            <a:r>
              <a:rPr lang="pt-BR" b="0" i="0" dirty="0">
                <a:solidFill>
                  <a:srgbClr val="C00000"/>
                </a:solidFill>
                <a:effectLst/>
                <a:latin typeface="Open Sans"/>
              </a:rPr>
              <a:t>121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79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472-ECC3-4DAE-8C51-73479104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Three type of situation occurs during user define type conversion: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724-3AF8-4E0B-9463-999CB79B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1. basic type to class type(using constructor)</a:t>
            </a:r>
          </a:p>
          <a:p>
            <a:r>
              <a:rPr lang="en-US" dirty="0">
                <a:solidFill>
                  <a:srgbClr val="C00000"/>
                </a:solidFill>
              </a:rPr>
              <a:t>2. class type to basic type(using casting operator function)</a:t>
            </a:r>
          </a:p>
          <a:p>
            <a:r>
              <a:rPr lang="en-US" dirty="0">
                <a:solidFill>
                  <a:srgbClr val="C00000"/>
                </a:solidFill>
              </a:rPr>
              <a:t>3. class type to class type (using constructor and casting operator function both)</a:t>
            </a:r>
          </a:p>
        </p:txBody>
      </p:sp>
    </p:spTree>
    <p:extLst>
      <p:ext uri="{BB962C8B-B14F-4D97-AF65-F5344CB8AC3E}">
        <p14:creationId xmlns:p14="http://schemas.microsoft.com/office/powerpoint/2010/main" val="3257615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C5EA-2BF5-4CE0-8F49-42D46128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basic type to class type(using constructor)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1394-42EA-4BE4-8EA8-288C9E44DD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class A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 a1;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  x=8;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a1=x ;//basic to class type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7B202-89BE-4A30-AFF6-010FDAA03C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Basic type to class type achieved by using constructor.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618CFE3-1EAD-4A81-8FBE-88F2C0815ED8}"/>
              </a:ext>
            </a:extLst>
          </p:cNvPr>
          <p:cNvCxnSpPr>
            <a:cxnSpLocks/>
          </p:cNvCxnSpPr>
          <p:nvPr/>
        </p:nvCxnSpPr>
        <p:spPr>
          <a:xfrm flipV="1">
            <a:off x="2743200" y="2819400"/>
            <a:ext cx="1905000" cy="17526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8A0FAD-6214-407D-BDEF-C0DC28D95D96}"/>
              </a:ext>
            </a:extLst>
          </p:cNvPr>
          <p:cNvCxnSpPr/>
          <p:nvPr/>
        </p:nvCxnSpPr>
        <p:spPr>
          <a:xfrm>
            <a:off x="2743200" y="4572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9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74D25C-DD24-46E9-B13F-484E4CA0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043" y="3437206"/>
            <a:ext cx="5076825" cy="1552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1CCE4F-F5A3-4240-8D07-4AFDE2AAED7E}"/>
              </a:ext>
            </a:extLst>
          </p:cNvPr>
          <p:cNvSpPr/>
          <p:nvPr/>
        </p:nvSpPr>
        <p:spPr>
          <a:xfrm>
            <a:off x="990600" y="990600"/>
            <a:ext cx="20574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905ABF-4597-46F6-8993-BFF0B105BD1D}"/>
              </a:ext>
            </a:extLst>
          </p:cNvPr>
          <p:cNvCxnSpPr/>
          <p:nvPr/>
        </p:nvCxnSpPr>
        <p:spPr>
          <a:xfrm>
            <a:off x="990600" y="1600200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F03630-8324-4A1E-8B97-F6F01FA0AAB8}"/>
              </a:ext>
            </a:extLst>
          </p:cNvPr>
          <p:cNvCxnSpPr/>
          <p:nvPr/>
        </p:nvCxnSpPr>
        <p:spPr>
          <a:xfrm>
            <a:off x="990600" y="2286000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F601D7-C0C9-4032-ACC7-BCA36655CCE0}"/>
              </a:ext>
            </a:extLst>
          </p:cNvPr>
          <p:cNvSpPr txBox="1"/>
          <p:nvPr/>
        </p:nvSpPr>
        <p:spPr>
          <a:xfrm>
            <a:off x="1610373" y="102342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4C684-976E-4E70-AB33-858E264CFF35}"/>
              </a:ext>
            </a:extLst>
          </p:cNvPr>
          <p:cNvSpPr txBox="1"/>
          <p:nvPr/>
        </p:nvSpPr>
        <p:spPr>
          <a:xfrm>
            <a:off x="1554102" y="1682856"/>
            <a:ext cx="142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hours, mins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730AA-C231-4400-AAE5-5936A37EEE45}"/>
              </a:ext>
            </a:extLst>
          </p:cNvPr>
          <p:cNvSpPr txBox="1"/>
          <p:nvPr/>
        </p:nvSpPr>
        <p:spPr>
          <a:xfrm>
            <a:off x="1554102" y="2466945"/>
            <a:ext cx="109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display()</a:t>
            </a:r>
          </a:p>
        </p:txBody>
      </p:sp>
    </p:spTree>
    <p:extLst>
      <p:ext uri="{BB962C8B-B14F-4D97-AF65-F5344CB8AC3E}">
        <p14:creationId xmlns:p14="http://schemas.microsoft.com/office/powerpoint/2010/main" val="1404974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14D1-E5B0-4E5E-926C-448C920E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class type to basic type(using casting operator function)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B119-341E-45A7-B87C-73403A7C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Class type to basic type done by using casting operator function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It must be a define inside in class.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It must not specify a return type in function signature.</a:t>
            </a: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C00000"/>
                </a:solidFill>
                <a:effectLst/>
                <a:latin typeface="+mj-lt"/>
              </a:rPr>
              <a:t>It must not have any arguments.</a:t>
            </a:r>
          </a:p>
          <a:p>
            <a:pPr marL="0" indent="0">
              <a:buNone/>
            </a:pPr>
            <a:r>
              <a:rPr lang="en-US" sz="2800" dirty="0"/>
              <a:t>class A</a:t>
            </a:r>
          </a:p>
          <a:p>
            <a:pPr marL="0" indent="0">
              <a:buNone/>
            </a:pPr>
            <a:r>
              <a:rPr lang="en-US" sz="2800" dirty="0"/>
              <a:t>{};</a:t>
            </a:r>
          </a:p>
          <a:p>
            <a:pPr marL="0" indent="0">
              <a:buNone/>
            </a:pPr>
            <a:r>
              <a:rPr lang="en-US" sz="2800" dirty="0"/>
              <a:t>A a1;</a:t>
            </a:r>
          </a:p>
          <a:p>
            <a:pPr marL="0" indent="0">
              <a:buNone/>
            </a:pPr>
            <a:r>
              <a:rPr lang="en-US" sz="2800" dirty="0"/>
              <a:t>int  x;</a:t>
            </a:r>
          </a:p>
          <a:p>
            <a:pPr marL="0" indent="0">
              <a:buNone/>
            </a:pPr>
            <a:r>
              <a:rPr lang="en-US" sz="2800" dirty="0"/>
              <a:t>x=a1 //class type to basic type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555555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2BD49-413D-4D56-AFF2-4B412E75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0" i="0" dirty="0">
                <a:solidFill>
                  <a:srgbClr val="C00000"/>
                </a:solidFill>
                <a:effectLst/>
                <a:latin typeface="+mj-lt"/>
              </a:rPr>
              <a:t>casting operator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3B02-B655-4474-8B42-A8892EC67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dest_typename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return 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15801A-8A94-4872-B18B-5EFDBE0174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operator int()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{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return a;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}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DF69332-E180-4501-B5B0-3C009AB265E6}"/>
              </a:ext>
            </a:extLst>
          </p:cNvPr>
          <p:cNvCxnSpPr>
            <a:cxnSpLocks/>
          </p:cNvCxnSpPr>
          <p:nvPr/>
        </p:nvCxnSpPr>
        <p:spPr>
          <a:xfrm>
            <a:off x="4343400" y="2286000"/>
            <a:ext cx="2133600" cy="304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1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7">
            <a:extLst>
              <a:ext uri="{FF2B5EF4-FFF2-40B4-BE49-F238E27FC236}">
                <a16:creationId xmlns:a16="http://schemas.microsoft.com/office/drawing/2014/main" id="{061A4B89-31E6-409C-AE2F-EB39DD3E8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087438"/>
            <a:ext cx="19621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9">
            <a:extLst>
              <a:ext uri="{FF2B5EF4-FFF2-40B4-BE49-F238E27FC236}">
                <a16:creationId xmlns:a16="http://schemas.microsoft.com/office/drawing/2014/main" id="{932B0F84-0602-4CC5-A225-F6090684D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373188"/>
            <a:ext cx="150495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11">
            <a:extLst>
              <a:ext uri="{FF2B5EF4-FFF2-40B4-BE49-F238E27FC236}">
                <a16:creationId xmlns:a16="http://schemas.microsoft.com/office/drawing/2014/main" id="{032ADFAD-44ED-4E1C-936F-551BF7AC0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67200"/>
            <a:ext cx="16065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BC028-D06E-4612-80C7-A796FAED2519}"/>
              </a:ext>
            </a:extLst>
          </p:cNvPr>
          <p:cNvCxnSpPr>
            <a:cxnSpLocks/>
            <a:stCxn id="55298" idx="2"/>
          </p:cNvCxnSpPr>
          <p:nvPr/>
        </p:nvCxnSpPr>
        <p:spPr>
          <a:xfrm>
            <a:off x="1062038" y="3792538"/>
            <a:ext cx="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BE9EF-AF48-4BB8-9679-669A70DCA3B8}"/>
              </a:ext>
            </a:extLst>
          </p:cNvPr>
          <p:cNvCxnSpPr>
            <a:stCxn id="55299" idx="2"/>
          </p:cNvCxnSpPr>
          <p:nvPr/>
        </p:nvCxnSpPr>
        <p:spPr>
          <a:xfrm>
            <a:off x="7023100" y="4186238"/>
            <a:ext cx="9525" cy="61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3" name="TextBox 32">
            <a:extLst>
              <a:ext uri="{FF2B5EF4-FFF2-40B4-BE49-F238E27FC236}">
                <a16:creationId xmlns:a16="http://schemas.microsoft.com/office/drawing/2014/main" id="{011BD397-0E8C-47ED-AF06-B82239A48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44145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father</a:t>
            </a:r>
          </a:p>
        </p:txBody>
      </p:sp>
      <p:sp>
        <p:nvSpPr>
          <p:cNvPr id="55304" name="TextBox 33">
            <a:extLst>
              <a:ext uri="{FF2B5EF4-FFF2-40B4-BE49-F238E27FC236}">
                <a16:creationId xmlns:a16="http://schemas.microsoft.com/office/drawing/2014/main" id="{583CBE8C-45BC-4C3E-9F1E-02421329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75" y="1524000"/>
            <a:ext cx="884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mother</a:t>
            </a:r>
          </a:p>
        </p:txBody>
      </p:sp>
      <p:sp>
        <p:nvSpPr>
          <p:cNvPr id="55305" name="TextBox 34">
            <a:extLst>
              <a:ext uri="{FF2B5EF4-FFF2-40B4-BE49-F238E27FC236}">
                <a16:creationId xmlns:a16="http://schemas.microsoft.com/office/drawing/2014/main" id="{2F154251-A6C4-4F18-815F-2DD6F96C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5426075"/>
            <a:ext cx="63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child</a:t>
            </a:r>
          </a:p>
        </p:txBody>
      </p:sp>
      <p:sp>
        <p:nvSpPr>
          <p:cNvPr id="55308" name="TextBox 40">
            <a:extLst>
              <a:ext uri="{FF2B5EF4-FFF2-40B4-BE49-F238E27FC236}">
                <a16:creationId xmlns:a16="http://schemas.microsoft.com/office/drawing/2014/main" id="{58E64292-AD67-481F-8F00-51CE8B9F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87363"/>
            <a:ext cx="4586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Verdana,Bold"/>
              </a:rPr>
              <a:t>Inheritance: reusability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714D3-4D3B-4681-B64B-CC52A91B4222}"/>
              </a:ext>
            </a:extLst>
          </p:cNvPr>
          <p:cNvCxnSpPr/>
          <p:nvPr/>
        </p:nvCxnSpPr>
        <p:spPr>
          <a:xfrm>
            <a:off x="1062038" y="4516438"/>
            <a:ext cx="2900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9477F9-5513-4B5B-8386-280542476C33}"/>
              </a:ext>
            </a:extLst>
          </p:cNvPr>
          <p:cNvCxnSpPr/>
          <p:nvPr/>
        </p:nvCxnSpPr>
        <p:spPr>
          <a:xfrm flipH="1">
            <a:off x="4872038" y="4802188"/>
            <a:ext cx="215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938A38-68F1-4189-B9CC-E09FDE1ECF33}"/>
              </a:ext>
            </a:extLst>
          </p:cNvPr>
          <p:cNvCxnSpPr/>
          <p:nvPr/>
        </p:nvCxnSpPr>
        <p:spPr>
          <a:xfrm>
            <a:off x="1328738" y="887413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CCB1-E727-431C-A470-240E717F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600200"/>
          </a:xfrm>
        </p:spPr>
        <p:txBody>
          <a:bodyPr>
            <a:noAutofit/>
          </a:bodyPr>
          <a:lstStyle/>
          <a:p>
            <a:pPr algn="l"/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class type to class type (using constructor and casting operator function both)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3C2-AA09-4137-A68B-50A462FD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Ex: A obj1; B obj2;</a:t>
            </a:r>
          </a:p>
          <a:p>
            <a:pPr marL="0" indent="0">
              <a:buNone/>
            </a:pPr>
            <a:r>
              <a:rPr lang="en-US" dirty="0"/>
              <a:t>obj1 = obj2 ;   // obj1 and obj2 are objects of different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First approach using Constructor:-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Left side of assignment operator(=) which is class object we have to create constructor in that class here in Class 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Second approach using casting operator function: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Right side of assignment operator(=) which is class object we have to create casting operator function in that class here class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98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3A0A-E966-4CCC-86E2-6C93021B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8683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What will be out put for the following code?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DE6D6-40F0-4308-9BB8-B4D13D6AB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672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 #include &lt;iostream&gt;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using namespace std;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class Circle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int 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Circle(){}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Circle(int radius)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this-&gt;radius=radius;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/>
              </a:rPr>
              <a:t>cout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&lt;&lt;this-&gt;radius;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};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D436-2122-43A6-9249-653B49E0BA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 main()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Circle a1, b1(5);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Circle b2 = Circle(8);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55</a:t>
            </a: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88</a:t>
            </a: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58</a:t>
            </a:r>
          </a:p>
          <a:p>
            <a:pPr marL="514350" indent="-514350">
              <a:buAutoNum type="alphaUcPeriod"/>
            </a:pPr>
            <a:r>
              <a:rPr lang="fr-FR" dirty="0" err="1">
                <a:solidFill>
                  <a:srgbClr val="C00000"/>
                </a:solidFill>
              </a:rPr>
              <a:t>Error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43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DC55-F98E-47F0-B984-03D5A542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</a:rPr>
              <a:t>What will be out put for the following code?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FDE00-44DD-4B5D-B0BC-9066CE98D5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 #include &lt;iostream&gt;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using namespace std;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class Circle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int radius;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p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ublic: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Circle(){}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Circle(int radius)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this-&gt;radius=radius;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/>
              </a:rPr>
              <a:t>cout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&lt;&lt;this-&gt;radius;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};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877F42-7704-467B-ACF2-CB2ADFED6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 main()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Circle a1, b1(5);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Circle b2 = Circle(8);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55</a:t>
            </a: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88</a:t>
            </a: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58</a:t>
            </a:r>
          </a:p>
          <a:p>
            <a:pPr marL="514350" indent="-514350">
              <a:buAutoNum type="alphaUcPeriod"/>
            </a:pPr>
            <a:r>
              <a:rPr lang="fr-FR" dirty="0" err="1">
                <a:solidFill>
                  <a:srgbClr val="C00000"/>
                </a:solidFill>
              </a:rPr>
              <a:t>Error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4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D5D9D-69E9-4B78-8160-2E37F4B2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59" y="584951"/>
            <a:ext cx="1148158" cy="2019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050FEB-A223-4A74-BDD4-2C3D7402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596" y="3760597"/>
            <a:ext cx="2248604" cy="2767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4F61B-B149-4DC2-8A19-020491D43F7E}"/>
              </a:ext>
            </a:extLst>
          </p:cNvPr>
          <p:cNvSpPr txBox="1"/>
          <p:nvPr/>
        </p:nvSpPr>
        <p:spPr>
          <a:xfrm>
            <a:off x="4519205" y="1921224"/>
            <a:ext cx="140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Contact List</a:t>
            </a:r>
          </a:p>
        </p:txBody>
      </p:sp>
      <p:pic>
        <p:nvPicPr>
          <p:cNvPr id="18462" name="Picture 30" descr="Dial a Phone from a PDF Link on Mobile Devices">
            <a:extLst>
              <a:ext uri="{FF2B5EF4-FFF2-40B4-BE49-F238E27FC236}">
                <a16:creationId xmlns:a16="http://schemas.microsoft.com/office/drawing/2014/main" id="{2A86F4C6-E972-4DE3-BFB2-75CE0EF4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0" y="3694571"/>
            <a:ext cx="1630782" cy="289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EFD30C-05D3-4F40-AE5D-D009815A1A4E}"/>
              </a:ext>
            </a:extLst>
          </p:cNvPr>
          <p:cNvCxnSpPr>
            <a:cxnSpLocks/>
          </p:cNvCxnSpPr>
          <p:nvPr/>
        </p:nvCxnSpPr>
        <p:spPr>
          <a:xfrm flipH="1">
            <a:off x="1143001" y="2303504"/>
            <a:ext cx="2284358" cy="135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80F1DC-B95E-4A30-8AA0-EDBDD4018A64}"/>
              </a:ext>
            </a:extLst>
          </p:cNvPr>
          <p:cNvCxnSpPr>
            <a:cxnSpLocks/>
          </p:cNvCxnSpPr>
          <p:nvPr/>
        </p:nvCxnSpPr>
        <p:spPr>
          <a:xfrm>
            <a:off x="4572000" y="2411078"/>
            <a:ext cx="1752600" cy="129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9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73974-F4F4-428F-8B78-5F606897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895600"/>
            <a:ext cx="4459817" cy="3276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8FAF6-93B4-4428-8C9F-4103F655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124201"/>
            <a:ext cx="373380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18CBB-AA5F-4E30-AFB1-8E087DC586BF}"/>
              </a:ext>
            </a:extLst>
          </p:cNvPr>
          <p:cNvSpPr txBox="1"/>
          <p:nvPr/>
        </p:nvSpPr>
        <p:spPr>
          <a:xfrm>
            <a:off x="457200" y="2209800"/>
            <a:ext cx="315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in Attendance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851D3-4C70-4169-8F3A-44CEDD968471}"/>
              </a:ext>
            </a:extLst>
          </p:cNvPr>
          <p:cNvSpPr txBox="1"/>
          <p:nvPr/>
        </p:nvSpPr>
        <p:spPr>
          <a:xfrm>
            <a:off x="5334000" y="2710934"/>
            <a:ext cx="290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Students in CA Module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EBD2B3-46C1-4080-A410-58DD789B2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539" y="378233"/>
            <a:ext cx="2717711" cy="1809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F6F980-E023-427A-A0F3-C93FBEAB370C}"/>
              </a:ext>
            </a:extLst>
          </p:cNvPr>
          <p:cNvSpPr txBox="1"/>
          <p:nvPr/>
        </p:nvSpPr>
        <p:spPr>
          <a:xfrm>
            <a:off x="4114800" y="22860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81EB85-CEC8-4DAE-9F9D-73F5F4285F7B}"/>
              </a:ext>
            </a:extLst>
          </p:cNvPr>
          <p:cNvCxnSpPr/>
          <p:nvPr/>
        </p:nvCxnSpPr>
        <p:spPr>
          <a:xfrm flipH="1">
            <a:off x="3352800" y="1447800"/>
            <a:ext cx="3810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E2AC6-51A7-4103-8B14-6ED2A23F78F5}"/>
              </a:ext>
            </a:extLst>
          </p:cNvPr>
          <p:cNvCxnSpPr>
            <a:cxnSpLocks/>
          </p:cNvCxnSpPr>
          <p:nvPr/>
        </p:nvCxnSpPr>
        <p:spPr>
          <a:xfrm>
            <a:off x="5943600" y="1447800"/>
            <a:ext cx="1028700" cy="113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0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6981FA6-215E-40AA-A335-F164415B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Inheritance 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2FB75FB-1BE3-47AE-AB3B-DE8E1D51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One class can be derived from other class.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We can make the relationship between the classes.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We can re-use the functionality of classes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We can use different form of inheritance</a:t>
            </a:r>
          </a:p>
          <a:p>
            <a:pPr marL="0" indent="0" eaLnBrk="1" hangingPunct="1">
              <a:buNone/>
            </a:pPr>
            <a:endParaRPr lang="en-US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83DCA9-0DE8-41CD-A5FC-472D1AB6D23B}"/>
              </a:ext>
            </a:extLst>
          </p:cNvPr>
          <p:cNvSpPr/>
          <p:nvPr/>
        </p:nvSpPr>
        <p:spPr>
          <a:xfrm>
            <a:off x="2743200" y="3862437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EF0FA7-1AC7-4040-A185-28BF01FA3E12}"/>
              </a:ext>
            </a:extLst>
          </p:cNvPr>
          <p:cNvSpPr/>
          <p:nvPr/>
        </p:nvSpPr>
        <p:spPr>
          <a:xfrm>
            <a:off x="3276600" y="4395837"/>
            <a:ext cx="2286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3A1FB-B27E-4067-8125-6AB6D30D5A77}"/>
              </a:ext>
            </a:extLst>
          </p:cNvPr>
          <p:cNvSpPr/>
          <p:nvPr/>
        </p:nvSpPr>
        <p:spPr>
          <a:xfrm>
            <a:off x="2743200" y="5629105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4BCC-BDD2-43E2-AACB-D772C01D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Verdana" panose="020B0604030504040204" pitchFamily="34" charset="0"/>
              </a:rPr>
              <a:t>I</a:t>
            </a:r>
            <a:r>
              <a:rPr lang="en-US" sz="3200" i="0" u="none" strike="noStrike" baseline="0" dirty="0">
                <a:latin typeface="Verdana" panose="020B0604030504040204" pitchFamily="34" charset="0"/>
              </a:rPr>
              <a:t>nheritance: types of inheritance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4477-210C-4070-9BF0-F5E329E5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85DE0-9C62-4E92-BBC9-C48DB5701795}"/>
              </a:ext>
            </a:extLst>
          </p:cNvPr>
          <p:cNvSpPr/>
          <p:nvPr/>
        </p:nvSpPr>
        <p:spPr>
          <a:xfrm>
            <a:off x="762000" y="22860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2FB630-15AE-4E02-A8FB-DAC90C59C3EC}"/>
              </a:ext>
            </a:extLst>
          </p:cNvPr>
          <p:cNvCxnSpPr/>
          <p:nvPr/>
        </p:nvCxnSpPr>
        <p:spPr>
          <a:xfrm>
            <a:off x="1219200" y="289560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EBCE29-FCAE-42CF-A2E1-F8A4DED429AD}"/>
              </a:ext>
            </a:extLst>
          </p:cNvPr>
          <p:cNvSpPr/>
          <p:nvPr/>
        </p:nvSpPr>
        <p:spPr>
          <a:xfrm>
            <a:off x="762026" y="4282281"/>
            <a:ext cx="9905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A1842-5DA9-4C7A-8798-DD80EB78494D}"/>
              </a:ext>
            </a:extLst>
          </p:cNvPr>
          <p:cNvSpPr/>
          <p:nvPr/>
        </p:nvSpPr>
        <p:spPr>
          <a:xfrm>
            <a:off x="2895600" y="2286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C934B8-8023-4A65-AB8C-6D299A439F2D}"/>
              </a:ext>
            </a:extLst>
          </p:cNvPr>
          <p:cNvCxnSpPr/>
          <p:nvPr/>
        </p:nvCxnSpPr>
        <p:spPr>
          <a:xfrm>
            <a:off x="3352800" y="2895600"/>
            <a:ext cx="0" cy="96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39487-50AB-4578-838A-AD20CFE33CBB}"/>
              </a:ext>
            </a:extLst>
          </p:cNvPr>
          <p:cNvSpPr/>
          <p:nvPr/>
        </p:nvSpPr>
        <p:spPr>
          <a:xfrm>
            <a:off x="2971807" y="3863181"/>
            <a:ext cx="914397" cy="78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329C7E-6AD7-46B1-91EF-93C8D1C34DE7}"/>
              </a:ext>
            </a:extLst>
          </p:cNvPr>
          <p:cNvCxnSpPr/>
          <p:nvPr/>
        </p:nvCxnSpPr>
        <p:spPr>
          <a:xfrm>
            <a:off x="3352800" y="4648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3BDBFBE-F167-4414-A874-DB30AB34DB51}"/>
              </a:ext>
            </a:extLst>
          </p:cNvPr>
          <p:cNvSpPr/>
          <p:nvPr/>
        </p:nvSpPr>
        <p:spPr>
          <a:xfrm>
            <a:off x="2971807" y="5334000"/>
            <a:ext cx="914397" cy="71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2B7C4-889E-4F44-82CA-10AAADF6B3C0}"/>
              </a:ext>
            </a:extLst>
          </p:cNvPr>
          <p:cNvSpPr txBox="1"/>
          <p:nvPr/>
        </p:nvSpPr>
        <p:spPr>
          <a:xfrm>
            <a:off x="609600" y="548640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Single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E9741-235B-433D-91E2-A3B4A36195F0}"/>
              </a:ext>
            </a:extLst>
          </p:cNvPr>
          <p:cNvSpPr txBox="1"/>
          <p:nvPr/>
        </p:nvSpPr>
        <p:spPr>
          <a:xfrm>
            <a:off x="2797486" y="6183252"/>
            <a:ext cx="1263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Multilevel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0533DB-49B3-4426-AF1A-E2B09C7B82DA}"/>
              </a:ext>
            </a:extLst>
          </p:cNvPr>
          <p:cNvSpPr/>
          <p:nvPr/>
        </p:nvSpPr>
        <p:spPr>
          <a:xfrm>
            <a:off x="4876800" y="2286000"/>
            <a:ext cx="91438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483BB0-FFEF-4738-A957-079CD739D321}"/>
              </a:ext>
            </a:extLst>
          </p:cNvPr>
          <p:cNvSpPr/>
          <p:nvPr/>
        </p:nvSpPr>
        <p:spPr>
          <a:xfrm>
            <a:off x="6676851" y="2286000"/>
            <a:ext cx="106681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27E061-7783-4458-8CC1-87BA5D6D733A}"/>
              </a:ext>
            </a:extLst>
          </p:cNvPr>
          <p:cNvCxnSpPr>
            <a:stCxn id="17" idx="2"/>
          </p:cNvCxnSpPr>
          <p:nvPr/>
        </p:nvCxnSpPr>
        <p:spPr>
          <a:xfrm>
            <a:off x="5333994" y="3048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128317-6602-456A-9480-C6A84957CB09}"/>
              </a:ext>
            </a:extLst>
          </p:cNvPr>
          <p:cNvCxnSpPr>
            <a:stCxn id="18" idx="2"/>
          </p:cNvCxnSpPr>
          <p:nvPr/>
        </p:nvCxnSpPr>
        <p:spPr>
          <a:xfrm>
            <a:off x="7210257" y="3048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81A1C-0E7B-4337-AD37-5E0298C99CFA}"/>
              </a:ext>
            </a:extLst>
          </p:cNvPr>
          <p:cNvCxnSpPr/>
          <p:nvPr/>
        </p:nvCxnSpPr>
        <p:spPr>
          <a:xfrm>
            <a:off x="5333994" y="4255690"/>
            <a:ext cx="18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0292A-628D-4888-B100-F908908B84E8}"/>
              </a:ext>
            </a:extLst>
          </p:cNvPr>
          <p:cNvCxnSpPr/>
          <p:nvPr/>
        </p:nvCxnSpPr>
        <p:spPr>
          <a:xfrm>
            <a:off x="6272125" y="42672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41E41ED-F547-4BD2-BA22-9EE95F57046C}"/>
              </a:ext>
            </a:extLst>
          </p:cNvPr>
          <p:cNvSpPr/>
          <p:nvPr/>
        </p:nvSpPr>
        <p:spPr>
          <a:xfrm>
            <a:off x="5791188" y="5002608"/>
            <a:ext cx="1219208" cy="94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D65E3-B647-4ED3-991B-50D010FC4F7C}"/>
              </a:ext>
            </a:extLst>
          </p:cNvPr>
          <p:cNvSpPr txBox="1"/>
          <p:nvPr/>
        </p:nvSpPr>
        <p:spPr>
          <a:xfrm>
            <a:off x="5791188" y="6400800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110703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04C2C3-6140-46A3-8C66-C1EFCBC1912C}"/>
              </a:ext>
            </a:extLst>
          </p:cNvPr>
          <p:cNvSpPr/>
          <p:nvPr/>
        </p:nvSpPr>
        <p:spPr>
          <a:xfrm>
            <a:off x="1143000" y="12192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D7968A-6898-470A-82B3-6A5F1AFA66B3}"/>
              </a:ext>
            </a:extLst>
          </p:cNvPr>
          <p:cNvCxnSpPr/>
          <p:nvPr/>
        </p:nvCxnSpPr>
        <p:spPr>
          <a:xfrm flipH="1">
            <a:off x="533400" y="1905000"/>
            <a:ext cx="990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D355F2-6E24-4C54-B0BB-F452F30819B9}"/>
              </a:ext>
            </a:extLst>
          </p:cNvPr>
          <p:cNvCxnSpPr/>
          <p:nvPr/>
        </p:nvCxnSpPr>
        <p:spPr>
          <a:xfrm>
            <a:off x="1524000" y="1905000"/>
            <a:ext cx="9144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366E982-2E67-49D8-BF56-03F8615C2461}"/>
              </a:ext>
            </a:extLst>
          </p:cNvPr>
          <p:cNvSpPr/>
          <p:nvPr/>
        </p:nvSpPr>
        <p:spPr>
          <a:xfrm>
            <a:off x="152400" y="2971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952E5-FCB0-4F20-8A55-8976DF7D82DD}"/>
              </a:ext>
            </a:extLst>
          </p:cNvPr>
          <p:cNvSpPr/>
          <p:nvPr/>
        </p:nvSpPr>
        <p:spPr>
          <a:xfrm>
            <a:off x="2133600" y="2998033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A98F5-EAEA-45A9-8241-8A8CC9D969F0}"/>
              </a:ext>
            </a:extLst>
          </p:cNvPr>
          <p:cNvSpPr txBox="1"/>
          <p:nvPr/>
        </p:nvSpPr>
        <p:spPr>
          <a:xfrm>
            <a:off x="152400" y="4114801"/>
            <a:ext cx="32003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Hierarchical Inheritance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93F0CF-D219-401E-83CD-B790BCA523D0}"/>
              </a:ext>
            </a:extLst>
          </p:cNvPr>
          <p:cNvSpPr/>
          <p:nvPr/>
        </p:nvSpPr>
        <p:spPr>
          <a:xfrm>
            <a:off x="4762502" y="1177352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7637C-F009-449B-B98A-C7BDBD53B6B0}"/>
              </a:ext>
            </a:extLst>
          </p:cNvPr>
          <p:cNvSpPr/>
          <p:nvPr/>
        </p:nvSpPr>
        <p:spPr>
          <a:xfrm>
            <a:off x="4838702" y="2971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9EDC8-D7A9-45E5-90BC-486A897FCCF9}"/>
              </a:ext>
            </a:extLst>
          </p:cNvPr>
          <p:cNvSpPr/>
          <p:nvPr/>
        </p:nvSpPr>
        <p:spPr>
          <a:xfrm>
            <a:off x="6365576" y="2998033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8139C-AA33-4BDE-8991-EF1AA736E69A}"/>
              </a:ext>
            </a:extLst>
          </p:cNvPr>
          <p:cNvCxnSpPr>
            <a:cxnSpLocks/>
          </p:cNvCxnSpPr>
          <p:nvPr/>
        </p:nvCxnSpPr>
        <p:spPr>
          <a:xfrm>
            <a:off x="5225949" y="1863152"/>
            <a:ext cx="0" cy="103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8BD6D1-D618-41CB-A2FC-FDCDC5B7AFCF}"/>
              </a:ext>
            </a:extLst>
          </p:cNvPr>
          <p:cNvCxnSpPr>
            <a:cxnSpLocks/>
          </p:cNvCxnSpPr>
          <p:nvPr/>
        </p:nvCxnSpPr>
        <p:spPr>
          <a:xfrm>
            <a:off x="5363977" y="3665096"/>
            <a:ext cx="0" cy="80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1BB13-A7C5-4A02-AADE-E9682DA8F7D4}"/>
              </a:ext>
            </a:extLst>
          </p:cNvPr>
          <p:cNvSpPr/>
          <p:nvPr/>
        </p:nvSpPr>
        <p:spPr>
          <a:xfrm>
            <a:off x="4906777" y="4551935"/>
            <a:ext cx="914400" cy="83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935A01-D2D7-424D-98AE-473A471CB6B9}"/>
              </a:ext>
            </a:extLst>
          </p:cNvPr>
          <p:cNvCxnSpPr>
            <a:cxnSpLocks/>
          </p:cNvCxnSpPr>
          <p:nvPr/>
        </p:nvCxnSpPr>
        <p:spPr>
          <a:xfrm flipH="1">
            <a:off x="5600702" y="3724870"/>
            <a:ext cx="910402" cy="74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DF2868-DB06-4F5A-B40A-73A676FC5B21}"/>
              </a:ext>
            </a:extLst>
          </p:cNvPr>
          <p:cNvSpPr txBox="1"/>
          <p:nvPr/>
        </p:nvSpPr>
        <p:spPr>
          <a:xfrm>
            <a:off x="5423938" y="5468647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Hybrid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D17C-61F8-4924-9E12-632E8770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Single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B6E0-0DEF-40E5-B678-5298B4E2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derive_class_name</a:t>
            </a:r>
            <a:r>
              <a:rPr lang="en-US" dirty="0"/>
              <a:t> : </a:t>
            </a:r>
            <a:r>
              <a:rPr lang="en-US" dirty="0" err="1"/>
              <a:t>access_mode</a:t>
            </a:r>
            <a:r>
              <a:rPr lang="en-US" dirty="0"/>
              <a:t> </a:t>
            </a:r>
            <a:r>
              <a:rPr lang="en-US" dirty="0" err="1"/>
              <a:t>base_class_name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//body of </a:t>
            </a:r>
            <a:r>
              <a:rPr lang="en-US" dirty="0" err="1"/>
              <a:t>derive_class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926869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6776</TotalTime>
  <Words>920</Words>
  <Application>Microsoft Office PowerPoint</Application>
  <PresentationFormat>On-screen Show (4:3)</PresentationFormat>
  <Paragraphs>288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Arial Black</vt:lpstr>
      <vt:lpstr>Arial Rounded MT Bold</vt:lpstr>
      <vt:lpstr>Calibri</vt:lpstr>
      <vt:lpstr>Courier New</vt:lpstr>
      <vt:lpstr>Open Sans</vt:lpstr>
      <vt:lpstr>Tahoma</vt:lpstr>
      <vt:lpstr>Verdana</vt:lpstr>
      <vt:lpstr>Verdana,Bold</vt:lpstr>
      <vt:lpstr>Wingdings</vt:lpstr>
      <vt:lpstr>Lpu theme final with copyright(S)</vt:lpstr>
      <vt:lpstr>CAP444 OBJECT ORIENTED PROGRAMMING USING C++ </vt:lpstr>
      <vt:lpstr>Topics Covered</vt:lpstr>
      <vt:lpstr>PowerPoint Presentation</vt:lpstr>
      <vt:lpstr>PowerPoint Presentation</vt:lpstr>
      <vt:lpstr>PowerPoint Presentation</vt:lpstr>
      <vt:lpstr>Inheritance </vt:lpstr>
      <vt:lpstr>Inheritance: types of inheritance</vt:lpstr>
      <vt:lpstr>PowerPoint Presentation</vt:lpstr>
      <vt:lpstr>Single inheritance:</vt:lpstr>
      <vt:lpstr>PowerPoint Presentation</vt:lpstr>
      <vt:lpstr>PowerPoint Presentation</vt:lpstr>
      <vt:lpstr>PowerPoint Presentation</vt:lpstr>
      <vt:lpstr>Single inheritance Example</vt:lpstr>
      <vt:lpstr>Multilevel inheritance: </vt:lpstr>
      <vt:lpstr>Hierarchical inheritance: </vt:lpstr>
      <vt:lpstr>Multiple Inheritance</vt:lpstr>
      <vt:lpstr>PowerPoint Presentation</vt:lpstr>
      <vt:lpstr> Ambiguity in Inheritance </vt:lpstr>
      <vt:lpstr>PowerPoint Presentation</vt:lpstr>
      <vt:lpstr>PowerPoint Presentation</vt:lpstr>
      <vt:lpstr>PowerPoint Presentation</vt:lpstr>
      <vt:lpstr>PowerPoint Presentation</vt:lpstr>
      <vt:lpstr>Type Conversion</vt:lpstr>
      <vt:lpstr>PowerPoint Presentation</vt:lpstr>
      <vt:lpstr>  Three type of situation occurs during user define type conversion:</vt:lpstr>
      <vt:lpstr>  basic type to class type(using constructor) </vt:lpstr>
      <vt:lpstr>PowerPoint Presentation</vt:lpstr>
      <vt:lpstr>  class type to basic type(using casting operator function) </vt:lpstr>
      <vt:lpstr>casting operator function</vt:lpstr>
      <vt:lpstr>  class type to class type (using constructor and casting operator function both)</vt:lpstr>
      <vt:lpstr>What will be out put for the following code?</vt:lpstr>
      <vt:lpstr>What will be out put for the following code?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356</cp:revision>
  <dcterms:created xsi:type="dcterms:W3CDTF">2014-05-25T11:13:57Z</dcterms:created>
  <dcterms:modified xsi:type="dcterms:W3CDTF">2022-09-29T11:16:05Z</dcterms:modified>
</cp:coreProperties>
</file>