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9"/>
  </p:notesMasterIdLst>
  <p:handoutMasterIdLst>
    <p:handoutMasterId r:id="rId40"/>
  </p:handoutMasterIdLst>
  <p:sldIdLst>
    <p:sldId id="269" r:id="rId2"/>
    <p:sldId id="394" r:id="rId3"/>
    <p:sldId id="404" r:id="rId4"/>
    <p:sldId id="400" r:id="rId5"/>
    <p:sldId id="423" r:id="rId6"/>
    <p:sldId id="432" r:id="rId7"/>
    <p:sldId id="433" r:id="rId8"/>
    <p:sldId id="354" r:id="rId9"/>
    <p:sldId id="436" r:id="rId10"/>
    <p:sldId id="390" r:id="rId11"/>
    <p:sldId id="434" r:id="rId12"/>
    <p:sldId id="355" r:id="rId13"/>
    <p:sldId id="360" r:id="rId14"/>
    <p:sldId id="435" r:id="rId15"/>
    <p:sldId id="403" r:id="rId16"/>
    <p:sldId id="426" r:id="rId17"/>
    <p:sldId id="362" r:id="rId18"/>
    <p:sldId id="374" r:id="rId19"/>
    <p:sldId id="373" r:id="rId20"/>
    <p:sldId id="371" r:id="rId21"/>
    <p:sldId id="437" r:id="rId22"/>
    <p:sldId id="358" r:id="rId23"/>
    <p:sldId id="427" r:id="rId24"/>
    <p:sldId id="393" r:id="rId25"/>
    <p:sldId id="389" r:id="rId26"/>
    <p:sldId id="397" r:id="rId27"/>
    <p:sldId id="428" r:id="rId28"/>
    <p:sldId id="398" r:id="rId29"/>
    <p:sldId id="399" r:id="rId30"/>
    <p:sldId id="429" r:id="rId31"/>
    <p:sldId id="401" r:id="rId32"/>
    <p:sldId id="430" r:id="rId33"/>
    <p:sldId id="431" r:id="rId34"/>
    <p:sldId id="391" r:id="rId35"/>
    <p:sldId id="407" r:id="rId36"/>
    <p:sldId id="395" r:id="rId37"/>
    <p:sldId id="35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unaryOperatorOverlaodingE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binaryOperatorOverload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unaryOperatorOverloadingUsingFriendFun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virtualBaseClassExampl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virtualFunctionExamp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abstractClassExamp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gif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web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pointerToObjectExamp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thisPointerExampl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vishalamc/cplusplus/blob/master/PointertoDerivedClassE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alamc/cplusplus/blob/master/PointertoDerivedClassEx" TargetMode="External"/><Relationship Id="rId2" Type="http://schemas.openxmlformats.org/officeDocument/2006/relationships/hyperlink" Target="https://github.com/vishalamc/cap444/blob/main/pointertoDerivedClassExampl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functionOverloading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alamc/cap444/blob/main/binaryOperatorOverloading" TargetMode="External"/><Relationship Id="rId2" Type="http://schemas.openxmlformats.org/officeDocument/2006/relationships/hyperlink" Target="https://github.com/vishalamc/cap444/blob/main/unaryOperatorOverlaoding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E78-2645-4E6A-8144-17142C2E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3600" i="1" dirty="0">
                <a:solidFill>
                  <a:srgbClr val="FF0000"/>
                </a:solidFill>
                <a:highlight>
                  <a:srgbClr val="FFFF00"/>
                </a:highlight>
              </a:rPr>
              <a:t>Operators which can overload</a:t>
            </a:r>
            <a:endParaRPr lang="en-US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9259C-5C5B-483F-8FF1-AB061033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7927719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7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A24D-D35E-4C51-8366-BD105C68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Consider this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DC79-891C-40A7-9D2C-0980CACE8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A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  A   a1,a2,a3;</a:t>
            </a:r>
          </a:p>
          <a:p>
            <a:pPr marL="0" indent="0">
              <a:buNone/>
            </a:pPr>
            <a:r>
              <a:rPr lang="en-US" dirty="0"/>
              <a:t>      a3= a1 + a2;</a:t>
            </a:r>
          </a:p>
          <a:p>
            <a:pPr marL="0" indent="0">
              <a:buNone/>
            </a:pPr>
            <a:r>
              <a:rPr lang="en-US" dirty="0"/>
              <a:t>     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670CA-7C79-418C-85D5-D8A8A0D4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A16635"/>
                </a:solidFill>
              </a:rPr>
              <a:t>This is not allowed, because the addition operator “+” is predefined to operate only on built-in data types. But here, “class A” is a user-defined type, so the compiler generates an error. This is where the concept of “Operator overloading” comes in.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1DC78-94E8-43AB-BC4B-C9D856991BA9}"/>
              </a:ext>
            </a:extLst>
          </p:cNvPr>
          <p:cNvSpPr txBox="1"/>
          <p:nvPr/>
        </p:nvSpPr>
        <p:spPr>
          <a:xfrm>
            <a:off x="47244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0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2303-E7F4-41DE-B874-E539ADC1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440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Operator Overloading Syntax:</a:t>
            </a:r>
          </a:p>
          <a:p>
            <a:pPr marL="0" indent="0">
              <a:buNone/>
            </a:pPr>
            <a:r>
              <a:rPr lang="en-US" sz="2400" dirty="0" err="1"/>
              <a:t>return_type</a:t>
            </a:r>
            <a:r>
              <a:rPr lang="en-US" sz="2400" dirty="0"/>
              <a:t> operator </a:t>
            </a:r>
            <a:r>
              <a:rPr lang="en-US" sz="2400" dirty="0" err="1"/>
              <a:t>operator_Symbol</a:t>
            </a:r>
            <a:r>
              <a:rPr lang="en-US" sz="2400" dirty="0"/>
              <a:t>(parameters)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class A</a:t>
            </a:r>
            <a:br>
              <a:rPr lang="en-US" sz="2400" dirty="0"/>
            </a:b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public:</a:t>
            </a:r>
          </a:p>
          <a:p>
            <a:pPr marL="0" indent="0">
              <a:buNone/>
            </a:pPr>
            <a:r>
              <a:rPr lang="en-US" sz="2400" dirty="0"/>
              <a:t>	A operator +(A const &amp;obj)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99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>
            <a:norm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Operator overloading for Unary operators: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b="0" i="1" dirty="0">
                <a:solidFill>
                  <a:srgbClr val="000000"/>
                </a:solidFill>
                <a:effectLst/>
                <a:latin typeface="+mj-lt"/>
              </a:rPr>
              <a:t>The unary operators operate on a single operand :</a:t>
            </a:r>
          </a:p>
          <a:p>
            <a:pPr algn="just"/>
            <a:r>
              <a:rPr lang="en-US" sz="2800" b="0" i="1" u="none" strike="noStrike" dirty="0">
                <a:effectLst/>
                <a:latin typeface="+mj-lt"/>
              </a:rPr>
              <a:t>The increment (++) and decrement (--) operators</a:t>
            </a:r>
            <a:r>
              <a:rPr lang="en-US" sz="2800" b="0" i="1" dirty="0"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effectLst/>
                <a:latin typeface="+mj-lt"/>
              </a:rPr>
              <a:t>The unary minus (-) operator.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effectLst/>
                <a:latin typeface="+mj-lt"/>
              </a:rPr>
              <a:t>The logical not (!) operator.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https://github.com/vishalamc/cap444/blob/main/unaryOperatorOverlaodingEx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7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8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Operator overloading for binary operators: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+mj-lt"/>
              </a:rPr>
              <a:t>The binary operators operate on two operands 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+,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+mj-lt"/>
              </a:rPr>
              <a:t>-,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*,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+mj-lt"/>
              </a:rPr>
              <a:t>/,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%</a:t>
            </a:r>
          </a:p>
          <a:p>
            <a:pPr marL="0" indent="0" algn="just">
              <a:buNone/>
            </a:pPr>
            <a:r>
              <a:rPr lang="en-US" b="0" i="1" dirty="0">
                <a:solidFill>
                  <a:srgbClr val="C00000"/>
                </a:solidFill>
                <a:effectLst/>
                <a:latin typeface="+mj-lt"/>
              </a:rPr>
              <a:t>Example: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C00000"/>
                </a:solidFill>
                <a:latin typeface="+mj-lt"/>
                <a:hlinkClick r:id="rId2"/>
              </a:rPr>
              <a:t>https://github.com/vishalamc/cap444/blob/main/binaryOperatorOverloading</a:t>
            </a:r>
            <a:endParaRPr lang="en-US" i="1" dirty="0">
              <a:solidFill>
                <a:srgbClr val="C00000"/>
              </a:solidFill>
              <a:latin typeface="+mj-lt"/>
            </a:endParaRPr>
          </a:p>
          <a:p>
            <a:pPr marL="0" indent="0" algn="just">
              <a:buNone/>
            </a:pPr>
            <a:endParaRPr lang="en-US" b="0" i="1" dirty="0">
              <a:solidFill>
                <a:srgbClr val="C00000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70C0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8AFD9-9F3D-45C1-B0E4-63A1D91167DD}"/>
              </a:ext>
            </a:extLst>
          </p:cNvPr>
          <p:cNvSpPr txBox="1"/>
          <p:nvPr/>
        </p:nvSpPr>
        <p:spPr>
          <a:xfrm>
            <a:off x="1371600" y="2667000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</a:rPr>
              <a:t>a+b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9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0B29-FE75-497F-A2CD-941A284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i="1" dirty="0">
                <a:solidFill>
                  <a:srgbClr val="C00000"/>
                </a:solidFill>
                <a:highlight>
                  <a:srgbClr val="FFFF00"/>
                </a:highlight>
              </a:rPr>
              <a:t>Rules for Operator Overloading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84BA-C59E-4755-9290-9506F383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000" i="1" dirty="0">
                <a:solidFill>
                  <a:schemeClr val="tx1"/>
                </a:solidFill>
              </a:rPr>
              <a:t>Existing operators can only be overloaded.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000" i="1" dirty="0">
                <a:solidFill>
                  <a:schemeClr val="tx1"/>
                </a:solidFill>
              </a:rPr>
              <a:t>The overloaded operator contains at least one operand of the user-defined data type.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000" i="1" dirty="0">
                <a:solidFill>
                  <a:schemeClr val="tx1"/>
                </a:solidFill>
              </a:rPr>
              <a:t>When unary operators are overloaded through a member function take no explicit arguments, but, if they are overloaded by a friend function, takes one argument.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000" i="1" dirty="0">
                <a:solidFill>
                  <a:schemeClr val="tx1"/>
                </a:solidFill>
              </a:rPr>
              <a:t>When binary operators are overloaded through a member function takes one explicit argument, and if they are overloaded through a friend function takes two explicit arguments.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7D7-CD1B-4484-AF34-C121361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We know about 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754B-7F63-4E66-AEE0-23FD74AA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can access all private and protected member of a class </a:t>
            </a:r>
          </a:p>
          <a:p>
            <a:r>
              <a:rPr lang="en-US" dirty="0"/>
              <a:t>It can be call without object of the class</a:t>
            </a:r>
          </a:p>
          <a:p>
            <a:r>
              <a:rPr lang="en-US" dirty="0"/>
              <a:t>It can define out side of the class scope</a:t>
            </a:r>
          </a:p>
          <a:p>
            <a:pPr marL="0" indent="0">
              <a:buNone/>
            </a:pPr>
            <a:r>
              <a:rPr lang="en-US" dirty="0"/>
              <a:t>Rule: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Prototypes of friend function must be declare inside the class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C00000"/>
                </a:solidFill>
                <a:effectLst/>
              </a:rPr>
              <a:t>It can be declared either in the private or the public part.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8004-44F8-41B1-918A-CF1AA53D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2400" b="0" i="0" u="none" strike="noStrike" baseline="0" dirty="0">
                <a:latin typeface="Verdana" panose="020B0604030504040204" pitchFamily="34" charset="0"/>
              </a:rPr>
            </a:br>
            <a:r>
              <a:rPr lang="en-US" sz="2800" b="0" i="1" u="none" strike="noStrike" baseline="0" dirty="0">
                <a:solidFill>
                  <a:srgbClr val="C00000"/>
                </a:solidFill>
                <a:highlight>
                  <a:srgbClr val="FFFF00"/>
                </a:highlight>
              </a:rPr>
              <a:t>Overloading binary operators using friend function</a:t>
            </a:r>
            <a:endParaRPr lang="en-US" sz="5400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D27E-FBBF-4793-ADE9-41AD6975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/>
              </a:rPr>
              <a:t>Friend function takes two parameters in case when we want to o</a:t>
            </a:r>
            <a:r>
              <a:rPr lang="en-US" sz="2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verload binary operators using friend function</a:t>
            </a:r>
            <a:endParaRPr lang="en-US" sz="2800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Roboto"/>
              </a:rPr>
              <a:t>Ex: </a:t>
            </a:r>
          </a:p>
          <a:p>
            <a:pPr marL="0" indent="0">
              <a:buNone/>
            </a:pPr>
            <a:r>
              <a:rPr lang="es-ES" sz="2800" dirty="0" err="1">
                <a:solidFill>
                  <a:schemeClr val="tx1"/>
                </a:solidFill>
              </a:rPr>
              <a:t>friend</a:t>
            </a:r>
            <a:r>
              <a:rPr lang="es-ES" sz="2800" dirty="0">
                <a:solidFill>
                  <a:schemeClr val="tx1"/>
                </a:solidFill>
              </a:rPr>
              <a:t> A </a:t>
            </a:r>
            <a:r>
              <a:rPr lang="es-ES" sz="2800" dirty="0" err="1">
                <a:solidFill>
                  <a:schemeClr val="tx1"/>
                </a:solidFill>
              </a:rPr>
              <a:t>operator</a:t>
            </a:r>
            <a:r>
              <a:rPr lang="es-ES" sz="2800" dirty="0">
                <a:solidFill>
                  <a:schemeClr val="tx1"/>
                </a:solidFill>
              </a:rPr>
              <a:t> +(A &amp;x, A &amp;y);</a:t>
            </a:r>
          </a:p>
          <a:p>
            <a:pPr marL="0" indent="0">
              <a:buNone/>
            </a:pPr>
            <a:r>
              <a:rPr lang="es-ES" sz="2800" dirty="0" err="1">
                <a:solidFill>
                  <a:srgbClr val="FF0000"/>
                </a:solidFill>
              </a:rPr>
              <a:t>Example</a:t>
            </a:r>
            <a:r>
              <a:rPr lang="es-ES" sz="2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FF0000"/>
                </a:solidFill>
                <a:hlinkClick r:id="rId2"/>
              </a:rPr>
              <a:t>https://github.com/vishalamc/cap444/blob/main/unaryOperatorOverloadingUsingFriendFunction</a:t>
            </a:r>
            <a:endParaRPr lang="es-E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1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udent Euclidean Vector - High School Student Cartoon - Free Transparent  PNG Clipart Images Download">
            <a:extLst>
              <a:ext uri="{FF2B5EF4-FFF2-40B4-BE49-F238E27FC236}">
                <a16:creationId xmlns:a16="http://schemas.microsoft.com/office/drawing/2014/main" id="{74B637DC-EC3A-49B2-A864-D735AF49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447800" cy="19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8D689-EAB5-4927-9C2C-EDBC21467CA7}"/>
              </a:ext>
            </a:extLst>
          </p:cNvPr>
          <p:cNvSpPr txBox="1"/>
          <p:nvPr/>
        </p:nvSpPr>
        <p:spPr>
          <a:xfrm>
            <a:off x="5155675" y="533400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Student</a:t>
            </a:r>
          </a:p>
        </p:txBody>
      </p:sp>
      <p:pic>
        <p:nvPicPr>
          <p:cNvPr id="2052" name="Picture 4" descr="Free Final Exam Clipart Pictures - Clipartix">
            <a:extLst>
              <a:ext uri="{FF2B5EF4-FFF2-40B4-BE49-F238E27FC236}">
                <a16:creationId xmlns:a16="http://schemas.microsoft.com/office/drawing/2014/main" id="{B30B1545-9F6F-4D89-BD76-C1152878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F72294-3A37-4D2B-8425-D42F36CD5AD1}"/>
              </a:ext>
            </a:extLst>
          </p:cNvPr>
          <p:cNvCxnSpPr/>
          <p:nvPr/>
        </p:nvCxnSpPr>
        <p:spPr>
          <a:xfrm flipH="1">
            <a:off x="3048000" y="2491996"/>
            <a:ext cx="762000" cy="78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71B0CA-67F4-4FCE-86D0-13CC1CD4C94A}"/>
              </a:ext>
            </a:extLst>
          </p:cNvPr>
          <p:cNvSpPr txBox="1"/>
          <p:nvPr/>
        </p:nvSpPr>
        <p:spPr>
          <a:xfrm>
            <a:off x="1066800" y="2884298"/>
            <a:ext cx="759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</a:t>
            </a:r>
          </a:p>
        </p:txBody>
      </p:sp>
      <p:pic>
        <p:nvPicPr>
          <p:cNvPr id="2054" name="Picture 6" descr="ZakPak|IT Services|web designing|Web Designer|student project">
            <a:extLst>
              <a:ext uri="{FF2B5EF4-FFF2-40B4-BE49-F238E27FC236}">
                <a16:creationId xmlns:a16="http://schemas.microsoft.com/office/drawing/2014/main" id="{D8BE4327-0FBF-455B-88E8-93DDD9EC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29" y="2960558"/>
            <a:ext cx="2482057" cy="18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27E81-558F-491F-87F9-3E4D5DB20027}"/>
              </a:ext>
            </a:extLst>
          </p:cNvPr>
          <p:cNvCxnSpPr/>
          <p:nvPr/>
        </p:nvCxnSpPr>
        <p:spPr>
          <a:xfrm>
            <a:off x="4953000" y="2491996"/>
            <a:ext cx="799312" cy="79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863AC-9D94-4E95-AE7F-99EFFAC1C1A1}"/>
              </a:ext>
            </a:extLst>
          </p:cNvPr>
          <p:cNvSpPr txBox="1"/>
          <p:nvPr/>
        </p:nvSpPr>
        <p:spPr>
          <a:xfrm>
            <a:off x="6629400" y="2760503"/>
            <a:ext cx="93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Project</a:t>
            </a:r>
          </a:p>
        </p:txBody>
      </p:sp>
      <p:pic>
        <p:nvPicPr>
          <p:cNvPr id="2056" name="Picture 8" descr="Man With A Questionnaire . Good Exam Results Paper Sheet , Quiz.. Royalty  Free Cliparts, Vectors, And Stock Illustration. Image 80175567.">
            <a:extLst>
              <a:ext uri="{FF2B5EF4-FFF2-40B4-BE49-F238E27FC236}">
                <a16:creationId xmlns:a16="http://schemas.microsoft.com/office/drawing/2014/main" id="{581DF7C5-00CD-414A-8ED2-E7236405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1" y="4736056"/>
            <a:ext cx="1306809" cy="1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1ACA3-9701-42C1-9C9F-5833E254CE2C}"/>
              </a:ext>
            </a:extLst>
          </p:cNvPr>
          <p:cNvCxnSpPr>
            <a:cxnSpLocks/>
          </p:cNvCxnSpPr>
          <p:nvPr/>
        </p:nvCxnSpPr>
        <p:spPr>
          <a:xfrm>
            <a:off x="2935139" y="4791075"/>
            <a:ext cx="595829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EC8AC-5C2A-4A0B-A32E-455A4D11B46D}"/>
              </a:ext>
            </a:extLst>
          </p:cNvPr>
          <p:cNvCxnSpPr>
            <a:cxnSpLocks/>
          </p:cNvCxnSpPr>
          <p:nvPr/>
        </p:nvCxnSpPr>
        <p:spPr>
          <a:xfrm flipH="1">
            <a:off x="4972547" y="4736056"/>
            <a:ext cx="845751" cy="11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E97862-B52F-4686-9E16-1DDD64BBF575}"/>
              </a:ext>
            </a:extLst>
          </p:cNvPr>
          <p:cNvSpPr txBox="1"/>
          <p:nvPr/>
        </p:nvSpPr>
        <p:spPr>
          <a:xfrm>
            <a:off x="5352656" y="6096000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3A894-22E9-456B-B482-4352A24633B5}"/>
              </a:ext>
            </a:extLst>
          </p:cNvPr>
          <p:cNvSpPr txBox="1"/>
          <p:nvPr/>
        </p:nvSpPr>
        <p:spPr>
          <a:xfrm>
            <a:off x="1468168" y="2197778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37E2A-3C64-4675-A3B7-A218DE7ED595}"/>
              </a:ext>
            </a:extLst>
          </p:cNvPr>
          <p:cNvSpPr txBox="1"/>
          <p:nvPr/>
        </p:nvSpPr>
        <p:spPr>
          <a:xfrm>
            <a:off x="5415703" y="2208737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3FF95-DBCA-4711-9A1B-1C653680E875}"/>
              </a:ext>
            </a:extLst>
          </p:cNvPr>
          <p:cNvSpPr txBox="1"/>
          <p:nvPr/>
        </p:nvSpPr>
        <p:spPr>
          <a:xfrm>
            <a:off x="1563767" y="5212925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81E3-8F6B-42AE-A84B-82B8E61FC7DD}"/>
              </a:ext>
            </a:extLst>
          </p:cNvPr>
          <p:cNvSpPr txBox="1"/>
          <p:nvPr/>
        </p:nvSpPr>
        <p:spPr>
          <a:xfrm>
            <a:off x="5547116" y="4938456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A5F215-35D2-44A8-9454-F5B190FDAC02}"/>
              </a:ext>
            </a:extLst>
          </p:cNvPr>
          <p:cNvSpPr txBox="1"/>
          <p:nvPr/>
        </p:nvSpPr>
        <p:spPr>
          <a:xfrm>
            <a:off x="6198785" y="5867401"/>
            <a:ext cx="2945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ambiguity arises as to which data/function member would be called?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587A5-6942-422C-BFBF-BC5B6CA361D6}"/>
              </a:ext>
            </a:extLst>
          </p:cNvPr>
          <p:cNvSpPr txBox="1"/>
          <p:nvPr/>
        </p:nvSpPr>
        <p:spPr>
          <a:xfrm>
            <a:off x="267733" y="539646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77818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51FBC-BD49-4954-9051-693356B42BFB}"/>
              </a:ext>
            </a:extLst>
          </p:cNvPr>
          <p:cNvSpPr txBox="1"/>
          <p:nvPr/>
        </p:nvSpPr>
        <p:spPr>
          <a:xfrm>
            <a:off x="990600" y="1981200"/>
            <a:ext cx="5856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highlight>
                  <a:srgbClr val="FFFF00"/>
                </a:highlight>
                <a:latin typeface="Verdana" panose="020B0604030504040204" pitchFamily="34" charset="0"/>
              </a:rPr>
              <a:t> </a:t>
            </a:r>
            <a:r>
              <a:rPr lang="en-US" sz="2800" i="0" u="none" strike="noStrike" baseline="0" dirty="0">
                <a:solidFill>
                  <a:srgbClr val="C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virtual base class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introduce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8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/>
              <a:t>Polymorphism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functions overloading,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overloading unary operators,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overloading binary operators,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virtual base classes,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abstract classes,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pointer to object,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this pointer,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pointer to derived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virtual function,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pure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32A7-BAF8-4DEE-B299-8A2FCD95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Verdana" panose="020B0604030504040204" pitchFamily="34" charset="0"/>
              </a:rPr>
              <a:t>virtual base classes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2B70-8C5F-4A8E-BF23-477E250D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It  means we are making base class as virtual</a:t>
            </a:r>
          </a:p>
          <a:p>
            <a:r>
              <a:rPr lang="en-US" dirty="0"/>
              <a:t>But why ???</a:t>
            </a:r>
          </a:p>
          <a:p>
            <a:r>
              <a:rPr lang="en-US" dirty="0"/>
              <a:t>In situation???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int b                                                                  int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Let’s assume             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( int a)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598E4-56CA-4567-943D-BC39FD8FE064}"/>
              </a:ext>
            </a:extLst>
          </p:cNvPr>
          <p:cNvSpPr/>
          <p:nvPr/>
        </p:nvSpPr>
        <p:spPr>
          <a:xfrm>
            <a:off x="5606944" y="229136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01AED-A7F0-4F20-AA96-A46E0931E5D3}"/>
              </a:ext>
            </a:extLst>
          </p:cNvPr>
          <p:cNvSpPr/>
          <p:nvPr/>
        </p:nvSpPr>
        <p:spPr>
          <a:xfrm>
            <a:off x="4724400" y="4043961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CBF1F-4B9B-46B6-9E42-A0B58FA88216}"/>
              </a:ext>
            </a:extLst>
          </p:cNvPr>
          <p:cNvSpPr/>
          <p:nvPr/>
        </p:nvSpPr>
        <p:spPr>
          <a:xfrm>
            <a:off x="6705600" y="4070194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EE11D1-E12F-45F7-8956-A8B06749BEFE}"/>
              </a:ext>
            </a:extLst>
          </p:cNvPr>
          <p:cNvCxnSpPr>
            <a:cxnSpLocks/>
          </p:cNvCxnSpPr>
          <p:nvPr/>
        </p:nvCxnSpPr>
        <p:spPr>
          <a:xfrm flipH="1">
            <a:off x="5168743" y="2977161"/>
            <a:ext cx="73675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925FC-4570-4A56-839A-AABD89B03B0C}"/>
              </a:ext>
            </a:extLst>
          </p:cNvPr>
          <p:cNvCxnSpPr/>
          <p:nvPr/>
        </p:nvCxnSpPr>
        <p:spPr>
          <a:xfrm>
            <a:off x="6047278" y="2977161"/>
            <a:ext cx="914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005F5-2AEA-4F61-92D2-EC06C491470F}"/>
              </a:ext>
            </a:extLst>
          </p:cNvPr>
          <p:cNvCxnSpPr>
            <a:cxnSpLocks/>
          </p:cNvCxnSpPr>
          <p:nvPr/>
        </p:nvCxnSpPr>
        <p:spPr>
          <a:xfrm>
            <a:off x="5249675" y="4737257"/>
            <a:ext cx="655823" cy="73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F1AAB64-6E8A-484F-B408-C6E2677563BE}"/>
              </a:ext>
            </a:extLst>
          </p:cNvPr>
          <p:cNvSpPr/>
          <p:nvPr/>
        </p:nvSpPr>
        <p:spPr>
          <a:xfrm>
            <a:off x="5565407" y="5476000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4D998-B05D-4C2A-9715-B4CA0344A415}"/>
              </a:ext>
            </a:extLst>
          </p:cNvPr>
          <p:cNvCxnSpPr>
            <a:cxnSpLocks/>
          </p:cNvCxnSpPr>
          <p:nvPr/>
        </p:nvCxnSpPr>
        <p:spPr>
          <a:xfrm flipH="1">
            <a:off x="6248400" y="4755994"/>
            <a:ext cx="713278" cy="69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8EDA8AE-2E37-43DF-9622-A679D54D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21" y="1699172"/>
            <a:ext cx="1241951" cy="155413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F83410-D189-4D7A-A995-A9CADF34FDFF}"/>
              </a:ext>
            </a:extLst>
          </p:cNvPr>
          <p:cNvSpPr/>
          <p:nvPr/>
        </p:nvSpPr>
        <p:spPr>
          <a:xfrm>
            <a:off x="2895600" y="4755994"/>
            <a:ext cx="1706373" cy="42560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5C383-9BA8-42D0-892A-0DE7646E9928}"/>
              </a:ext>
            </a:extLst>
          </p:cNvPr>
          <p:cNvSpPr txBox="1"/>
          <p:nvPr/>
        </p:nvSpPr>
        <p:spPr>
          <a:xfrm>
            <a:off x="6858000" y="2634261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A69C9-D208-4FB0-991D-020166DEF019}"/>
              </a:ext>
            </a:extLst>
          </p:cNvPr>
          <p:cNvSpPr txBox="1"/>
          <p:nvPr/>
        </p:nvSpPr>
        <p:spPr>
          <a:xfrm>
            <a:off x="6705600" y="5867400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86AF4-A746-433B-B590-8D0773E4C718}"/>
              </a:ext>
            </a:extLst>
          </p:cNvPr>
          <p:cNvSpPr txBox="1"/>
          <p:nvPr/>
        </p:nvSpPr>
        <p:spPr>
          <a:xfrm>
            <a:off x="4218478" y="4121670"/>
            <a:ext cx="78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(int a)</a:t>
            </a:r>
          </a:p>
        </p:txBody>
      </p:sp>
      <p:sp>
        <p:nvSpPr>
          <p:cNvPr id="25" name="Action Button: Help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DDCDBC-12BC-40BF-8CD2-907ACEE3CD51}"/>
              </a:ext>
            </a:extLst>
          </p:cNvPr>
          <p:cNvSpPr/>
          <p:nvPr/>
        </p:nvSpPr>
        <p:spPr>
          <a:xfrm>
            <a:off x="6705600" y="5476000"/>
            <a:ext cx="457200" cy="369332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FEBC9A40-1585-4B0F-A7D0-914D14C47B7C}"/>
              </a:ext>
            </a:extLst>
          </p:cNvPr>
          <p:cNvSpPr/>
          <p:nvPr/>
        </p:nvSpPr>
        <p:spPr>
          <a:xfrm>
            <a:off x="7314549" y="4784839"/>
            <a:ext cx="1219851" cy="691161"/>
          </a:xfrm>
          <a:prstGeom prst="wedgeEllipseCallout">
            <a:avLst>
              <a:gd name="adj1" fmla="val -54012"/>
              <a:gd name="adj2" fmla="val 711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4FF39-35CE-43E4-8611-11B397622448}"/>
              </a:ext>
            </a:extLst>
          </p:cNvPr>
          <p:cNvSpPr txBox="1"/>
          <p:nvPr/>
        </p:nvSpPr>
        <p:spPr>
          <a:xfrm>
            <a:off x="7515671" y="4859771"/>
            <a:ext cx="10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404176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E3C0-B888-4961-B932-F0C20695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F60F-7E14-433A-93CE-D1824C5D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Virtual Base Class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https://github.com/vishalamc/cap444/blob/main/virtualBaseClassExample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3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amil Movies: Watch Tamil Movies Online, New Tamil Movies, Dubbed Hit Tamil  Movies 2019 Online">
            <a:extLst>
              <a:ext uri="{FF2B5EF4-FFF2-40B4-BE49-F238E27FC236}">
                <a16:creationId xmlns:a16="http://schemas.microsoft.com/office/drawing/2014/main" id="{215C354D-DE83-4F39-BE97-C14CFAB080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F9324-2CB3-452A-80FC-909844CF8A64}"/>
              </a:ext>
            </a:extLst>
          </p:cNvPr>
          <p:cNvSpPr txBox="1"/>
          <p:nvPr/>
        </p:nvSpPr>
        <p:spPr>
          <a:xfrm>
            <a:off x="3124200" y="1066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85DDC0-E959-49A8-A62B-31231A9AAF15}"/>
              </a:ext>
            </a:extLst>
          </p:cNvPr>
          <p:cNvSpPr/>
          <p:nvPr/>
        </p:nvSpPr>
        <p:spPr>
          <a:xfrm>
            <a:off x="3124200" y="762000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Media Player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BA501-4145-4E94-804B-94211FAF7566}"/>
              </a:ext>
            </a:extLst>
          </p:cNvPr>
          <p:cNvSpPr/>
          <p:nvPr/>
        </p:nvSpPr>
        <p:spPr>
          <a:xfrm>
            <a:off x="419100" y="2602468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Punjabi Movie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E900B-E127-41A2-A0C5-2E9BCA1C0FA1}"/>
              </a:ext>
            </a:extLst>
          </p:cNvPr>
          <p:cNvSpPr/>
          <p:nvPr/>
        </p:nvSpPr>
        <p:spPr>
          <a:xfrm>
            <a:off x="3238500" y="2676595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Telugu Movie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0F2D99-7CCD-40C0-88FE-CF1EEB4B484E}"/>
              </a:ext>
            </a:extLst>
          </p:cNvPr>
          <p:cNvSpPr/>
          <p:nvPr/>
        </p:nvSpPr>
        <p:spPr>
          <a:xfrm>
            <a:off x="6082884" y="2676595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Hindi Movie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499EF7-E170-4832-A11A-B38F6B2DC819}"/>
              </a:ext>
            </a:extLst>
          </p:cNvPr>
          <p:cNvCxnSpPr>
            <a:stCxn id="3" idx="2"/>
          </p:cNvCxnSpPr>
          <p:nvPr/>
        </p:nvCxnSpPr>
        <p:spPr>
          <a:xfrm flipH="1">
            <a:off x="2057400" y="1436132"/>
            <a:ext cx="2247900" cy="10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FF0430-58DF-4CD9-8360-02D36C4212D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05300" y="1436132"/>
            <a:ext cx="482184" cy="11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F813B-9998-4432-8389-24AB0C52C7CD}"/>
              </a:ext>
            </a:extLst>
          </p:cNvPr>
          <p:cNvCxnSpPr>
            <a:stCxn id="3" idx="2"/>
          </p:cNvCxnSpPr>
          <p:nvPr/>
        </p:nvCxnSpPr>
        <p:spPr>
          <a:xfrm>
            <a:off x="4305300" y="1436132"/>
            <a:ext cx="2552700" cy="11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09FA74-A968-4ECC-BDF3-1EAF6C1A5640}"/>
              </a:ext>
            </a:extLst>
          </p:cNvPr>
          <p:cNvSpPr txBox="1"/>
          <p:nvPr/>
        </p:nvSpPr>
        <p:spPr>
          <a:xfrm>
            <a:off x="5791200" y="914400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2A39E-9C7C-4E3E-9D97-7F518EE28AEA}"/>
              </a:ext>
            </a:extLst>
          </p:cNvPr>
          <p:cNvSpPr txBox="1"/>
          <p:nvPr/>
        </p:nvSpPr>
        <p:spPr>
          <a:xfrm>
            <a:off x="512164" y="3350727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11E061-95A5-42E6-AD49-EA081245F3E5}"/>
              </a:ext>
            </a:extLst>
          </p:cNvPr>
          <p:cNvSpPr txBox="1"/>
          <p:nvPr/>
        </p:nvSpPr>
        <p:spPr>
          <a:xfrm>
            <a:off x="3323132" y="3424854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EC9CF-4BC9-4EC9-8357-12F826C3009D}"/>
              </a:ext>
            </a:extLst>
          </p:cNvPr>
          <p:cNvSpPr txBox="1"/>
          <p:nvPr/>
        </p:nvSpPr>
        <p:spPr>
          <a:xfrm>
            <a:off x="6485432" y="3395166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7E045-24BC-4893-B661-AB86A5E6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65" y="-20219"/>
            <a:ext cx="1405290" cy="9023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96D4A5-00FD-4B74-9615-DCCA2455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1" y="4071185"/>
            <a:ext cx="1715523" cy="11015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0F169D-0085-4E96-BB0E-A21F4264A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55" y="4158415"/>
            <a:ext cx="1715523" cy="11015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C0C87D-4C3D-4903-B6F7-D78BF48FB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78" y="4090723"/>
            <a:ext cx="1715523" cy="1101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7B1AC-17D6-4AFE-8F21-7E5D7AAD6F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259972"/>
            <a:ext cx="1060921" cy="145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A45B97-2635-418F-A2DA-D4F7169833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69" y="5160655"/>
            <a:ext cx="1081230" cy="1483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75AFB9-79F7-4AE9-97FD-63E3A36398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7" y="5246869"/>
            <a:ext cx="1019056" cy="14594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040CFF-E746-4B72-B112-B9ED790B1659}"/>
              </a:ext>
            </a:extLst>
          </p:cNvPr>
          <p:cNvSpPr txBox="1"/>
          <p:nvPr/>
        </p:nvSpPr>
        <p:spPr>
          <a:xfrm>
            <a:off x="267733" y="539646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67642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08F-3261-4A17-886C-AFF5A9EA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94F1-D7F1-4076-8481-6EF215B7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meaning it….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5AB2B-9396-4866-851B-E4A14E16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00200"/>
            <a:ext cx="1241951" cy="15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1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8291-7C6B-47E2-A16B-B968598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1A3A-762F-4825-918D-5E6BA4F2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Its </a:t>
            </a:r>
            <a:r>
              <a:rPr lang="en-US" dirty="0">
                <a:highlight>
                  <a:srgbClr val="FFFF00"/>
                </a:highlight>
              </a:rPr>
              <a:t>method overriding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0245DE-85EE-42D6-BB52-D38BB22BF2F8}"/>
              </a:ext>
            </a:extLst>
          </p:cNvPr>
          <p:cNvSpPr/>
          <p:nvPr/>
        </p:nvSpPr>
        <p:spPr>
          <a:xfrm>
            <a:off x="3429000" y="2171700"/>
            <a:ext cx="1600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1631-0BF2-4496-900E-745F8331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Problems in method overriding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Overriding using base class pointer </a:t>
            </a:r>
            <a:r>
              <a:rPr lang="en-US" dirty="0"/>
              <a:t>compiler don’t know about pointer which address is pointing because address will be decided at run time when memory will be allocated.</a:t>
            </a:r>
          </a:p>
          <a:p>
            <a:pPr lvl="1" algn="just"/>
            <a:r>
              <a:rPr lang="en-US" dirty="0"/>
              <a:t>To over come this problem we use </a:t>
            </a:r>
            <a:r>
              <a:rPr lang="en-US" dirty="0">
                <a:solidFill>
                  <a:srgbClr val="FF0000"/>
                </a:solidFill>
              </a:rPr>
              <a:t>virtual function</a:t>
            </a:r>
          </a:p>
          <a:p>
            <a:pPr lvl="1" algn="just"/>
            <a:r>
              <a:rPr lang="en-US" dirty="0"/>
              <a:t>With the help of </a:t>
            </a:r>
            <a:r>
              <a:rPr lang="en-US" dirty="0">
                <a:solidFill>
                  <a:srgbClr val="FF0000"/>
                </a:solidFill>
              </a:rPr>
              <a:t>virtual function</a:t>
            </a:r>
            <a:r>
              <a:rPr lang="en-US" dirty="0"/>
              <a:t>, we can override function at run time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https://github.com/vishalamc/cap444/blob/main/virtualFunctionExample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29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763-CD12-4EFE-A02F-22AE44F1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dirty="0">
                <a:solidFill>
                  <a:srgbClr val="C00000"/>
                </a:solidFill>
                <a:highlight>
                  <a:srgbClr val="FFFF00"/>
                </a:highlight>
              </a:rPr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923E-F96D-4F94-BB4C-F7D5771D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 implementation of function is not required in a base class such a class is called abstract class. </a:t>
            </a:r>
          </a:p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 such cases we have to make function as abstract function by using virtual keyword that is also called pure virtual function. </a:t>
            </a:r>
          </a:p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pure virtual function is declared by assigning 0 in declaration. </a:t>
            </a:r>
          </a:p>
          <a:p>
            <a:pPr marL="0" indent="0" algn="just">
              <a:buNone/>
            </a:pPr>
            <a:r>
              <a:rPr 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https://github.com/vishalamc/cap444/blob/main/abstractClassExample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5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hicles | Sunday Observer">
            <a:extLst>
              <a:ext uri="{FF2B5EF4-FFF2-40B4-BE49-F238E27FC236}">
                <a16:creationId xmlns:a16="http://schemas.microsoft.com/office/drawing/2014/main" id="{8A3CCCB1-13ED-4482-B36F-B8E89C21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4300998" cy="24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289DA8-AA1B-4B50-B0E2-B1C63187977C}"/>
              </a:ext>
            </a:extLst>
          </p:cNvPr>
          <p:cNvCxnSpPr>
            <a:cxnSpLocks/>
          </p:cNvCxnSpPr>
          <p:nvPr/>
        </p:nvCxnSpPr>
        <p:spPr>
          <a:xfrm>
            <a:off x="4419600" y="29718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4B7503-A951-41C1-B18A-8A372A21E557}"/>
              </a:ext>
            </a:extLst>
          </p:cNvPr>
          <p:cNvCxnSpPr>
            <a:cxnSpLocks/>
          </p:cNvCxnSpPr>
          <p:nvPr/>
        </p:nvCxnSpPr>
        <p:spPr>
          <a:xfrm>
            <a:off x="762000" y="4124793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F6391-80FD-4187-83B3-B1D91F6B59B7}"/>
              </a:ext>
            </a:extLst>
          </p:cNvPr>
          <p:cNvCxnSpPr/>
          <p:nvPr/>
        </p:nvCxnSpPr>
        <p:spPr>
          <a:xfrm>
            <a:off x="762000" y="4114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F79B88-C84A-4DB1-8F18-5DC760FD22B6}"/>
              </a:ext>
            </a:extLst>
          </p:cNvPr>
          <p:cNvCxnSpPr/>
          <p:nvPr/>
        </p:nvCxnSpPr>
        <p:spPr>
          <a:xfrm>
            <a:off x="41148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BE9E13-3D7E-475D-BB78-36346ECDA546}"/>
              </a:ext>
            </a:extLst>
          </p:cNvPr>
          <p:cNvCxnSpPr/>
          <p:nvPr/>
        </p:nvCxnSpPr>
        <p:spPr>
          <a:xfrm>
            <a:off x="6400800" y="4114800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C7289-8726-4F04-B963-2F6EC426332F}"/>
              </a:ext>
            </a:extLst>
          </p:cNvPr>
          <p:cNvCxnSpPr/>
          <p:nvPr/>
        </p:nvCxnSpPr>
        <p:spPr>
          <a:xfrm>
            <a:off x="86106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unjab Transportation dept goes digital – GSTV">
            <a:extLst>
              <a:ext uri="{FF2B5EF4-FFF2-40B4-BE49-F238E27FC236}">
                <a16:creationId xmlns:a16="http://schemas.microsoft.com/office/drawing/2014/main" id="{DAC41A50-80AC-48B2-B7D2-52E1B109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" y="4701058"/>
            <a:ext cx="2266938" cy="11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DA13106-F295-4AEC-9BF0-FEB583492606}"/>
              </a:ext>
            </a:extLst>
          </p:cNvPr>
          <p:cNvSpPr txBox="1"/>
          <p:nvPr/>
        </p:nvSpPr>
        <p:spPr>
          <a:xfrm>
            <a:off x="457200" y="59635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PB081234</a:t>
            </a:r>
          </a:p>
        </p:txBody>
      </p:sp>
      <p:pic>
        <p:nvPicPr>
          <p:cNvPr id="1030" name="Picture 6" descr="HRTC Conductor Syllabus 2018 | Get HP TMPA Conductor Test Pattern">
            <a:extLst>
              <a:ext uri="{FF2B5EF4-FFF2-40B4-BE49-F238E27FC236}">
                <a16:creationId xmlns:a16="http://schemas.microsoft.com/office/drawing/2014/main" id="{3790C89B-0A66-41D4-A2CC-E5240C73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39" y="4746417"/>
            <a:ext cx="1957302" cy="113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ducations and Jobs: Karnataka State Road Transport Corporation KSRTC  Recruitment 2012-13">
            <a:extLst>
              <a:ext uri="{FF2B5EF4-FFF2-40B4-BE49-F238E27FC236}">
                <a16:creationId xmlns:a16="http://schemas.microsoft.com/office/drawing/2014/main" id="{A2B49409-40DE-4C3F-B512-F7D4FD79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48" y="4721003"/>
            <a:ext cx="1990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harTransportDept (@BiharTransport) | Twitter">
            <a:extLst>
              <a:ext uri="{FF2B5EF4-FFF2-40B4-BE49-F238E27FC236}">
                <a16:creationId xmlns:a16="http://schemas.microsoft.com/office/drawing/2014/main" id="{59AC1A00-3884-4AB1-9743-CA1B7F2C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70" y="4701058"/>
            <a:ext cx="1549721" cy="12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AA2BEA-FE41-4C21-A1D4-37B1FB588A3C}"/>
              </a:ext>
            </a:extLst>
          </p:cNvPr>
          <p:cNvSpPr txBox="1"/>
          <p:nvPr/>
        </p:nvSpPr>
        <p:spPr>
          <a:xfrm>
            <a:off x="7704059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BR012345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EF619-A7CB-46BF-9907-2837BFCFDBCA}"/>
              </a:ext>
            </a:extLst>
          </p:cNvPr>
          <p:cNvSpPr txBox="1"/>
          <p:nvPr/>
        </p:nvSpPr>
        <p:spPr>
          <a:xfrm>
            <a:off x="3144892" y="59875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HP014567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A351D-AF3E-4AF4-858A-F3E37652D645}"/>
              </a:ext>
            </a:extLst>
          </p:cNvPr>
          <p:cNvSpPr txBox="1"/>
          <p:nvPr/>
        </p:nvSpPr>
        <p:spPr>
          <a:xfrm>
            <a:off x="5615944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KA023333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2FC04-C3A7-4309-9BE4-CAE634410B45}"/>
              </a:ext>
            </a:extLst>
          </p:cNvPr>
          <p:cNvSpPr txBox="1"/>
          <p:nvPr/>
        </p:nvSpPr>
        <p:spPr>
          <a:xfrm>
            <a:off x="6629403" y="1447800"/>
            <a:ext cx="251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Transportation:</a:t>
            </a:r>
          </a:p>
          <a:p>
            <a:r>
              <a:rPr lang="en-US" dirty="0"/>
              <a:t> </a:t>
            </a:r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BEBF8-50A6-47FA-B998-41A48A58ACD1}"/>
              </a:ext>
            </a:extLst>
          </p:cNvPr>
          <p:cNvSpPr txBox="1"/>
          <p:nvPr/>
        </p:nvSpPr>
        <p:spPr>
          <a:xfrm>
            <a:off x="106616" y="4192516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Punjab_Transport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954BB-15FD-4AFD-A79D-C0C00C31F2F0}"/>
              </a:ext>
            </a:extLst>
          </p:cNvPr>
          <p:cNvSpPr txBox="1"/>
          <p:nvPr/>
        </p:nvSpPr>
        <p:spPr>
          <a:xfrm>
            <a:off x="2638925" y="4071800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Himachal_Transport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A2C72-5590-47DF-8115-EA0FA48BBC7E}"/>
              </a:ext>
            </a:extLst>
          </p:cNvPr>
          <p:cNvSpPr txBox="1"/>
          <p:nvPr/>
        </p:nvSpPr>
        <p:spPr>
          <a:xfrm>
            <a:off x="4944227" y="4035007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Karnataka_Transport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879A6-09F1-460F-853A-C58A875EFA52}"/>
              </a:ext>
            </a:extLst>
          </p:cNvPr>
          <p:cNvSpPr txBox="1"/>
          <p:nvPr/>
        </p:nvSpPr>
        <p:spPr>
          <a:xfrm>
            <a:off x="7181443" y="4149403"/>
            <a:ext cx="199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Bihar_Transport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Vehicle_Registration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370B6-AF0A-4B17-8287-068BFE2DB7A9}"/>
              </a:ext>
            </a:extLst>
          </p:cNvPr>
          <p:cNvSpPr txBox="1"/>
          <p:nvPr/>
        </p:nvSpPr>
        <p:spPr>
          <a:xfrm>
            <a:off x="106616" y="914400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71963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Area - Wikipedia">
            <a:extLst>
              <a:ext uri="{FF2B5EF4-FFF2-40B4-BE49-F238E27FC236}">
                <a16:creationId xmlns:a16="http://schemas.microsoft.com/office/drawing/2014/main" id="{7F98BF45-712D-4D2C-BE06-723C2C55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33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06186-4985-4DFD-B616-577B9F3110AE}"/>
              </a:ext>
            </a:extLst>
          </p:cNvPr>
          <p:cNvSpPr txBox="1"/>
          <p:nvPr/>
        </p:nvSpPr>
        <p:spPr>
          <a:xfrm>
            <a:off x="5410200" y="1604962"/>
            <a:ext cx="78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Area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0CB76-4A52-4B4C-9417-A006D6AD470D}"/>
              </a:ext>
            </a:extLst>
          </p:cNvPr>
          <p:cNvCxnSpPr>
            <a:cxnSpLocks/>
          </p:cNvCxnSpPr>
          <p:nvPr/>
        </p:nvCxnSpPr>
        <p:spPr>
          <a:xfrm flipH="1">
            <a:off x="1524000" y="2676525"/>
            <a:ext cx="2057400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98D211-869E-4A90-9290-BD2A4158F2AA}"/>
              </a:ext>
            </a:extLst>
          </p:cNvPr>
          <p:cNvCxnSpPr/>
          <p:nvPr/>
        </p:nvCxnSpPr>
        <p:spPr>
          <a:xfrm>
            <a:off x="3657600" y="2676525"/>
            <a:ext cx="2438400" cy="150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F4F65-1423-4578-9A58-B819D9C19B55}"/>
              </a:ext>
            </a:extLst>
          </p:cNvPr>
          <p:cNvSpPr/>
          <p:nvPr/>
        </p:nvSpPr>
        <p:spPr>
          <a:xfrm>
            <a:off x="685800" y="4572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getArea()</a:t>
            </a:r>
            <a:endParaRPr lang="en-US" sz="1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793D6-B1BA-48D1-BA60-725DA4183C5B}"/>
              </a:ext>
            </a:extLst>
          </p:cNvPr>
          <p:cNvSpPr/>
          <p:nvPr/>
        </p:nvSpPr>
        <p:spPr>
          <a:xfrm>
            <a:off x="5781208" y="4181476"/>
            <a:ext cx="1533991" cy="150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getArea()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C630D-25F0-4FE1-863D-67D0D0992D33}"/>
              </a:ext>
            </a:extLst>
          </p:cNvPr>
          <p:cNvSpPr txBox="1"/>
          <p:nvPr/>
        </p:nvSpPr>
        <p:spPr>
          <a:xfrm>
            <a:off x="682791" y="568642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Area = w × h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 = width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 = height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E6C4B-7BF9-481E-B943-C610365D69F5}"/>
              </a:ext>
            </a:extLst>
          </p:cNvPr>
          <p:cNvSpPr txBox="1"/>
          <p:nvPr/>
        </p:nvSpPr>
        <p:spPr>
          <a:xfrm>
            <a:off x="5638800" y="2286000"/>
            <a:ext cx="134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getArea</a:t>
            </a:r>
            <a:r>
              <a:rPr lang="en-US" sz="24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EA6B4-1CF3-49D4-A2B0-7FA02938AB3D}"/>
              </a:ext>
            </a:extLst>
          </p:cNvPr>
          <p:cNvSpPr txBox="1"/>
          <p:nvPr/>
        </p:nvSpPr>
        <p:spPr>
          <a:xfrm>
            <a:off x="5802166" y="5849963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Area = </a:t>
            </a:r>
            <a:r>
              <a:rPr lang="el-GR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π</a:t>
            </a:r>
            <a:r>
              <a:rPr lang="el-GR" b="0" i="0" dirty="0">
                <a:effectLst/>
                <a:latin typeface="Verdana" panose="020B0604030504040204" pitchFamily="34" charset="0"/>
              </a:rPr>
              <a:t> ×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r</a:t>
            </a:r>
            <a:r>
              <a:rPr lang="en-US" b="0" i="0" baseline="30000" dirty="0">
                <a:effectLst/>
                <a:latin typeface="Verdana" panose="020B060403050404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5A1-4427-4BAA-9706-17C9C9C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C042-4878-4DC8-AC78-B73A7445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1" dirty="0">
                <a:effectLst/>
                <a:cs typeface="Arial" panose="020B0604020202020204" pitchFamily="34" charset="0"/>
              </a:rPr>
              <a:t>A class is abstract if it has at least one pure virtual function.</a:t>
            </a:r>
            <a:endParaRPr lang="en-US" sz="2800" i="1" dirty="0">
              <a:cs typeface="Arial" panose="020B0604020202020204" pitchFamily="34" charset="0"/>
            </a:endParaRPr>
          </a:p>
          <a:p>
            <a:pPr algn="just"/>
            <a:r>
              <a:rPr lang="en-US" sz="2800" b="0" i="0" dirty="0">
                <a:effectLst/>
              </a:rPr>
              <a:t> </a:t>
            </a:r>
            <a:r>
              <a:rPr lang="en-US" sz="2400" b="0" i="1" dirty="0">
                <a:effectLst/>
                <a:cs typeface="Arial" panose="020B0604020202020204" pitchFamily="34" charset="0"/>
              </a:rPr>
              <a:t>If we do not override the pure virtual function in derived class, then derived class also becomes abstract class.</a:t>
            </a:r>
          </a:p>
          <a:p>
            <a:pPr algn="just"/>
            <a:r>
              <a:rPr lang="en-US" sz="2400" b="0" i="1" dirty="0">
                <a:effectLst/>
                <a:cs typeface="Arial" panose="020B0604020202020204" pitchFamily="34" charset="0"/>
              </a:rPr>
              <a:t>An abstract class can have constructors.</a:t>
            </a:r>
          </a:p>
          <a:p>
            <a:pPr algn="just"/>
            <a:r>
              <a:rPr lang="en-US" sz="2400" b="0" i="1" dirty="0">
                <a:effectLst/>
                <a:cs typeface="Arial" panose="020B0604020202020204" pitchFamily="34" charset="0"/>
              </a:rPr>
              <a:t>We cannot create objects of abstract classes.</a:t>
            </a:r>
            <a:endParaRPr lang="en-US" sz="24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51112-A344-496F-9F19-C1B631694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645"/>
            <a:ext cx="2438400" cy="2438400"/>
          </a:xfrm>
        </p:spPr>
      </p:pic>
      <p:pic>
        <p:nvPicPr>
          <p:cNvPr id="1026" name="Picture 2" descr="How to connect laptop to TV, projectors using VGA cable">
            <a:extLst>
              <a:ext uri="{FF2B5EF4-FFF2-40B4-BE49-F238E27FC236}">
                <a16:creationId xmlns:a16="http://schemas.microsoft.com/office/drawing/2014/main" id="{99AAF7B8-CE3B-417D-8491-798FF44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89" y="448279"/>
            <a:ext cx="3329599" cy="236113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1A16ED-DDF8-43AC-9F5C-55C4F26A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77" y="2848045"/>
            <a:ext cx="3329599" cy="2361134"/>
          </a:xfrm>
          <a:prstGeom prst="rect">
            <a:avLst/>
          </a:prstGeom>
        </p:spPr>
      </p:pic>
      <p:pic>
        <p:nvPicPr>
          <p:cNvPr id="2050" name="Picture 2" descr="Projector Calculator and Troubleshooting Guide">
            <a:extLst>
              <a:ext uri="{FF2B5EF4-FFF2-40B4-BE49-F238E27FC236}">
                <a16:creationId xmlns:a16="http://schemas.microsoft.com/office/drawing/2014/main" id="{3693BA3B-DCFD-4990-BD9B-067921DA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08" y="2749999"/>
            <a:ext cx="3281580" cy="2155707"/>
          </a:xfrm>
          <a:prstGeom prst="rect">
            <a:avLst/>
          </a:prstGeom>
          <a:noFill/>
        </p:spPr>
      </p:pic>
      <p:pic>
        <p:nvPicPr>
          <p:cNvPr id="3074" name="Picture 2" descr="How to Connect Projector to Laptop Without VGA Port - HomeTheaterABC.com">
            <a:extLst>
              <a:ext uri="{FF2B5EF4-FFF2-40B4-BE49-F238E27FC236}">
                <a16:creationId xmlns:a16="http://schemas.microsoft.com/office/drawing/2014/main" id="{13B18BFD-6173-4583-82DE-5C349B02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1828"/>
            <a:ext cx="4038600" cy="189617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E12B7-FB9A-4530-B776-373F0C35A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74" y="2057400"/>
            <a:ext cx="2113604" cy="21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90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DC501-1649-46C6-BEF0-EE087F54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12192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What will be the output of the following C++ code?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6BC8B-C982-4EE3-B0D8-236862E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class Mobile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long int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virtual void </a:t>
            </a:r>
            <a:r>
              <a:rPr lang="en-US" dirty="0" err="1">
                <a:solidFill>
                  <a:srgbClr val="7030A0"/>
                </a:solidFill>
              </a:rPr>
              <a:t>getStatus</a:t>
            </a:r>
            <a:r>
              <a:rPr lang="en-US" dirty="0">
                <a:solidFill>
                  <a:srgbClr val="7030A0"/>
                </a:solidFill>
              </a:rPr>
              <a:t>()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Mobile()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=9898989890;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F08D0-AABE-4BEB-93C6-49F15E6C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class Person: public Mobile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void </a:t>
            </a:r>
            <a:r>
              <a:rPr lang="en-US" sz="1800" dirty="0" err="1">
                <a:solidFill>
                  <a:srgbClr val="7030A0"/>
                </a:solidFill>
              </a:rPr>
              <a:t>getDetails</a:t>
            </a:r>
            <a:r>
              <a:rPr lang="en-US" sz="1800" dirty="0">
                <a:solidFill>
                  <a:srgbClr val="7030A0"/>
                </a:solidFill>
              </a:rPr>
              <a:t>() {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 &lt;&lt; "Blocked";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Person 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</a:t>
            </a:r>
            <a:r>
              <a:rPr lang="en-US" sz="1800" dirty="0" err="1">
                <a:solidFill>
                  <a:srgbClr val="7030A0"/>
                </a:solidFill>
              </a:rPr>
              <a:t>p.getDetails</a:t>
            </a:r>
            <a:r>
              <a:rPr lang="en-US" sz="1800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A. 9898989890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B. Blocked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C.9898989890Blocked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D. Error</a:t>
            </a:r>
          </a:p>
        </p:txBody>
      </p:sp>
    </p:spTree>
    <p:extLst>
      <p:ext uri="{BB962C8B-B14F-4D97-AF65-F5344CB8AC3E}">
        <p14:creationId xmlns:p14="http://schemas.microsoft.com/office/powerpoint/2010/main" val="207742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DC501-1649-46C6-BEF0-EE087F54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12192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What will be the output of the following C++ code?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6BC8B-C982-4EE3-B0D8-236862E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class Mobile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long int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virtual void </a:t>
            </a:r>
            <a:r>
              <a:rPr lang="en-US" dirty="0" err="1">
                <a:solidFill>
                  <a:srgbClr val="7030A0"/>
                </a:solidFill>
              </a:rPr>
              <a:t>getStatus</a:t>
            </a:r>
            <a:r>
              <a:rPr lang="en-US" dirty="0">
                <a:solidFill>
                  <a:srgbClr val="7030A0"/>
                </a:solidFill>
              </a:rPr>
              <a:t>()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Mobile()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=9898989890;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F08D0-AABE-4BEB-93C6-49F15E6C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class Person: public Mobile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void </a:t>
            </a:r>
            <a:r>
              <a:rPr lang="en-US" sz="1800" dirty="0" err="1">
                <a:solidFill>
                  <a:srgbClr val="7030A0"/>
                </a:solidFill>
              </a:rPr>
              <a:t>getStatus</a:t>
            </a:r>
            <a:r>
              <a:rPr lang="en-US" sz="1800" dirty="0">
                <a:solidFill>
                  <a:srgbClr val="7030A0"/>
                </a:solidFill>
              </a:rPr>
              <a:t>(){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 &lt;&lt;"Blocked";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void </a:t>
            </a:r>
            <a:r>
              <a:rPr lang="en-US" sz="1800" dirty="0" err="1">
                <a:solidFill>
                  <a:srgbClr val="7030A0"/>
                </a:solidFill>
              </a:rPr>
              <a:t>getDetails</a:t>
            </a:r>
            <a:r>
              <a:rPr lang="en-US" sz="1800" dirty="0">
                <a:solidFill>
                  <a:srgbClr val="7030A0"/>
                </a:solidFill>
              </a:rPr>
              <a:t>(){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&lt;&lt;"Kumar";}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Person 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</a:t>
            </a:r>
            <a:r>
              <a:rPr lang="en-US" sz="1800" dirty="0" err="1">
                <a:solidFill>
                  <a:srgbClr val="7030A0"/>
                </a:solidFill>
              </a:rPr>
              <a:t>p.getDetails</a:t>
            </a:r>
            <a:r>
              <a:rPr lang="en-US" sz="1800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A. 9898989890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B. </a:t>
            </a:r>
            <a:r>
              <a:rPr lang="en-US" sz="1800" dirty="0" err="1">
                <a:solidFill>
                  <a:srgbClr val="FF0000"/>
                </a:solidFill>
              </a:rPr>
              <a:t>kumar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C. 9898989890kumar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D. Error</a:t>
            </a:r>
          </a:p>
        </p:txBody>
      </p:sp>
    </p:spTree>
    <p:extLst>
      <p:ext uri="{BB962C8B-B14F-4D97-AF65-F5344CB8AC3E}">
        <p14:creationId xmlns:p14="http://schemas.microsoft.com/office/powerpoint/2010/main" val="3576383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7766-B047-42F8-8E8A-7B08BA7B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dirty="0">
                <a:solidFill>
                  <a:srgbClr val="C00000"/>
                </a:solidFill>
                <a:highlight>
                  <a:srgbClr val="FFFF00"/>
                </a:highlight>
              </a:rPr>
              <a:t>Pointer to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68BE-D75A-4DFA-A033-DBD02B72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variable that holds an address value is called  a pointer variable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Object can also have an address , so there is also a pointer that can point to the address of an object.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class Date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Date d1;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Date *d2;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d2=&amp;d1;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d2-&gt;functions()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A4D0F9-AB13-4505-A813-7BA85110B347}"/>
              </a:ext>
            </a:extLst>
          </p:cNvPr>
          <p:cNvCxnSpPr>
            <a:cxnSpLocks/>
          </p:cNvCxnSpPr>
          <p:nvPr/>
        </p:nvCxnSpPr>
        <p:spPr>
          <a:xfrm>
            <a:off x="1066800" y="5867400"/>
            <a:ext cx="3048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F7DC48-6D03-4302-A6EA-5C2BD88DA6B1}"/>
              </a:ext>
            </a:extLst>
          </p:cNvPr>
          <p:cNvSpPr txBox="1"/>
          <p:nvPr/>
        </p:nvSpPr>
        <p:spPr>
          <a:xfrm>
            <a:off x="4273129" y="6216134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pointer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88774-26D0-4C96-96D1-22B6CDBC7DEC}"/>
              </a:ext>
            </a:extLst>
          </p:cNvPr>
          <p:cNvSpPr txBox="1"/>
          <p:nvPr/>
        </p:nvSpPr>
        <p:spPr>
          <a:xfrm>
            <a:off x="3276600" y="34290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C00000"/>
                </a:solidFill>
                <a:hlinkClick r:id="rId2"/>
              </a:rPr>
              <a:t>https://github.com/vishalamc/cap444/blob/main/pointerToObjectExample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61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6CDC-542A-48A4-844D-595874E8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i="1" dirty="0">
                <a:solidFill>
                  <a:srgbClr val="C00000"/>
                </a:solidFill>
                <a:highlight>
                  <a:srgbClr val="FFFF00"/>
                </a:highlight>
              </a:rPr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BE1D-4EC5-4610-B9D9-459D2A93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can be used </a:t>
            </a:r>
            <a:r>
              <a:rPr lang="en-US" b="1" dirty="0"/>
              <a:t>to refer current class instance variable.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this-&gt; instance variable=value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https://github.com/vishalamc/cap444/blob/main/thisPointerExample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18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A8B-F27D-4F4B-A50E-2EC0323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1" u="none" strike="noStrike" baseline="0" dirty="0">
                <a:solidFill>
                  <a:srgbClr val="C00000"/>
                </a:solidFill>
                <a:highlight>
                  <a:srgbClr val="FFFF00"/>
                </a:highlight>
              </a:rPr>
              <a:t>pointer to derived class</a:t>
            </a:r>
            <a:endParaRPr lang="en-US" sz="6600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81FA-7F05-490A-B5B6-66AED07D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 pointer of one class can point to other class, but classes must be a base and derived class, then it is possible.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To access the variable of the base class, base class pointer will be used.</a:t>
            </a:r>
            <a:endParaRPr lang="en-US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8F3DC-A56B-402E-8A73-7F547AC2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4419600"/>
            <a:ext cx="5848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A8B-F27D-4F4B-A50E-2EC0323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i="1" dirty="0">
                <a:solidFill>
                  <a:srgbClr val="C00000"/>
                </a:solidFill>
                <a:highlight>
                  <a:srgbClr val="FFFF00"/>
                </a:highlight>
              </a:rPr>
              <a:t>P</a:t>
            </a:r>
            <a:r>
              <a:rPr lang="en-US" sz="3200" b="0" i="1" u="none" strike="noStrike" baseline="0" dirty="0">
                <a:solidFill>
                  <a:srgbClr val="C00000"/>
                </a:solidFill>
                <a:highlight>
                  <a:srgbClr val="FFFF00"/>
                </a:highlight>
              </a:rPr>
              <a:t>ointer to derived class</a:t>
            </a:r>
            <a:endParaRPr lang="en-US" sz="6600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81FA-7F05-490A-B5B6-66AED07D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base{};</a:t>
            </a:r>
          </a:p>
          <a:p>
            <a:pPr marL="0" indent="0">
              <a:buNone/>
            </a:pPr>
            <a:r>
              <a:rPr lang="en-US" dirty="0"/>
              <a:t>class derive: public base{};</a:t>
            </a:r>
          </a:p>
          <a:p>
            <a:pPr marL="0" indent="0">
              <a:buNone/>
            </a:pPr>
            <a:r>
              <a:rPr lang="en-US" dirty="0"/>
              <a:t>base b1,*b2;</a:t>
            </a:r>
          </a:p>
          <a:p>
            <a:pPr marL="0" indent="0">
              <a:buNone/>
            </a:pPr>
            <a:r>
              <a:rPr lang="en-US" dirty="0"/>
              <a:t>derive d1;</a:t>
            </a:r>
          </a:p>
          <a:p>
            <a:pPr marL="0" indent="0">
              <a:buNone/>
            </a:pPr>
            <a:r>
              <a:rPr lang="en-US" dirty="0"/>
              <a:t>b2=&amp;d1;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https://github.com/vishalamc/cap444/blob/main/pointertoDerivedClassExample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33100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56201-886C-40F4-B6AC-7BD45737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What will be the output of the following C++ code?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D5334-5983-447A-BC3C-76AA41DD6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class mobile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void </a:t>
            </a:r>
            <a:r>
              <a:rPr lang="en-US" sz="1600" dirty="0" err="1">
                <a:solidFill>
                  <a:srgbClr val="C00000"/>
                </a:solidFill>
              </a:rPr>
              <a:t>playRingTone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</a:t>
            </a:r>
            <a:r>
              <a:rPr lang="en-US" sz="1600" dirty="0" err="1">
                <a:solidFill>
                  <a:srgbClr val="C00000"/>
                </a:solidFill>
              </a:rPr>
              <a:t>cout</a:t>
            </a:r>
            <a:r>
              <a:rPr lang="en-US" sz="1600" dirty="0">
                <a:solidFill>
                  <a:srgbClr val="C00000"/>
                </a:solidFill>
              </a:rPr>
              <a:t>&lt;&lt;"mobile ring tone"&lt;&lt;</a:t>
            </a:r>
            <a:r>
              <a:rPr lang="en-US" sz="1600" dirty="0" err="1">
                <a:solidFill>
                  <a:srgbClr val="C00000"/>
                </a:solidFill>
              </a:rPr>
              <a:t>endl</a:t>
            </a:r>
            <a:r>
              <a:rPr lang="en-US" sz="16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class </a:t>
            </a:r>
            <a:r>
              <a:rPr lang="en-US" sz="1600" dirty="0" err="1">
                <a:solidFill>
                  <a:srgbClr val="C00000"/>
                </a:solidFill>
              </a:rPr>
              <a:t>samsung:public</a:t>
            </a:r>
            <a:r>
              <a:rPr lang="en-US" sz="1600" dirty="0">
                <a:solidFill>
                  <a:srgbClr val="C00000"/>
                </a:solidFill>
              </a:rPr>
              <a:t> mobile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void </a:t>
            </a:r>
            <a:r>
              <a:rPr lang="en-US" sz="1600" dirty="0" err="1">
                <a:solidFill>
                  <a:srgbClr val="C00000"/>
                </a:solidFill>
              </a:rPr>
              <a:t>playRingTone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</a:t>
            </a:r>
            <a:r>
              <a:rPr lang="en-US" sz="1600" dirty="0" err="1">
                <a:solidFill>
                  <a:srgbClr val="C00000"/>
                </a:solidFill>
              </a:rPr>
              <a:t>cout</a:t>
            </a:r>
            <a:r>
              <a:rPr lang="en-US" sz="1600" dirty="0">
                <a:solidFill>
                  <a:srgbClr val="C00000"/>
                </a:solidFill>
              </a:rPr>
              <a:t>&lt;&lt;"</a:t>
            </a:r>
            <a:r>
              <a:rPr lang="en-US" sz="1600" dirty="0" err="1">
                <a:solidFill>
                  <a:srgbClr val="C00000"/>
                </a:solidFill>
              </a:rPr>
              <a:t>samsung</a:t>
            </a:r>
            <a:r>
              <a:rPr lang="en-US" sz="1600" dirty="0">
                <a:solidFill>
                  <a:srgbClr val="C00000"/>
                </a:solidFill>
              </a:rPr>
              <a:t> ring tone"&lt;&lt;</a:t>
            </a:r>
            <a:r>
              <a:rPr lang="en-US" sz="1600" dirty="0" err="1">
                <a:solidFill>
                  <a:srgbClr val="C00000"/>
                </a:solidFill>
              </a:rPr>
              <a:t>endl</a:t>
            </a:r>
            <a:r>
              <a:rPr lang="en-US" sz="16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BB092-82BA-4D82-8051-0709DFA45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440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</a:t>
            </a:r>
            <a:r>
              <a:rPr lang="en-US" dirty="0" err="1">
                <a:solidFill>
                  <a:srgbClr val="C00000"/>
                </a:solidFill>
              </a:rPr>
              <a:t>realme:public</a:t>
            </a:r>
            <a:r>
              <a:rPr lang="en-US" dirty="0">
                <a:solidFill>
                  <a:srgbClr val="C00000"/>
                </a:solidFill>
              </a:rPr>
              <a:t> mobile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void </a:t>
            </a:r>
            <a:r>
              <a:rPr lang="en-US" dirty="0" err="1">
                <a:solidFill>
                  <a:srgbClr val="C00000"/>
                </a:solidFill>
              </a:rPr>
              <a:t>playRingTone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&lt;&lt;"real me ringtone"&lt;&lt;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mobile *</a:t>
            </a:r>
            <a:r>
              <a:rPr lang="en-US" dirty="0" err="1">
                <a:solidFill>
                  <a:srgbClr val="C00000"/>
                </a:solidFill>
              </a:rPr>
              <a:t>mptr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samsung</a:t>
            </a:r>
            <a:r>
              <a:rPr lang="en-US" dirty="0">
                <a:solidFill>
                  <a:srgbClr val="C00000"/>
                </a:solidFill>
              </a:rPr>
              <a:t> s1;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mptr</a:t>
            </a:r>
            <a:r>
              <a:rPr lang="en-US" dirty="0">
                <a:solidFill>
                  <a:srgbClr val="C00000"/>
                </a:solidFill>
              </a:rPr>
              <a:t>=&amp;s1;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mptr</a:t>
            </a:r>
            <a:r>
              <a:rPr lang="en-US" dirty="0">
                <a:solidFill>
                  <a:srgbClr val="C00000"/>
                </a:solidFill>
              </a:rPr>
              <a:t>-&gt;</a:t>
            </a:r>
            <a:r>
              <a:rPr lang="en-US" dirty="0" err="1">
                <a:solidFill>
                  <a:srgbClr val="C00000"/>
                </a:solidFill>
              </a:rPr>
              <a:t>playRingTone</a:t>
            </a:r>
            <a:r>
              <a:rPr lang="en-US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002060"/>
                </a:solidFill>
              </a:rPr>
              <a:t>mobile ring tone</a:t>
            </a:r>
          </a:p>
          <a:p>
            <a:pPr marL="514350" indent="-514350">
              <a:buAutoNum type="alphaUcPeriod"/>
            </a:pPr>
            <a:r>
              <a:rPr lang="en-US" sz="3200" dirty="0" err="1">
                <a:solidFill>
                  <a:srgbClr val="002060"/>
                </a:solidFill>
              </a:rPr>
              <a:t>samsung</a:t>
            </a:r>
            <a:r>
              <a:rPr lang="en-US" sz="3200" dirty="0">
                <a:solidFill>
                  <a:srgbClr val="002060"/>
                </a:solidFill>
              </a:rPr>
              <a:t> ring tone</a:t>
            </a: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002060"/>
                </a:solidFill>
              </a:rPr>
              <a:t>real me </a:t>
            </a:r>
            <a:r>
              <a:rPr lang="en-US" sz="3200" dirty="0" err="1">
                <a:solidFill>
                  <a:srgbClr val="002060"/>
                </a:solidFill>
              </a:rPr>
              <a:t>rington</a:t>
            </a:r>
            <a:endParaRPr lang="en-US" sz="3200" dirty="0">
              <a:solidFill>
                <a:srgbClr val="002060"/>
              </a:solidFill>
            </a:endParaRP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002060"/>
                </a:solidFill>
              </a:rPr>
              <a:t>Error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4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E80791-0FD2-4A65-A071-F1C07001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Polymorphism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7C4BE-4CC6-4806-9D58-5726AAB1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81" y="2057400"/>
            <a:ext cx="4414837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FC4-F521-4F7F-9105-15E1E409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Functions overloading</a:t>
            </a:r>
            <a:endParaRPr lang="en-US" sz="6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58C-2CD8-469F-A353-22B49679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same function name but different parameters.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same function name with different signature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example of polymorphism(</a:t>
            </a:r>
            <a:r>
              <a:rPr lang="en-US" sz="2800" b="1" i="0" dirty="0">
                <a:effectLst/>
                <a:latin typeface="Roboto"/>
              </a:rPr>
              <a:t>compile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overloaded functions should be there in same class.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https://github.com/vishalamc/cap444/blob/main/functionOverloadingExample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921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7602-B94F-4CF5-898C-A6AE6FD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91ED9-E1DD-4E8F-AB7C-8DA64A74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47756"/>
            <a:ext cx="1524000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A7C84-43EE-4E03-A981-5AF7AA29C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4152900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94C4B-2C49-4A74-A342-BC0BCDCD6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95800"/>
            <a:ext cx="4010025" cy="154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A70C9-197C-44FD-8A2A-32669335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219200"/>
            <a:ext cx="3581400" cy="1661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8A0D6-8399-4703-9739-3E5D0F1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3132842"/>
            <a:ext cx="1524000" cy="904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609630-D0BB-4143-B43A-ABE92D089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087" y="4417402"/>
            <a:ext cx="4010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0A3C-ED92-487E-B091-5E8EB83E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PlaySound(TEXT(“xyz.wav"),NULL,SND_SYNC);</a:t>
            </a:r>
          </a:p>
          <a:p>
            <a:pPr marL="0" indent="0" algn="just">
              <a:buNone/>
            </a:pPr>
            <a:r>
              <a:rPr lang="en-US" sz="2800" b="1" dirty="0"/>
              <a:t>TEXT(“xyz.wav"):</a:t>
            </a:r>
          </a:p>
          <a:p>
            <a:pPr marL="0" indent="0" algn="just">
              <a:buNone/>
            </a:pPr>
            <a:r>
              <a:rPr lang="en-US" sz="2800" dirty="0"/>
              <a:t>A string that specifies the sound to play.</a:t>
            </a:r>
          </a:p>
          <a:p>
            <a:pPr marL="0" indent="0" algn="just">
              <a:buNone/>
            </a:pPr>
            <a:r>
              <a:rPr lang="en-US" sz="2800" b="1" dirty="0"/>
              <a:t>NULL:</a:t>
            </a:r>
          </a:p>
          <a:p>
            <a:pPr marL="0" indent="0" algn="just">
              <a:buNone/>
            </a:pPr>
            <a:r>
              <a:rPr lang="en-US" sz="2800" dirty="0"/>
              <a:t>(</a:t>
            </a:r>
            <a:r>
              <a:rPr lang="en-US" sz="2800" i="1" dirty="0" err="1"/>
              <a:t>hmod</a:t>
            </a:r>
            <a:r>
              <a:rPr lang="en-US" sz="2800" i="1" dirty="0"/>
              <a:t>) h</a:t>
            </a:r>
            <a:r>
              <a:rPr lang="en-US" sz="2800" dirty="0"/>
              <a:t>andle to the executable file that contains the resource to be loaded. This parameter must be </a:t>
            </a:r>
            <a:r>
              <a:rPr lang="en-US" sz="2800" b="1" dirty="0"/>
              <a:t>NULL</a:t>
            </a:r>
            <a:r>
              <a:rPr lang="en-US" sz="2800" dirty="0"/>
              <a:t> unless SND_RESOURCE is specified as 3</a:t>
            </a:r>
            <a:r>
              <a:rPr lang="en-US" sz="2800" baseline="30000" dirty="0"/>
              <a:t>rd</a:t>
            </a:r>
            <a:r>
              <a:rPr lang="en-US" sz="2800" dirty="0"/>
              <a:t> parameter.</a:t>
            </a:r>
            <a:endParaRPr lang="en-US" sz="2800" b="1" dirty="0"/>
          </a:p>
          <a:p>
            <a:pPr marL="0" indent="0" algn="just">
              <a:buNone/>
            </a:pPr>
            <a:r>
              <a:rPr lang="en-US" sz="2800" b="1" dirty="0"/>
              <a:t>SND_SYNC: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The sound is played synchronously, and PlaySound returns after the sound event completes. This is the default behavior.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3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5419-1855-4B09-9299-AD9DF356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31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Operator overloading</a:t>
            </a:r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1BFC-CC47-4255-98EE-D761503A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Operator overloading is a compile-time polymorphism in which the operator is overloaded to provide the special meaning to the user-defined data type.</a:t>
            </a:r>
          </a:p>
          <a:p>
            <a:r>
              <a:rPr lang="en-US" dirty="0"/>
              <a:t>You can redefine built in operators except few: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Scope resolution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(::)</a:t>
            </a:r>
          </a:p>
          <a:p>
            <a:pPr lvl="2"/>
            <a:r>
              <a:rPr lang="en-US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sizeof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selector(.)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pointer selector(.*)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ternary operator(?:)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5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165C-BD56-409B-BADD-382FCA5B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803C-7922-4AB5-BCB7-C5149FB9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Unary Operator Overloading: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hlinkClick r:id="rId2"/>
              </a:rPr>
              <a:t>https://github.com/vishalamc/cap444/blob/main/unaryOperatorOverlaodingEx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Binary Operator Overloading: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https://github.com/vishalamc/cap444/blob/main/binaryOperatorOverloading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92585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8247</TotalTime>
  <Words>1439</Words>
  <Application>Microsoft Office PowerPoint</Application>
  <PresentationFormat>On-screen Show (4:3)</PresentationFormat>
  <Paragraphs>315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Arial</vt:lpstr>
      <vt:lpstr>Arial Black</vt:lpstr>
      <vt:lpstr>Arial Rounded MT Bold</vt:lpstr>
      <vt:lpstr>Calibri</vt:lpstr>
      <vt:lpstr>Courier New</vt:lpstr>
      <vt:lpstr>Roboto</vt:lpstr>
      <vt:lpstr>Tahoma</vt:lpstr>
      <vt:lpstr>times new roman</vt:lpstr>
      <vt:lpstr>Verdana</vt:lpstr>
      <vt:lpstr>Verdana</vt:lpstr>
      <vt:lpstr>Wingdings</vt:lpstr>
      <vt:lpstr>Lpu theme final with copyright(S)</vt:lpstr>
      <vt:lpstr>CAP444 OBJECT ORIENTED PROGRAMMING USING C++ </vt:lpstr>
      <vt:lpstr>Topics Covered</vt:lpstr>
      <vt:lpstr>PowerPoint Presentation</vt:lpstr>
      <vt:lpstr>Polymorphism </vt:lpstr>
      <vt:lpstr>Functions overloading</vt:lpstr>
      <vt:lpstr>Example</vt:lpstr>
      <vt:lpstr>PowerPoint Presentation</vt:lpstr>
      <vt:lpstr> Operator overloading </vt:lpstr>
      <vt:lpstr>PowerPoint Presentation</vt:lpstr>
      <vt:lpstr> Operators which can overload</vt:lpstr>
      <vt:lpstr>Consider this example</vt:lpstr>
      <vt:lpstr>PowerPoint Presentation</vt:lpstr>
      <vt:lpstr>Operator overloading for Unary operators:</vt:lpstr>
      <vt:lpstr> Operator overloading for binary operators:</vt:lpstr>
      <vt:lpstr> Rules for Operator Overloading </vt:lpstr>
      <vt:lpstr>We know about Friend function</vt:lpstr>
      <vt:lpstr> Overloading binary operators using friend function</vt:lpstr>
      <vt:lpstr>PowerPoint Presentation</vt:lpstr>
      <vt:lpstr>PowerPoint Presentation</vt:lpstr>
      <vt:lpstr>virtual base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Class</vt:lpstr>
      <vt:lpstr>PowerPoint Presentation</vt:lpstr>
      <vt:lpstr>PowerPoint Presentation</vt:lpstr>
      <vt:lpstr>Important points:</vt:lpstr>
      <vt:lpstr>What will be the output of the following C++ code? </vt:lpstr>
      <vt:lpstr>What will be the output of the following C++ code? </vt:lpstr>
      <vt:lpstr>Pointer to object</vt:lpstr>
      <vt:lpstr>this pointer</vt:lpstr>
      <vt:lpstr>pointer to derived class</vt:lpstr>
      <vt:lpstr>Pointer to derived class</vt:lpstr>
      <vt:lpstr>What will be the output of the following C++ code?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410</cp:revision>
  <dcterms:created xsi:type="dcterms:W3CDTF">2014-05-25T11:13:57Z</dcterms:created>
  <dcterms:modified xsi:type="dcterms:W3CDTF">2022-12-08T06:19:54Z</dcterms:modified>
</cp:coreProperties>
</file>