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5"/>
  </p:notesMasterIdLst>
  <p:handoutMasterIdLst>
    <p:handoutMasterId r:id="rId36"/>
  </p:handoutMasterIdLst>
  <p:sldIdLst>
    <p:sldId id="269" r:id="rId2"/>
    <p:sldId id="354" r:id="rId3"/>
    <p:sldId id="355" r:id="rId4"/>
    <p:sldId id="356" r:id="rId5"/>
    <p:sldId id="357" r:id="rId6"/>
    <p:sldId id="358" r:id="rId7"/>
    <p:sldId id="393" r:id="rId8"/>
    <p:sldId id="397" r:id="rId9"/>
    <p:sldId id="398" r:id="rId10"/>
    <p:sldId id="365" r:id="rId11"/>
    <p:sldId id="366" r:id="rId12"/>
    <p:sldId id="399" r:id="rId13"/>
    <p:sldId id="367" r:id="rId14"/>
    <p:sldId id="368" r:id="rId15"/>
    <p:sldId id="369" r:id="rId16"/>
    <p:sldId id="400" r:id="rId17"/>
    <p:sldId id="401" r:id="rId18"/>
    <p:sldId id="372" r:id="rId19"/>
    <p:sldId id="402" r:id="rId20"/>
    <p:sldId id="403" r:id="rId21"/>
    <p:sldId id="375" r:id="rId22"/>
    <p:sldId id="404" r:id="rId23"/>
    <p:sldId id="394" r:id="rId24"/>
    <p:sldId id="395" r:id="rId25"/>
    <p:sldId id="361" r:id="rId26"/>
    <p:sldId id="406" r:id="rId27"/>
    <p:sldId id="407" r:id="rId28"/>
    <p:sldId id="360" r:id="rId29"/>
    <p:sldId id="362" r:id="rId30"/>
    <p:sldId id="408" r:id="rId31"/>
    <p:sldId id="409" r:id="rId32"/>
    <p:sldId id="410" r:id="rId33"/>
    <p:sldId id="35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CAP202</a:t>
            </a:r>
            <a:br>
              <a:rPr lang="en-US" dirty="0"/>
            </a:br>
            <a:r>
              <a:rPr lang="en-US" dirty="0"/>
              <a:t>OBJECT ORIENTED PROGRAMMING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1            0             0                0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1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&amp;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01000   (8)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5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51F-8669-4397-BA78-6B0FF7B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E5D9-C623-4D03-8007-9D3E80F19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a=20;</a:t>
            </a:r>
          </a:p>
          <a:p>
            <a:pPr marL="0" indent="0">
              <a:buNone/>
            </a:pPr>
            <a:r>
              <a:rPr lang="en-US" dirty="0"/>
              <a:t>    int b=25;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&lt;&lt;(</a:t>
            </a:r>
            <a:r>
              <a:rPr lang="en-US" dirty="0" err="1"/>
              <a:t>a&amp;b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C2F9-2934-4A0B-B328-21A4A44EC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15</a:t>
            </a:r>
          </a:p>
          <a:p>
            <a:pPr marL="514350" indent="-514350">
              <a:buAutoNum type="alphaUcPeriod"/>
            </a:pPr>
            <a:r>
              <a:rPr lang="en-US" dirty="0"/>
              <a:t>16</a:t>
            </a:r>
          </a:p>
          <a:p>
            <a:pPr marL="514350" indent="-514350">
              <a:buAutoNum type="alphaUcPeriod"/>
            </a:pPr>
            <a:r>
              <a:rPr lang="en-US" dirty="0"/>
              <a:t>20 </a:t>
            </a:r>
          </a:p>
        </p:txBody>
      </p:sp>
    </p:spTree>
    <p:extLst>
      <p:ext uri="{BB962C8B-B14F-4D97-AF65-F5344CB8AC3E}">
        <p14:creationId xmlns:p14="http://schemas.microsoft.com/office/powerpoint/2010/main" val="124978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(|)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any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|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1               1              1            0                1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4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|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11101   (29)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8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51F-8669-4397-BA78-6B0FF7B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E5D9-C623-4D03-8007-9D3E80F19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a=20;</a:t>
            </a:r>
          </a:p>
          <a:p>
            <a:pPr marL="0" indent="0">
              <a:buNone/>
            </a:pPr>
            <a:r>
              <a:rPr lang="en-US" dirty="0"/>
              <a:t>    int b=15;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&lt;&lt;(</a:t>
            </a:r>
            <a:r>
              <a:rPr lang="en-US" dirty="0" err="1"/>
              <a:t>a|b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C2F9-2934-4A0B-B328-21A4A44EC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31</a:t>
            </a:r>
          </a:p>
          <a:p>
            <a:pPr marL="514350" indent="-514350">
              <a:buAutoNum type="alphaUcPeriod"/>
            </a:pPr>
            <a:r>
              <a:rPr lang="en-US" dirty="0"/>
              <a:t>32</a:t>
            </a:r>
          </a:p>
          <a:p>
            <a:pPr marL="514350" indent="-514350">
              <a:buAutoNum type="alphaUcPeriod"/>
            </a:pPr>
            <a:r>
              <a:rPr lang="en-US" dirty="0"/>
              <a:t>22</a:t>
            </a:r>
          </a:p>
          <a:p>
            <a:pPr marL="514350" indent="-514350">
              <a:buAutoNum type="alphaUcPeriod"/>
            </a:pPr>
            <a:r>
              <a:rPr lang="en-US" dirty="0"/>
              <a:t>32 </a:t>
            </a:r>
          </a:p>
        </p:txBody>
      </p:sp>
    </p:spTree>
    <p:extLst>
      <p:ext uri="{BB962C8B-B14F-4D97-AF65-F5344CB8AC3E}">
        <p14:creationId xmlns:p14="http://schemas.microsoft.com/office/powerpoint/2010/main" val="74594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(^)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opposite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|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4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1               0              1            0                1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1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^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10101   (21)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0005-A3FC-4007-8494-315741A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E82-B47B-431F-85E9-73EDF942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Arithmetic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Assignment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Logical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Bitwise operators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Left Shift Operator(&lt;&lt;)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a&lt;&lt;1</a:t>
            </a:r>
          </a:p>
          <a:p>
            <a:pPr marL="0" indent="0">
              <a:buNone/>
            </a:pPr>
            <a:r>
              <a:rPr lang="en-US" dirty="0"/>
              <a:t>1010.0</a:t>
            </a:r>
          </a:p>
          <a:p>
            <a:pPr marL="0" indent="0">
              <a:buNone/>
            </a:pPr>
            <a:r>
              <a:rPr lang="en-US" dirty="0"/>
              <a:t>10100(20) Ans.</a:t>
            </a:r>
          </a:p>
          <a:p>
            <a:pPr marL="0" indent="0">
              <a:buNone/>
            </a:pPr>
            <a:r>
              <a:rPr lang="en-US" dirty="0"/>
              <a:t>a&lt;&lt;2</a:t>
            </a:r>
          </a:p>
          <a:p>
            <a:pPr marL="0" indent="0">
              <a:buNone/>
            </a:pPr>
            <a:r>
              <a:rPr lang="en-US" dirty="0"/>
              <a:t>1010.00</a:t>
            </a:r>
          </a:p>
          <a:p>
            <a:pPr marL="0" indent="0">
              <a:buNone/>
            </a:pPr>
            <a:r>
              <a:rPr lang="en-US" dirty="0"/>
              <a:t>101000(40)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Right Shift Operator(&gt;&gt;)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a&gt;&gt;1</a:t>
            </a:r>
          </a:p>
          <a:p>
            <a:pPr marL="0" indent="0">
              <a:buNone/>
            </a:pPr>
            <a:r>
              <a:rPr lang="en-US" dirty="0"/>
              <a:t>101</a:t>
            </a:r>
            <a:r>
              <a:rPr lang="en-US" dirty="0">
                <a:solidFill>
                  <a:srgbClr val="FF0000"/>
                </a:solidFill>
              </a:rPr>
              <a:t>0.</a:t>
            </a:r>
          </a:p>
          <a:p>
            <a:pPr marL="0" indent="0">
              <a:buNone/>
            </a:pPr>
            <a:r>
              <a:rPr lang="en-US" dirty="0"/>
              <a:t>101(5) Ans.</a:t>
            </a:r>
          </a:p>
          <a:p>
            <a:pPr marL="0" indent="0">
              <a:buNone/>
            </a:pPr>
            <a:r>
              <a:rPr lang="en-US" dirty="0"/>
              <a:t>a&lt;&lt;2</a:t>
            </a:r>
          </a:p>
          <a:p>
            <a:pPr marL="0" indent="0">
              <a:buNone/>
            </a:pPr>
            <a:r>
              <a:rPr lang="en-US" dirty="0"/>
              <a:t>10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10(2)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9BC10-9C72-42BD-B9E7-E629EF9E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7E56-79E0-495E-B57D-2A8783E719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will be output?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a=15;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&lt;&lt;(a&gt;&gt;1);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EE201B-BAF8-4C8F-A69C-15861E900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Options: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/>
              <a:t>6</a:t>
            </a:r>
          </a:p>
          <a:p>
            <a:pPr marL="514350" indent="-514350">
              <a:buAutoNum type="alphaUcPeriod"/>
            </a:pPr>
            <a:r>
              <a:rPr lang="en-US" dirty="0"/>
              <a:t>7</a:t>
            </a:r>
          </a:p>
          <a:p>
            <a:pPr marL="514350" indent="-514350">
              <a:buAutoNum type="alphaUcPeriod"/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6887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51F-8669-4397-BA78-6B0FF7B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E5D9-C623-4D03-8007-9D3E80F19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a=10;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&lt;&lt;(a&lt;&lt;2);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C2F9-2934-4A0B-B328-21A4A44EC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10</a:t>
            </a:r>
          </a:p>
          <a:p>
            <a:pPr marL="514350" indent="-514350">
              <a:buAutoNum type="alphaUcPeriod"/>
            </a:pPr>
            <a:r>
              <a:rPr lang="en-US" dirty="0"/>
              <a:t>20</a:t>
            </a:r>
          </a:p>
          <a:p>
            <a:pPr marL="514350" indent="-514350">
              <a:buAutoNum type="alphaUcPeriod"/>
            </a:pPr>
            <a:r>
              <a:rPr lang="en-US" dirty="0"/>
              <a:t>40 </a:t>
            </a:r>
          </a:p>
        </p:txBody>
      </p:sp>
    </p:spTree>
    <p:extLst>
      <p:ext uri="{BB962C8B-B14F-4D97-AF65-F5344CB8AC3E}">
        <p14:creationId xmlns:p14="http://schemas.microsoft.com/office/powerpoint/2010/main" val="2292195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692-B8F0-4A7D-82DD-6EDF3F12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E1F2-B1A1-4963-A8BF-C11A99065E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a=40;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&lt;&lt;(a&gt;&gt;2);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B791C-EF6C-45C7-9821-9DB0033DB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10</a:t>
            </a:r>
          </a:p>
          <a:p>
            <a:pPr marL="514350" indent="-514350">
              <a:buAutoNum type="alphaUcPeriod"/>
            </a:pPr>
            <a:r>
              <a:rPr lang="en-US" dirty="0"/>
              <a:t>20</a:t>
            </a:r>
          </a:p>
          <a:p>
            <a:pPr marL="514350" indent="-514350">
              <a:buAutoNum type="alphaUcPeriod"/>
            </a:pPr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92906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D152-07C4-4F5F-B919-C53EE3BD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insertion operator(&lt;&lt;):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in conjunction with stream insertion operator (&lt;&lt;) to display the output on a console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extraction operator (&gt;&gt;):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in conjunction with stream extraction operator (&gt;&gt;) to read the input from a console.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88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3139-0DEC-4C42-9818-0BCB6110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C++ Tokens are the smallest individual units of a program.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 are the C++ tokens 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Keywords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Constants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43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6898-3547-4B1F-BFBB-E370787A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Keywords are reserved words which have fixed meaning, and its meaning cannot be changed.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Identifiers are names given to different entries such as variables, structures, and functions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Constants are like a variable, except that their value never changes during execution once defined.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C++ operator is a symbol that is used to perform mathematical or logical manipulations.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434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3C3-F56B-4B98-8A4C-49DF5FF9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6AF6-C329-4195-B82D-9FE5C303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structure: if and else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elective structure: switch case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Iteration structures (loops): while, do while, for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statements: break, continue,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2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6D72-DD2F-4CEB-A783-14A27374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structure</a:t>
            </a:r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8382-174F-4E15-B305-CC476A43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if(condition)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4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D0CA-4424-48DE-B529-2F2B198E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Arithmetic 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EA0921-EA9B-474D-AC8C-7416C5C67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090" y="1600200"/>
          <a:ext cx="7041109" cy="4719921"/>
        </p:xfrm>
        <a:graphic>
          <a:graphicData uri="http://schemas.openxmlformats.org/drawingml/2006/table">
            <a:tbl>
              <a:tblPr/>
              <a:tblGrid>
                <a:gridCol w="2104239">
                  <a:extLst>
                    <a:ext uri="{9D8B030D-6E8A-4147-A177-3AD203B41FA5}">
                      <a16:colId xmlns:a16="http://schemas.microsoft.com/office/drawing/2014/main" val="970190133"/>
                    </a:ext>
                  </a:extLst>
                </a:gridCol>
                <a:gridCol w="2541274">
                  <a:extLst>
                    <a:ext uri="{9D8B030D-6E8A-4147-A177-3AD203B41FA5}">
                      <a16:colId xmlns:a16="http://schemas.microsoft.com/office/drawing/2014/main" val="2401438009"/>
                    </a:ext>
                  </a:extLst>
                </a:gridCol>
                <a:gridCol w="2395596">
                  <a:extLst>
                    <a:ext uri="{9D8B030D-6E8A-4147-A177-3AD203B41FA5}">
                      <a16:colId xmlns:a16="http://schemas.microsoft.com/office/drawing/2014/main" val="895920321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Operator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Name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Example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12384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+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Addition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+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23026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-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Subtraction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-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54789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*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Multiplication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*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41708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/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Division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/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373938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%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Modulus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%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88442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++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Increment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++x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54842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--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Decrement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--x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72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917-93B8-4745-9ACE-4AE33012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elective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C1E7-2A9F-42F7-A672-4B99C665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case constant1:</a:t>
            </a:r>
          </a:p>
          <a:p>
            <a:pPr marL="0" indent="0">
              <a:buNone/>
            </a:pPr>
            <a:r>
              <a:rPr lang="en-US" dirty="0"/>
              <a:t>     group of statements 1;</a:t>
            </a:r>
          </a:p>
          <a:p>
            <a:pPr marL="0" indent="0">
              <a:buNone/>
            </a:pPr>
            <a:r>
              <a:rPr lang="en-US" dirty="0"/>
              <a:t>     break;</a:t>
            </a:r>
          </a:p>
          <a:p>
            <a:pPr marL="0" indent="0">
              <a:buNone/>
            </a:pPr>
            <a:r>
              <a:rPr lang="en-US" dirty="0"/>
              <a:t>  case constant2:</a:t>
            </a:r>
          </a:p>
          <a:p>
            <a:pPr marL="0" indent="0">
              <a:buNone/>
            </a:pPr>
            <a:r>
              <a:rPr lang="en-US" dirty="0"/>
              <a:t>     group of statements 2;</a:t>
            </a:r>
          </a:p>
          <a:p>
            <a:pPr marL="0" indent="0">
              <a:buNone/>
            </a:pPr>
            <a:r>
              <a:rPr lang="en-US" dirty="0"/>
              <a:t>     break;</a:t>
            </a:r>
          </a:p>
          <a:p>
            <a:pPr marL="0" indent="0">
              <a:buNone/>
            </a:pPr>
            <a:r>
              <a:rPr lang="en-US" dirty="0"/>
              <a:t>  .</a:t>
            </a:r>
          </a:p>
          <a:p>
            <a:pPr marL="0" indent="0">
              <a:buNone/>
            </a:pPr>
            <a:r>
              <a:rPr lang="en-US" dirty="0"/>
              <a:t>  .</a:t>
            </a:r>
          </a:p>
          <a:p>
            <a:pPr marL="0" indent="0">
              <a:buNone/>
            </a:pPr>
            <a:r>
              <a:rPr lang="en-US" dirty="0"/>
              <a:t>  .</a:t>
            </a:r>
          </a:p>
          <a:p>
            <a:pPr marL="0" indent="0">
              <a:buNone/>
            </a:pPr>
            <a:r>
              <a:rPr lang="en-US" dirty="0"/>
              <a:t>  default:</a:t>
            </a:r>
          </a:p>
          <a:p>
            <a:pPr marL="0" indent="0">
              <a:buNone/>
            </a:pPr>
            <a:r>
              <a:rPr lang="en-US" dirty="0"/>
              <a:t>     default group of statements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02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5319-BCF5-4430-AF3E-2FEC56EA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Iteration structures (loops): while, do while, for</a:t>
            </a:r>
            <a:b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EBA6-18C7-42F7-A8ED-8C698CCD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while loop:</a:t>
            </a:r>
          </a:p>
          <a:p>
            <a:pPr marL="0" indent="0">
              <a:buNone/>
            </a:pPr>
            <a:r>
              <a:rPr lang="en-US" dirty="0"/>
              <a:t>while (expression) statement</a:t>
            </a:r>
          </a:p>
          <a:p>
            <a:pPr marL="0" indent="0">
              <a:buNone/>
            </a:pPr>
            <a:r>
              <a:rPr lang="en-US" dirty="0"/>
              <a:t>The do-while loop</a:t>
            </a:r>
          </a:p>
          <a:p>
            <a:pPr marL="0" indent="0">
              <a:buNone/>
            </a:pPr>
            <a:r>
              <a:rPr lang="en-US" dirty="0"/>
              <a:t>do statement while (condition);</a:t>
            </a:r>
          </a:p>
          <a:p>
            <a:pPr marL="0" indent="0">
              <a:buNone/>
            </a:pPr>
            <a:r>
              <a:rPr lang="en-US" dirty="0"/>
              <a:t>The for loop:</a:t>
            </a:r>
          </a:p>
          <a:p>
            <a:pPr marL="0" indent="0">
              <a:buNone/>
            </a:pPr>
            <a:r>
              <a:rPr lang="en-US" dirty="0"/>
              <a:t>for (initialization; condition; increase) statement;</a:t>
            </a:r>
          </a:p>
        </p:txBody>
      </p:sp>
    </p:spTree>
    <p:extLst>
      <p:ext uri="{BB962C8B-B14F-4D97-AF65-F5344CB8AC3E}">
        <p14:creationId xmlns:p14="http://schemas.microsoft.com/office/powerpoint/2010/main" val="80466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0ABD-9FC7-4B42-9977-2A191CD8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statements: break, continue, </a:t>
            </a:r>
            <a:r>
              <a:rPr lang="en-US" sz="4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6585-4E75-4C81-B72E-3DA6123A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1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E245-9EBE-4395-B0C0-4A8A46EC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C0EEA-165A-4BBD-AB5B-C03F942702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0600" y="990600"/>
          <a:ext cx="7391400" cy="5670264"/>
        </p:xfrm>
        <a:graphic>
          <a:graphicData uri="http://schemas.openxmlformats.org/drawingml/2006/table">
            <a:tbl>
              <a:tblPr/>
              <a:tblGrid>
                <a:gridCol w="2460657">
                  <a:extLst>
                    <a:ext uri="{9D8B030D-6E8A-4147-A177-3AD203B41FA5}">
                      <a16:colId xmlns:a16="http://schemas.microsoft.com/office/drawing/2014/main" val="1207372803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4055717729"/>
                    </a:ext>
                  </a:extLst>
                </a:gridCol>
                <a:gridCol w="2470086">
                  <a:extLst>
                    <a:ext uri="{9D8B030D-6E8A-4147-A177-3AD203B41FA5}">
                      <a16:colId xmlns:a16="http://schemas.microsoft.com/office/drawing/2014/main" val="2271809420"/>
                    </a:ext>
                  </a:extLst>
                </a:gridCol>
              </a:tblGrid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Example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Same As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423105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50336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+=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+=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+ 3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98458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-=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-=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- 3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606994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*=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*=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*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12983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/=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/=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/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36121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%=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%=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%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59460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&amp;=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&amp;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51248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|=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|=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|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214205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^=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^=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^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72467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&gt;&gt;=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&gt;&gt;=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&gt;&gt;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3806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&lt;&lt;=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&lt;&lt;=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= x &lt;&lt;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29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5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CAE2-138A-49D5-844B-89AC282C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 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BC87D2-50E3-4570-BC25-D29C95F942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398607"/>
        </p:xfrm>
        <a:graphic>
          <a:graphicData uri="http://schemas.openxmlformats.org/drawingml/2006/table">
            <a:tbl>
              <a:tblPr/>
              <a:tblGrid>
                <a:gridCol w="2277836">
                  <a:extLst>
                    <a:ext uri="{9D8B030D-6E8A-4147-A177-3AD203B41FA5}">
                      <a16:colId xmlns:a16="http://schemas.microsoft.com/office/drawing/2014/main" val="2885468760"/>
                    </a:ext>
                  </a:extLst>
                </a:gridCol>
                <a:gridCol w="3201567">
                  <a:extLst>
                    <a:ext uri="{9D8B030D-6E8A-4147-A177-3AD203B41FA5}">
                      <a16:colId xmlns:a16="http://schemas.microsoft.com/office/drawing/2014/main" val="2193482862"/>
                    </a:ext>
                  </a:extLst>
                </a:gridCol>
                <a:gridCol w="2750197">
                  <a:extLst>
                    <a:ext uri="{9D8B030D-6E8A-4147-A177-3AD203B41FA5}">
                      <a16:colId xmlns:a16="http://schemas.microsoft.com/office/drawing/2014/main" val="1563821791"/>
                    </a:ext>
                  </a:extLst>
                </a:gridCol>
              </a:tblGrid>
              <a:tr h="63242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4608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==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==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611188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!=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equal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!=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72422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&gt;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Greater than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&gt;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64622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Less than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&lt;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081"/>
                  </a:ext>
                </a:extLst>
              </a:tr>
              <a:tr h="109996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&gt;=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Greater than or 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&gt;=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8864"/>
                  </a:ext>
                </a:extLst>
              </a:tr>
              <a:tr h="63242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Less than or 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&lt;=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1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6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5F3-D0F0-4ACE-B169-0BE83E85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Logical operators</a:t>
            </a:r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A43A05-5B17-4818-A1FE-ED04709FF8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382000" cy="3295470"/>
        </p:xfrm>
        <a:graphic>
          <a:graphicData uri="http://schemas.openxmlformats.org/drawingml/2006/table">
            <a:tbl>
              <a:tblPr/>
              <a:tblGrid>
                <a:gridCol w="1389872">
                  <a:extLst>
                    <a:ext uri="{9D8B030D-6E8A-4147-A177-3AD203B41FA5}">
                      <a16:colId xmlns:a16="http://schemas.microsoft.com/office/drawing/2014/main" val="2786966154"/>
                    </a:ext>
                  </a:extLst>
                </a:gridCol>
                <a:gridCol w="1400565">
                  <a:extLst>
                    <a:ext uri="{9D8B030D-6E8A-4147-A177-3AD203B41FA5}">
                      <a16:colId xmlns:a16="http://schemas.microsoft.com/office/drawing/2014/main" val="630370972"/>
                    </a:ext>
                  </a:extLst>
                </a:gridCol>
                <a:gridCol w="3442606">
                  <a:extLst>
                    <a:ext uri="{9D8B030D-6E8A-4147-A177-3AD203B41FA5}">
                      <a16:colId xmlns:a16="http://schemas.microsoft.com/office/drawing/2014/main" val="4177750540"/>
                    </a:ext>
                  </a:extLst>
                </a:gridCol>
                <a:gridCol w="2148957">
                  <a:extLst>
                    <a:ext uri="{9D8B030D-6E8A-4147-A177-3AD203B41FA5}">
                      <a16:colId xmlns:a16="http://schemas.microsoft.com/office/drawing/2014/main" val="3680486041"/>
                    </a:ext>
                  </a:extLst>
                </a:gridCol>
              </a:tblGrid>
              <a:tr h="555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99985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&amp;&amp;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and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true if both statements are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&lt; 5 &amp;&amp;  x &lt; 10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56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||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or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true if one of the statements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&lt; 5 || x &lt; 4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27157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!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not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!(x &lt; 5 &amp;&amp; x &lt; 10)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9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1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55CD-0925-4CFF-A861-998A57E2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Write a program for shopping mall, In shopping mall, there is a mobile shop, in this mobile shop you are getting offer if you will purchase mobile phone with power bank you will get 10% discount , but if you purchase any mobile or power bank you will get only 5 % discount. Display this offer to the user screen whenever user is selecting the option.</a:t>
            </a:r>
          </a:p>
          <a:p>
            <a:pPr marL="0" indent="0">
              <a:buNone/>
            </a:pPr>
            <a:r>
              <a:rPr lang="en-US" dirty="0"/>
              <a:t>Select option :</a:t>
            </a:r>
          </a:p>
          <a:p>
            <a:pPr marL="0" indent="0">
              <a:buNone/>
            </a:pPr>
            <a:r>
              <a:rPr lang="en-US" dirty="0"/>
              <a:t>1. Mobile</a:t>
            </a:r>
          </a:p>
          <a:p>
            <a:pPr marL="0" indent="0">
              <a:buNone/>
            </a:pPr>
            <a:r>
              <a:rPr lang="en-US" dirty="0"/>
              <a:t>Select option:</a:t>
            </a:r>
          </a:p>
          <a:p>
            <a:pPr marL="0" indent="0">
              <a:buNone/>
            </a:pPr>
            <a:r>
              <a:rPr lang="en-US" dirty="0"/>
              <a:t>1. Only mobile</a:t>
            </a:r>
          </a:p>
          <a:p>
            <a:pPr marL="0" indent="0">
              <a:buNone/>
            </a:pPr>
            <a:r>
              <a:rPr lang="en-US" dirty="0"/>
              <a:t>2. Only power bank</a:t>
            </a:r>
          </a:p>
          <a:p>
            <a:pPr marL="0" indent="0">
              <a:buNone/>
            </a:pPr>
            <a:r>
              <a:rPr lang="en-US" dirty="0"/>
              <a:t>3. mobile with power bank</a:t>
            </a:r>
          </a:p>
          <a:p>
            <a:pPr marL="0" indent="0">
              <a:buNone/>
            </a:pPr>
            <a:r>
              <a:rPr lang="en-US" dirty="0"/>
              <a:t>4. not any</a:t>
            </a:r>
          </a:p>
          <a:p>
            <a:pPr marL="514350" indent="-514350">
              <a:buFont typeface="Arial" pitchFamily="34" charset="0"/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0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E1BA-EE40-4FB8-8594-74A1A8E7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Bitwise operators</a:t>
            </a:r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03C433-C940-4FBF-B970-94E5D8696A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6172200" cy="5638800"/>
        </p:xfrm>
        <a:graphic>
          <a:graphicData uri="http://schemas.openxmlformats.org/drawingml/2006/table">
            <a:tbl>
              <a:tblPr/>
              <a:tblGrid>
                <a:gridCol w="1525345">
                  <a:extLst>
                    <a:ext uri="{9D8B030D-6E8A-4147-A177-3AD203B41FA5}">
                      <a16:colId xmlns:a16="http://schemas.microsoft.com/office/drawing/2014/main" val="3320324983"/>
                    </a:ext>
                  </a:extLst>
                </a:gridCol>
                <a:gridCol w="4646855">
                  <a:extLst>
                    <a:ext uri="{9D8B030D-6E8A-4147-A177-3AD203B41FA5}">
                      <a16:colId xmlns:a16="http://schemas.microsoft.com/office/drawing/2014/main" val="1073576391"/>
                    </a:ext>
                  </a:extLst>
                </a:gridCol>
              </a:tblGrid>
              <a:tr h="701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11201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&amp;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AND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08867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|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OR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90298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^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XOR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82724"/>
                  </a:ext>
                </a:extLst>
              </a:tr>
              <a:tr h="100860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~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Ones Complement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256850"/>
                  </a:ext>
                </a:extLst>
              </a:tr>
              <a:tr h="911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&lt;&lt;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Left Shift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64615"/>
                  </a:ext>
                </a:extLst>
              </a:tr>
              <a:tr h="911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&gt;&gt;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Right Shift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0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AND Operator (&amp;)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 &amp;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84013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5712</TotalTime>
  <Words>1288</Words>
  <Application>Microsoft Office PowerPoint</Application>
  <PresentationFormat>On-screen Show (4:3)</PresentationFormat>
  <Paragraphs>385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</vt:lpstr>
      <vt:lpstr>Arial Black</vt:lpstr>
      <vt:lpstr>Arial Rounded MT Bold</vt:lpstr>
      <vt:lpstr>Calibri</vt:lpstr>
      <vt:lpstr>Courier New</vt:lpstr>
      <vt:lpstr>Inter</vt:lpstr>
      <vt:lpstr>Segoe UI</vt:lpstr>
      <vt:lpstr>Times New Roman</vt:lpstr>
      <vt:lpstr>verdana</vt:lpstr>
      <vt:lpstr>Wingdings</vt:lpstr>
      <vt:lpstr>Lpu theme final with copyright(S)</vt:lpstr>
      <vt:lpstr>CAP202 OBJECT ORIENTED PROGRAMMING  </vt:lpstr>
      <vt:lpstr>Operators</vt:lpstr>
      <vt:lpstr>Arithmetic operators</vt:lpstr>
      <vt:lpstr> Assignment Operators </vt:lpstr>
      <vt:lpstr>Comparison operators</vt:lpstr>
      <vt:lpstr> Logical operators </vt:lpstr>
      <vt:lpstr>PowerPoint Presentation</vt:lpstr>
      <vt:lpstr> Bitwise operators </vt:lpstr>
      <vt:lpstr> AND Operator (&amp;) </vt:lpstr>
      <vt:lpstr>Steps to solve:-</vt:lpstr>
      <vt:lpstr>PowerPoint Presentation</vt:lpstr>
      <vt:lpstr> What will be output? </vt:lpstr>
      <vt:lpstr> OR Operator (|) </vt:lpstr>
      <vt:lpstr>Steps to solve:-</vt:lpstr>
      <vt:lpstr>PowerPoint Presentation</vt:lpstr>
      <vt:lpstr> What will be output? </vt:lpstr>
      <vt:lpstr> XOR Operator (^) </vt:lpstr>
      <vt:lpstr>Steps to solve:-</vt:lpstr>
      <vt:lpstr>PowerPoint Presentation</vt:lpstr>
      <vt:lpstr> Left Shift Operator(&lt;&lt;) </vt:lpstr>
      <vt:lpstr> Right Shift Operator(&gt;&gt;) </vt:lpstr>
      <vt:lpstr>PowerPoint Presentation</vt:lpstr>
      <vt:lpstr> What will be output? </vt:lpstr>
      <vt:lpstr> What will be output? </vt:lpstr>
      <vt:lpstr>PowerPoint Presentation</vt:lpstr>
      <vt:lpstr>PowerPoint Presentation</vt:lpstr>
      <vt:lpstr>PowerPoint Presentation</vt:lpstr>
      <vt:lpstr>Control structure </vt:lpstr>
      <vt:lpstr> Conditional structure </vt:lpstr>
      <vt:lpstr>Selective structure</vt:lpstr>
      <vt:lpstr>  Iteration structures (loops): while, do while, for </vt:lpstr>
      <vt:lpstr>  Jump statements: break, continue, goto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284</cp:revision>
  <dcterms:created xsi:type="dcterms:W3CDTF">2014-05-25T11:13:57Z</dcterms:created>
  <dcterms:modified xsi:type="dcterms:W3CDTF">2021-02-09T01:59:33Z</dcterms:modified>
</cp:coreProperties>
</file>