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1"/>
  </p:notesMasterIdLst>
  <p:handoutMasterIdLst>
    <p:handoutMasterId r:id="rId22"/>
  </p:handoutMasterIdLst>
  <p:sldIdLst>
    <p:sldId id="269" r:id="rId2"/>
    <p:sldId id="360" r:id="rId3"/>
    <p:sldId id="362" r:id="rId4"/>
    <p:sldId id="408" r:id="rId5"/>
    <p:sldId id="409" r:id="rId6"/>
    <p:sldId id="411" r:id="rId7"/>
    <p:sldId id="412" r:id="rId8"/>
    <p:sldId id="413" r:id="rId9"/>
    <p:sldId id="415" r:id="rId10"/>
    <p:sldId id="410" r:id="rId11"/>
    <p:sldId id="414" r:id="rId12"/>
    <p:sldId id="416" r:id="rId13"/>
    <p:sldId id="417" r:id="rId14"/>
    <p:sldId id="418" r:id="rId15"/>
    <p:sldId id="419" r:id="rId16"/>
    <p:sldId id="420" r:id="rId17"/>
    <p:sldId id="421" r:id="rId18"/>
    <p:sldId id="422" r:id="rId19"/>
    <p:sldId id="35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66"/>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2/12/2021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2/12/2021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fontScale="90000"/>
          </a:bodyPr>
          <a:lstStyle/>
          <a:p>
            <a:r>
              <a:rPr lang="en-US" dirty="0"/>
              <a:t>CAP202</a:t>
            </a:r>
            <a:br>
              <a:rPr lang="en-US" dirty="0"/>
            </a:br>
            <a:r>
              <a:rPr lang="en-US" dirty="0"/>
              <a:t>OBJECT ORIENTED PROGRAMMING </a:t>
            </a:r>
            <a:br>
              <a:rPr lang="en-US" dirty="0"/>
            </a:br>
            <a:endParaRPr lang="en-US" dirty="0"/>
          </a:p>
        </p:txBody>
      </p:sp>
      <p:sp>
        <p:nvSpPr>
          <p:cNvPr id="3" name="Subtitle 2"/>
          <p:cNvSpPr>
            <a:spLocks noGrp="1"/>
          </p:cNvSpPr>
          <p:nvPr>
            <p:ph type="subTitle" idx="1"/>
          </p:nvPr>
        </p:nvSpPr>
        <p:spPr/>
        <p:txBody>
          <a:bodyPr/>
          <a:lstStyle/>
          <a:p>
            <a:pPr algn="ctr" fontAlgn="auto">
              <a:spcBef>
                <a:spcPts val="0"/>
              </a:spcBef>
              <a:spcAft>
                <a:spcPts val="0"/>
              </a:spcAft>
              <a:defRPr/>
            </a:pPr>
            <a:endParaRPr lang="en-US" dirty="0">
              <a:solidFill>
                <a:schemeClr val="tx1"/>
              </a:solidFill>
            </a:endParaRPr>
          </a:p>
        </p:txBody>
      </p:sp>
      <p:pic>
        <p:nvPicPr>
          <p:cNvPr id="20482"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495800"/>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0ABD-9FC7-4B42-9977-2A191CD83F90}"/>
              </a:ext>
            </a:extLst>
          </p:cNvPr>
          <p:cNvSpPr>
            <a:spLocks noGrp="1"/>
          </p:cNvSpPr>
          <p:nvPr>
            <p:ph type="title"/>
          </p:nvPr>
        </p:nvSpPr>
        <p:spPr/>
        <p:txBody>
          <a:bodyPr>
            <a:normAutofit fontScale="90000"/>
          </a:bodyPr>
          <a:lstStyle/>
          <a:p>
            <a:pPr algn="l"/>
            <a:br>
              <a:rPr lang="en-US" sz="4400" i="0" dirty="0">
                <a:solidFill>
                  <a:srgbClr val="000000"/>
                </a:solidFill>
                <a:effectLst/>
                <a:latin typeface="Times New Roman" panose="02020603050405020304" pitchFamily="18" charset="0"/>
                <a:cs typeface="Times New Roman" panose="02020603050405020304" pitchFamily="18" charset="0"/>
              </a:rPr>
            </a:br>
            <a:br>
              <a:rPr lang="en-US" sz="4400" i="0" dirty="0">
                <a:solidFill>
                  <a:srgbClr val="000000"/>
                </a:solidFill>
                <a:effectLst/>
                <a:latin typeface="Times New Roman" panose="02020603050405020304" pitchFamily="18" charset="0"/>
                <a:cs typeface="Times New Roman" panose="02020603050405020304" pitchFamily="18" charset="0"/>
              </a:rPr>
            </a:br>
            <a:r>
              <a:rPr lang="en-US" sz="4400" i="0" dirty="0">
                <a:solidFill>
                  <a:srgbClr val="000000"/>
                </a:solidFill>
                <a:effectLst/>
                <a:latin typeface="Times New Roman" panose="02020603050405020304" pitchFamily="18" charset="0"/>
                <a:cs typeface="Times New Roman" panose="02020603050405020304" pitchFamily="18" charset="0"/>
              </a:rPr>
              <a:t>Jump statements: break, continue, </a:t>
            </a:r>
            <a:r>
              <a:rPr lang="en-US" sz="4400" i="0" dirty="0" err="1">
                <a:solidFill>
                  <a:srgbClr val="000000"/>
                </a:solidFill>
                <a:effectLst/>
                <a:latin typeface="Times New Roman" panose="02020603050405020304" pitchFamily="18" charset="0"/>
                <a:cs typeface="Times New Roman" panose="02020603050405020304" pitchFamily="18" charset="0"/>
              </a:rPr>
              <a:t>goto</a:t>
            </a:r>
            <a:br>
              <a:rPr lang="en-US" sz="4400" i="0" dirty="0">
                <a:solidFill>
                  <a:srgbClr val="000000"/>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E136585-4E75-4C81-B72E-3DA6123A4F3B}"/>
              </a:ext>
            </a:extLst>
          </p:cNvPr>
          <p:cNvSpPr>
            <a:spLocks noGrp="1"/>
          </p:cNvSpPr>
          <p:nvPr>
            <p:ph idx="1"/>
          </p:nvPr>
        </p:nvSpPr>
        <p:spPr/>
        <p:txBody>
          <a:bodyPr/>
          <a:lstStyle/>
          <a:p>
            <a:pPr marL="0" indent="0">
              <a:buNone/>
            </a:pPr>
            <a:r>
              <a:rPr lang="en-US" dirty="0"/>
              <a:t>break:</a:t>
            </a:r>
          </a:p>
          <a:p>
            <a:pPr marL="0" indent="0" algn="just">
              <a:buNone/>
            </a:pPr>
            <a:r>
              <a:rPr lang="en-US" sz="2800" b="0" i="0" dirty="0">
                <a:solidFill>
                  <a:srgbClr val="000000"/>
                </a:solidFill>
                <a:effectLst/>
                <a:latin typeface="verdana" panose="020B0604030504040204" pitchFamily="34" charset="0"/>
              </a:rPr>
              <a:t>The C++ break is used to break loop or switch statement. It breaks the current flow of the program at the given condition. In case of inner loop, it breaks only inner loop.</a:t>
            </a:r>
            <a:endParaRPr lang="en-US" sz="2800" dirty="0"/>
          </a:p>
          <a:p>
            <a:pPr marL="0" indent="0">
              <a:buNone/>
            </a:pPr>
            <a:endParaRPr lang="en-US" dirty="0"/>
          </a:p>
        </p:txBody>
      </p:sp>
    </p:spTree>
    <p:extLst>
      <p:ext uri="{BB962C8B-B14F-4D97-AF65-F5344CB8AC3E}">
        <p14:creationId xmlns:p14="http://schemas.microsoft.com/office/powerpoint/2010/main" val="383401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31F3-66B7-4F1D-A053-C79CA87D4E29}"/>
              </a:ext>
            </a:extLst>
          </p:cNvPr>
          <p:cNvSpPr>
            <a:spLocks noGrp="1"/>
          </p:cNvSpPr>
          <p:nvPr>
            <p:ph type="title"/>
          </p:nvPr>
        </p:nvSpPr>
        <p:spPr/>
        <p:txBody>
          <a:bodyPr/>
          <a:lstStyle/>
          <a:p>
            <a:pPr algn="l"/>
            <a:r>
              <a:rPr lang="en-US" dirty="0"/>
              <a:t>Example:</a:t>
            </a:r>
          </a:p>
        </p:txBody>
      </p:sp>
      <p:sp>
        <p:nvSpPr>
          <p:cNvPr id="3" name="Content Placeholder 2">
            <a:extLst>
              <a:ext uri="{FF2B5EF4-FFF2-40B4-BE49-F238E27FC236}">
                <a16:creationId xmlns:a16="http://schemas.microsoft.com/office/drawing/2014/main" id="{99953F64-6388-48E4-97A3-F52E8EB4C9A2}"/>
              </a:ext>
            </a:extLst>
          </p:cNvPr>
          <p:cNvSpPr>
            <a:spLocks noGrp="1"/>
          </p:cNvSpPr>
          <p:nvPr>
            <p:ph idx="1"/>
          </p:nvPr>
        </p:nvSpPr>
        <p:spPr/>
        <p:txBody>
          <a:bodyPr>
            <a:normAutofit/>
          </a:bodyPr>
          <a:lstStyle/>
          <a:p>
            <a:pPr marL="0" indent="0">
              <a:buNone/>
            </a:pPr>
            <a:r>
              <a:rPr lang="nn-NO" b="0" i="0" dirty="0">
                <a:solidFill>
                  <a:srgbClr val="000000"/>
                </a:solidFill>
                <a:effectLst/>
                <a:latin typeface="verdana" panose="020B0604030504040204" pitchFamily="34" charset="0"/>
              </a:rPr>
              <a:t> </a:t>
            </a:r>
            <a:r>
              <a:rPr lang="nn-NO" sz="2800" b="1" i="0" dirty="0">
                <a:solidFill>
                  <a:srgbClr val="006699"/>
                </a:solidFill>
                <a:effectLst/>
                <a:latin typeface="verdana" panose="020B0604030504040204" pitchFamily="34" charset="0"/>
              </a:rPr>
              <a:t>for</a:t>
            </a:r>
            <a:r>
              <a:rPr lang="nn-NO" sz="2800" b="0" i="0" dirty="0">
                <a:solidFill>
                  <a:srgbClr val="000000"/>
                </a:solidFill>
                <a:effectLst/>
                <a:latin typeface="verdana" panose="020B0604030504040204" pitchFamily="34" charset="0"/>
              </a:rPr>
              <a:t> (</a:t>
            </a:r>
            <a:r>
              <a:rPr lang="nn-NO" sz="2800" b="1" i="0" dirty="0">
                <a:solidFill>
                  <a:srgbClr val="2E8B57"/>
                </a:solidFill>
                <a:effectLst/>
                <a:latin typeface="verdana" panose="020B0604030504040204" pitchFamily="34" charset="0"/>
              </a:rPr>
              <a:t>int</a:t>
            </a:r>
            <a:r>
              <a:rPr lang="nn-NO" sz="2800" b="0" i="0" dirty="0">
                <a:solidFill>
                  <a:srgbClr val="000000"/>
                </a:solidFill>
                <a:effectLst/>
                <a:latin typeface="verdana" panose="020B0604030504040204" pitchFamily="34" charset="0"/>
              </a:rPr>
              <a:t> i = 1; i &lt;= 10; i++)    </a:t>
            </a:r>
          </a:p>
          <a:p>
            <a:pPr marL="0" indent="0">
              <a:buNone/>
            </a:pPr>
            <a:r>
              <a:rPr lang="nn-NO" sz="2800" b="0" i="0" dirty="0">
                <a:solidFill>
                  <a:srgbClr val="000000"/>
                </a:solidFill>
                <a:effectLst/>
                <a:latin typeface="verdana" panose="020B0604030504040204" pitchFamily="34" charset="0"/>
              </a:rPr>
              <a:t>          {    </a:t>
            </a:r>
          </a:p>
          <a:p>
            <a:pPr marL="0" indent="0">
              <a:buNone/>
            </a:pPr>
            <a:r>
              <a:rPr lang="nn-NO" sz="2800" b="0" i="0" dirty="0">
                <a:solidFill>
                  <a:srgbClr val="000000"/>
                </a:solidFill>
                <a:effectLst/>
                <a:latin typeface="verdana" panose="020B0604030504040204" pitchFamily="34" charset="0"/>
              </a:rPr>
              <a:t>              </a:t>
            </a:r>
            <a:r>
              <a:rPr lang="nn-NO" sz="2800" b="1" i="0" dirty="0">
                <a:solidFill>
                  <a:srgbClr val="006699"/>
                </a:solidFill>
                <a:effectLst/>
                <a:latin typeface="verdana" panose="020B0604030504040204" pitchFamily="34" charset="0"/>
              </a:rPr>
              <a:t>if</a:t>
            </a:r>
            <a:r>
              <a:rPr lang="nn-NO" sz="2800" b="0" i="0" dirty="0">
                <a:solidFill>
                  <a:srgbClr val="000000"/>
                </a:solidFill>
                <a:effectLst/>
                <a:latin typeface="verdana" panose="020B0604030504040204" pitchFamily="34" charset="0"/>
              </a:rPr>
              <a:t> (i == 5)    </a:t>
            </a:r>
          </a:p>
          <a:p>
            <a:pPr marL="0" indent="0">
              <a:buNone/>
            </a:pPr>
            <a:r>
              <a:rPr lang="nn-NO" sz="2800" b="0" i="0" dirty="0">
                <a:solidFill>
                  <a:srgbClr val="000000"/>
                </a:solidFill>
                <a:effectLst/>
                <a:latin typeface="verdana" panose="020B0604030504040204" pitchFamily="34" charset="0"/>
              </a:rPr>
              <a:t>              {    </a:t>
            </a:r>
          </a:p>
          <a:p>
            <a:pPr marL="0" indent="0">
              <a:buNone/>
            </a:pPr>
            <a:r>
              <a:rPr lang="nn-NO" sz="2800" b="0" i="0" dirty="0">
                <a:solidFill>
                  <a:srgbClr val="000000"/>
                </a:solidFill>
                <a:effectLst/>
                <a:latin typeface="verdana" panose="020B0604030504040204" pitchFamily="34" charset="0"/>
              </a:rPr>
              <a:t>                  </a:t>
            </a:r>
            <a:r>
              <a:rPr lang="nn-NO" sz="2800" b="1" i="0" dirty="0">
                <a:solidFill>
                  <a:srgbClr val="006699"/>
                </a:solidFill>
                <a:effectLst/>
                <a:latin typeface="verdana" panose="020B0604030504040204" pitchFamily="34" charset="0"/>
              </a:rPr>
              <a:t>break</a:t>
            </a:r>
            <a:r>
              <a:rPr lang="nn-NO" sz="2800" b="0" i="0" dirty="0">
                <a:solidFill>
                  <a:srgbClr val="000000"/>
                </a:solidFill>
                <a:effectLst/>
                <a:latin typeface="verdana" panose="020B0604030504040204" pitchFamily="34" charset="0"/>
              </a:rPr>
              <a:t>;    </a:t>
            </a:r>
          </a:p>
          <a:p>
            <a:pPr marL="0" indent="0">
              <a:buNone/>
            </a:pPr>
            <a:r>
              <a:rPr lang="nn-NO" sz="2800" b="0" i="0" dirty="0">
                <a:solidFill>
                  <a:srgbClr val="000000"/>
                </a:solidFill>
                <a:effectLst/>
                <a:latin typeface="verdana" panose="020B0604030504040204" pitchFamily="34" charset="0"/>
              </a:rPr>
              <a:t>              }    </a:t>
            </a:r>
          </a:p>
          <a:p>
            <a:pPr marL="0" indent="0">
              <a:buNone/>
            </a:pPr>
            <a:r>
              <a:rPr lang="nn-NO" sz="2800" b="0" i="0" dirty="0">
                <a:solidFill>
                  <a:srgbClr val="000000"/>
                </a:solidFill>
                <a:effectLst/>
                <a:latin typeface="verdana" panose="020B0604030504040204" pitchFamily="34" charset="0"/>
              </a:rPr>
              <a:t>        cout&lt;&lt;i&lt;&lt;</a:t>
            </a:r>
            <a:r>
              <a:rPr lang="nn-NO" sz="2800" b="0" i="0" dirty="0">
                <a:solidFill>
                  <a:srgbClr val="0000FF"/>
                </a:solidFill>
                <a:effectLst/>
                <a:latin typeface="verdana" panose="020B0604030504040204" pitchFamily="34" charset="0"/>
              </a:rPr>
              <a:t>"\n"</a:t>
            </a:r>
            <a:r>
              <a:rPr lang="nn-NO" sz="2800" b="0" i="0" dirty="0">
                <a:solidFill>
                  <a:srgbClr val="000000"/>
                </a:solidFill>
                <a:effectLst/>
                <a:latin typeface="verdana" panose="020B0604030504040204" pitchFamily="34" charset="0"/>
              </a:rPr>
              <a:t>;    </a:t>
            </a:r>
          </a:p>
          <a:p>
            <a:pPr marL="0" indent="0">
              <a:buNone/>
            </a:pPr>
            <a:r>
              <a:rPr lang="nn-NO" sz="2800" b="0" i="0" dirty="0">
                <a:solidFill>
                  <a:srgbClr val="000000"/>
                </a:solidFill>
                <a:effectLst/>
                <a:latin typeface="verdana" panose="020B0604030504040204" pitchFamily="34" charset="0"/>
              </a:rPr>
              <a:t>          }    </a:t>
            </a:r>
          </a:p>
          <a:p>
            <a:pPr marL="0" indent="0">
              <a:buNone/>
            </a:pPr>
            <a:endParaRPr lang="en-US" dirty="0"/>
          </a:p>
        </p:txBody>
      </p:sp>
    </p:spTree>
    <p:extLst>
      <p:ext uri="{BB962C8B-B14F-4D97-AF65-F5344CB8AC3E}">
        <p14:creationId xmlns:p14="http://schemas.microsoft.com/office/powerpoint/2010/main" val="153775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EEBF7-EC21-4A8D-B4BB-1F3097A2D10D}"/>
              </a:ext>
            </a:extLst>
          </p:cNvPr>
          <p:cNvSpPr>
            <a:spLocks noGrp="1"/>
          </p:cNvSpPr>
          <p:nvPr>
            <p:ph idx="1"/>
          </p:nvPr>
        </p:nvSpPr>
        <p:spPr>
          <a:xfrm>
            <a:off x="457200" y="838200"/>
            <a:ext cx="8229600" cy="5287963"/>
          </a:xfrm>
        </p:spPr>
        <p:txBody>
          <a:bodyPr>
            <a:normAutofit/>
          </a:bodyPr>
          <a:lstStyle/>
          <a:p>
            <a:pPr marL="0" indent="0">
              <a:buNone/>
            </a:pPr>
            <a:r>
              <a:rPr lang="en-US" sz="2800" b="1" i="0" dirty="0">
                <a:solidFill>
                  <a:srgbClr val="006699"/>
                </a:solidFill>
                <a:effectLst/>
                <a:latin typeface="verdana" panose="020B0604030504040204" pitchFamily="34" charset="0"/>
              </a:rPr>
              <a:t>for</a:t>
            </a:r>
            <a:r>
              <a:rPr lang="en-US" sz="2800" b="0" i="0" dirty="0">
                <a:solidFill>
                  <a:srgbClr val="000000"/>
                </a:solidFill>
                <a:effectLst/>
                <a:latin typeface="verdana" panose="020B0604030504040204" pitchFamily="34" charset="0"/>
              </a:rPr>
              <a:t>(</a:t>
            </a:r>
            <a:r>
              <a:rPr lang="en-US" sz="2800" b="1" i="0" dirty="0">
                <a:solidFill>
                  <a:srgbClr val="2E8B57"/>
                </a:solidFill>
                <a:effectLst/>
                <a:latin typeface="verdana" panose="020B0604030504040204" pitchFamily="34" charset="0"/>
              </a:rPr>
              <a:t>int</a:t>
            </a:r>
            <a:r>
              <a:rPr lang="en-US" sz="2800" b="0" i="0" dirty="0">
                <a:solidFill>
                  <a:srgbClr val="000000"/>
                </a:solidFill>
                <a:effectLst/>
                <a:latin typeface="verdana" panose="020B0604030504040204" pitchFamily="34" charset="0"/>
              </a:rPr>
              <a:t> </a:t>
            </a:r>
            <a:r>
              <a:rPr lang="en-US" sz="2800" b="0" i="0" dirty="0" err="1">
                <a:solidFill>
                  <a:srgbClr val="000000"/>
                </a:solidFill>
                <a:effectLst/>
                <a:latin typeface="verdana" panose="020B0604030504040204" pitchFamily="34" charset="0"/>
              </a:rPr>
              <a:t>i</a:t>
            </a:r>
            <a:r>
              <a:rPr lang="en-US" sz="2800" b="0" i="0" dirty="0">
                <a:solidFill>
                  <a:srgbClr val="000000"/>
                </a:solidFill>
                <a:effectLst/>
                <a:latin typeface="verdana" panose="020B0604030504040204" pitchFamily="34" charset="0"/>
              </a:rPr>
              <a:t>=1;i&lt;=3;i++){        </a:t>
            </a:r>
          </a:p>
          <a:p>
            <a:pPr marL="0" indent="0">
              <a:buNone/>
            </a:pPr>
            <a:r>
              <a:rPr lang="en-US" sz="2800" b="0" i="0" dirty="0">
                <a:solidFill>
                  <a:srgbClr val="000000"/>
                </a:solidFill>
                <a:effectLst/>
                <a:latin typeface="verdana" panose="020B0604030504040204" pitchFamily="34" charset="0"/>
              </a:rPr>
              <a:t>            </a:t>
            </a:r>
            <a:r>
              <a:rPr lang="en-US" sz="2800" b="1" i="0" dirty="0">
                <a:solidFill>
                  <a:srgbClr val="006699"/>
                </a:solidFill>
                <a:effectLst/>
                <a:latin typeface="verdana" panose="020B0604030504040204" pitchFamily="34" charset="0"/>
              </a:rPr>
              <a:t>for</a:t>
            </a:r>
            <a:r>
              <a:rPr lang="en-US" sz="2800" b="0" i="0" dirty="0">
                <a:solidFill>
                  <a:srgbClr val="000000"/>
                </a:solidFill>
                <a:effectLst/>
                <a:latin typeface="verdana" panose="020B0604030504040204" pitchFamily="34" charset="0"/>
              </a:rPr>
              <a:t>(</a:t>
            </a:r>
            <a:r>
              <a:rPr lang="en-US" sz="2800" b="1" i="0" dirty="0">
                <a:solidFill>
                  <a:srgbClr val="2E8B57"/>
                </a:solidFill>
                <a:effectLst/>
                <a:latin typeface="verdana" panose="020B0604030504040204" pitchFamily="34" charset="0"/>
              </a:rPr>
              <a:t>int</a:t>
            </a:r>
            <a:r>
              <a:rPr lang="en-US" sz="2800" b="0" i="0" dirty="0">
                <a:solidFill>
                  <a:srgbClr val="000000"/>
                </a:solidFill>
                <a:effectLst/>
                <a:latin typeface="verdana" panose="020B0604030504040204" pitchFamily="34" charset="0"/>
              </a:rPr>
              <a:t> j=1;j&lt;=3;j++){        </a:t>
            </a:r>
          </a:p>
          <a:p>
            <a:pPr marL="0" indent="0">
              <a:buNone/>
            </a:pPr>
            <a:r>
              <a:rPr lang="en-US" sz="2800" b="0" i="0" dirty="0">
                <a:solidFill>
                  <a:srgbClr val="000000"/>
                </a:solidFill>
                <a:effectLst/>
                <a:latin typeface="verdana" panose="020B0604030504040204" pitchFamily="34" charset="0"/>
              </a:rPr>
              <a:t>                </a:t>
            </a:r>
            <a:r>
              <a:rPr lang="en-US" sz="2800" b="1" i="0" dirty="0">
                <a:solidFill>
                  <a:srgbClr val="006699"/>
                </a:solidFill>
                <a:effectLst/>
                <a:latin typeface="verdana" panose="020B0604030504040204" pitchFamily="34" charset="0"/>
              </a:rPr>
              <a:t>if</a:t>
            </a:r>
            <a:r>
              <a:rPr lang="en-US" sz="2800" b="0" i="0" dirty="0">
                <a:solidFill>
                  <a:srgbClr val="000000"/>
                </a:solidFill>
                <a:effectLst/>
                <a:latin typeface="verdana" panose="020B0604030504040204" pitchFamily="34" charset="0"/>
              </a:rPr>
              <a:t>(</a:t>
            </a:r>
            <a:r>
              <a:rPr lang="en-US" sz="2800" b="0" i="0" dirty="0" err="1">
                <a:solidFill>
                  <a:srgbClr val="000000"/>
                </a:solidFill>
                <a:effectLst/>
                <a:latin typeface="verdana" panose="020B0604030504040204" pitchFamily="34" charset="0"/>
              </a:rPr>
              <a:t>i</a:t>
            </a:r>
            <a:r>
              <a:rPr lang="en-US" sz="2800" b="0" i="0" dirty="0">
                <a:solidFill>
                  <a:srgbClr val="000000"/>
                </a:solidFill>
                <a:effectLst/>
                <a:latin typeface="verdana" panose="020B0604030504040204" pitchFamily="34" charset="0"/>
              </a:rPr>
              <a:t>==2&amp;&amp;j==2){        </a:t>
            </a:r>
          </a:p>
          <a:p>
            <a:pPr marL="0" indent="0">
              <a:buNone/>
            </a:pPr>
            <a:r>
              <a:rPr lang="en-US" sz="2800" b="0" i="0" dirty="0">
                <a:solidFill>
                  <a:srgbClr val="000000"/>
                </a:solidFill>
                <a:effectLst/>
                <a:latin typeface="verdana" panose="020B0604030504040204" pitchFamily="34" charset="0"/>
              </a:rPr>
              <a:t>                    </a:t>
            </a:r>
            <a:r>
              <a:rPr lang="en-US" sz="2800" b="1" i="0" dirty="0">
                <a:solidFill>
                  <a:srgbClr val="006699"/>
                </a:solidFill>
                <a:effectLst/>
                <a:latin typeface="verdana" panose="020B0604030504040204" pitchFamily="34" charset="0"/>
              </a:rPr>
              <a:t>break</a:t>
            </a:r>
            <a:r>
              <a:rPr lang="en-US" sz="2800" b="0" i="0" dirty="0">
                <a:solidFill>
                  <a:srgbClr val="000000"/>
                </a:solidFill>
                <a:effectLst/>
                <a:latin typeface="verdana" panose="020B0604030504040204" pitchFamily="34" charset="0"/>
              </a:rPr>
              <a:t>;        </a:t>
            </a:r>
          </a:p>
          <a:p>
            <a:pPr marL="0" indent="0">
              <a:buNone/>
            </a:pPr>
            <a:r>
              <a:rPr lang="en-US" sz="2800" b="0" i="0" dirty="0">
                <a:solidFill>
                  <a:srgbClr val="000000"/>
                </a:solidFill>
                <a:effectLst/>
                <a:latin typeface="verdana" panose="020B0604030504040204" pitchFamily="34" charset="0"/>
              </a:rPr>
              <a:t>                        }        </a:t>
            </a:r>
          </a:p>
          <a:p>
            <a:pPr marL="0" indent="0">
              <a:buNone/>
            </a:pPr>
            <a:r>
              <a:rPr lang="en-US" sz="2800" b="0" i="0" dirty="0">
                <a:solidFill>
                  <a:srgbClr val="000000"/>
                </a:solidFill>
                <a:effectLst/>
                <a:latin typeface="verdana" panose="020B0604030504040204" pitchFamily="34" charset="0"/>
              </a:rPr>
              <a:t>                   </a:t>
            </a:r>
            <a:r>
              <a:rPr lang="en-US" sz="2800" b="0" i="0" dirty="0" err="1">
                <a:solidFill>
                  <a:srgbClr val="000000"/>
                </a:solidFill>
                <a:effectLst/>
                <a:latin typeface="verdana" panose="020B0604030504040204" pitchFamily="34" charset="0"/>
              </a:rPr>
              <a:t>cout</a:t>
            </a:r>
            <a:r>
              <a:rPr lang="en-US" sz="2800" b="0" i="0" dirty="0">
                <a:solidFill>
                  <a:srgbClr val="000000"/>
                </a:solidFill>
                <a:effectLst/>
                <a:latin typeface="verdana" panose="020B0604030504040204" pitchFamily="34" charset="0"/>
              </a:rPr>
              <a:t>&lt;&lt;</a:t>
            </a:r>
            <a:r>
              <a:rPr lang="en-US" sz="2800" b="0" i="0" dirty="0" err="1">
                <a:solidFill>
                  <a:srgbClr val="000000"/>
                </a:solidFill>
                <a:effectLst/>
                <a:latin typeface="verdana" panose="020B0604030504040204" pitchFamily="34" charset="0"/>
              </a:rPr>
              <a:t>i</a:t>
            </a:r>
            <a:r>
              <a:rPr lang="en-US" sz="2800" b="0" i="0" dirty="0">
                <a:solidFill>
                  <a:srgbClr val="000000"/>
                </a:solidFill>
                <a:effectLst/>
                <a:latin typeface="verdana" panose="020B0604030504040204" pitchFamily="34" charset="0"/>
              </a:rPr>
              <a:t>&lt;&lt;</a:t>
            </a:r>
            <a:r>
              <a:rPr lang="en-US" sz="2800" b="0" i="0" dirty="0">
                <a:solidFill>
                  <a:srgbClr val="0000FF"/>
                </a:solidFill>
                <a:effectLst/>
                <a:latin typeface="verdana" panose="020B0604030504040204" pitchFamily="34" charset="0"/>
              </a:rPr>
              <a:t>" "</a:t>
            </a:r>
            <a:r>
              <a:rPr lang="en-US" sz="2800" b="0" i="0" dirty="0">
                <a:solidFill>
                  <a:srgbClr val="000000"/>
                </a:solidFill>
                <a:effectLst/>
                <a:latin typeface="verdana" panose="020B0604030504040204" pitchFamily="34" charset="0"/>
              </a:rPr>
              <a:t>&lt;&lt;j&lt;&lt;</a:t>
            </a:r>
            <a:r>
              <a:rPr lang="en-US" sz="2800" b="0" i="0" dirty="0">
                <a:solidFill>
                  <a:srgbClr val="0000FF"/>
                </a:solidFill>
                <a:effectLst/>
                <a:latin typeface="verdana" panose="020B0604030504040204" pitchFamily="34" charset="0"/>
              </a:rPr>
              <a:t>"\n"</a:t>
            </a:r>
            <a:r>
              <a:rPr lang="en-US" sz="2800" b="0" i="0" dirty="0">
                <a:solidFill>
                  <a:srgbClr val="000000"/>
                </a:solidFill>
                <a:effectLst/>
                <a:latin typeface="verdana" panose="020B0604030504040204" pitchFamily="34" charset="0"/>
              </a:rPr>
              <a:t>;             </a:t>
            </a:r>
          </a:p>
          <a:p>
            <a:pPr marL="0" indent="0">
              <a:buNone/>
            </a:pPr>
            <a:r>
              <a:rPr lang="en-US" sz="2800" b="0" i="0" dirty="0">
                <a:solidFill>
                  <a:srgbClr val="000000"/>
                </a:solidFill>
                <a:effectLst/>
                <a:latin typeface="verdana" panose="020B0604030504040204" pitchFamily="34" charset="0"/>
              </a:rPr>
              <a:t>                    }        </a:t>
            </a:r>
          </a:p>
          <a:p>
            <a:pPr marL="0" indent="0">
              <a:buNone/>
            </a:pPr>
            <a:r>
              <a:rPr lang="en-US" sz="2800" b="0" i="0" dirty="0">
                <a:solidFill>
                  <a:srgbClr val="000000"/>
                </a:solidFill>
                <a:effectLst/>
                <a:latin typeface="verdana" panose="020B0604030504040204" pitchFamily="34" charset="0"/>
              </a:rPr>
              <a:t>          }    </a:t>
            </a:r>
          </a:p>
          <a:p>
            <a:pPr marL="0" indent="0">
              <a:buNone/>
            </a:pPr>
            <a:endParaRPr lang="en-US" sz="2800" dirty="0"/>
          </a:p>
        </p:txBody>
      </p:sp>
    </p:spTree>
    <p:extLst>
      <p:ext uri="{BB962C8B-B14F-4D97-AF65-F5344CB8AC3E}">
        <p14:creationId xmlns:p14="http://schemas.microsoft.com/office/powerpoint/2010/main" val="256441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E26A-C3EF-4E4D-B7F6-C4A308DF10E1}"/>
              </a:ext>
            </a:extLst>
          </p:cNvPr>
          <p:cNvSpPr>
            <a:spLocks noGrp="1"/>
          </p:cNvSpPr>
          <p:nvPr>
            <p:ph type="title"/>
          </p:nvPr>
        </p:nvSpPr>
        <p:spPr/>
        <p:txBody>
          <a:bodyPr/>
          <a:lstStyle/>
          <a:p>
            <a:pPr algn="l"/>
            <a:r>
              <a:rPr lang="en-US" b="0" i="0" dirty="0">
                <a:solidFill>
                  <a:srgbClr val="000000"/>
                </a:solidFill>
                <a:effectLst/>
                <a:latin typeface="verdana" panose="020B0604030504040204" pitchFamily="34" charset="0"/>
              </a:rPr>
              <a:t>continue</a:t>
            </a:r>
            <a:endParaRPr lang="en-US" dirty="0"/>
          </a:p>
        </p:txBody>
      </p:sp>
      <p:sp>
        <p:nvSpPr>
          <p:cNvPr id="3" name="Content Placeholder 2">
            <a:extLst>
              <a:ext uri="{FF2B5EF4-FFF2-40B4-BE49-F238E27FC236}">
                <a16:creationId xmlns:a16="http://schemas.microsoft.com/office/drawing/2014/main" id="{B604EDD7-D6D6-4CD9-AE80-9F25FC7F2C25}"/>
              </a:ext>
            </a:extLst>
          </p:cNvPr>
          <p:cNvSpPr>
            <a:spLocks noGrp="1"/>
          </p:cNvSpPr>
          <p:nvPr>
            <p:ph idx="1"/>
          </p:nvPr>
        </p:nvSpPr>
        <p:spPr/>
        <p:txBody>
          <a:bodyPr>
            <a:normAutofit/>
          </a:bodyPr>
          <a:lstStyle/>
          <a:p>
            <a:pPr marL="0" indent="0" algn="just">
              <a:buNone/>
            </a:pPr>
            <a:r>
              <a:rPr lang="en-US" sz="2800" b="0" i="0" dirty="0">
                <a:solidFill>
                  <a:srgbClr val="000000"/>
                </a:solidFill>
                <a:effectLst/>
                <a:latin typeface="verdana" panose="020B0604030504040204" pitchFamily="34" charset="0"/>
              </a:rPr>
              <a:t>continue statement is used to continue loop. It continues the current flow of the program and skips the remaining code at specified condition.</a:t>
            </a:r>
          </a:p>
          <a:p>
            <a:pPr marL="0" indent="0" algn="just">
              <a:buNone/>
            </a:pPr>
            <a:endParaRPr lang="en-US" sz="2800" dirty="0"/>
          </a:p>
        </p:txBody>
      </p:sp>
    </p:spTree>
    <p:extLst>
      <p:ext uri="{BB962C8B-B14F-4D97-AF65-F5344CB8AC3E}">
        <p14:creationId xmlns:p14="http://schemas.microsoft.com/office/powerpoint/2010/main" val="271346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5A45-EAF4-44BB-BED8-DC91B289DB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410744-3147-48F4-9F4C-1416457142B7}"/>
              </a:ext>
            </a:extLst>
          </p:cNvPr>
          <p:cNvSpPr>
            <a:spLocks noGrp="1"/>
          </p:cNvSpPr>
          <p:nvPr>
            <p:ph idx="1"/>
          </p:nvPr>
        </p:nvSpPr>
        <p:spPr/>
        <p:txBody>
          <a:bodyPr/>
          <a:lstStyle/>
          <a:p>
            <a:pPr marL="0" indent="0">
              <a:buNone/>
            </a:pPr>
            <a:r>
              <a:rPr lang="en-US" b="1" i="0" dirty="0">
                <a:solidFill>
                  <a:srgbClr val="006699"/>
                </a:solidFill>
                <a:effectLst/>
                <a:latin typeface="verdana" panose="020B0604030504040204" pitchFamily="34" charset="0"/>
              </a:rPr>
              <a:t>for</a:t>
            </a:r>
            <a:r>
              <a:rPr lang="en-US" b="0" i="0" dirty="0">
                <a:solidFill>
                  <a:srgbClr val="000000"/>
                </a:solidFill>
                <a:effectLst/>
                <a:latin typeface="verdana" panose="020B0604030504040204" pitchFamily="34" charset="0"/>
              </a:rPr>
              <a:t>(</a:t>
            </a:r>
            <a:r>
              <a:rPr lang="en-US" b="1" i="0" dirty="0">
                <a:solidFill>
                  <a:srgbClr val="2E8B57"/>
                </a:solidFill>
                <a:effectLst/>
                <a:latin typeface="verdana" panose="020B0604030504040204" pitchFamily="34" charset="0"/>
              </a:rPr>
              <a:t>int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=1;i&lt;=10;i++){      </a:t>
            </a:r>
          </a:p>
          <a:p>
            <a:pPr marL="0" indent="0">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if</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==5){      </a:t>
            </a:r>
          </a:p>
          <a:p>
            <a:pPr marL="0" indent="0">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continue</a:t>
            </a:r>
            <a:r>
              <a:rPr lang="en-US" b="0" i="0" dirty="0">
                <a:solidFill>
                  <a:srgbClr val="000000"/>
                </a:solidFill>
                <a:effectLst/>
                <a:latin typeface="verdana" panose="020B0604030504040204" pitchFamily="34" charset="0"/>
              </a:rPr>
              <a:t>;      </a:t>
            </a:r>
          </a:p>
          <a:p>
            <a:pPr marL="0" indent="0">
              <a:buNone/>
            </a:pPr>
            <a:r>
              <a:rPr lang="en-US" b="0" i="0" dirty="0">
                <a:solidFill>
                  <a:srgbClr val="000000"/>
                </a:solidFill>
                <a:effectLst/>
                <a:latin typeface="verdana" panose="020B0604030504040204" pitchFamily="34" charset="0"/>
              </a:rPr>
              <a:t>            }      </a:t>
            </a:r>
          </a:p>
          <a:p>
            <a:pPr marL="0" indent="0">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cout</a:t>
            </a:r>
            <a:r>
              <a:rPr lang="en-US" b="0" i="0" dirty="0">
                <a:solidFill>
                  <a:srgbClr val="000000"/>
                </a:solidFill>
                <a:effectLst/>
                <a:latin typeface="verdana" panose="020B0604030504040204" pitchFamily="34" charset="0"/>
              </a:rPr>
              <a:t>&lt;&lt;</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&lt;&lt;</a:t>
            </a:r>
            <a:r>
              <a:rPr lang="en-US" b="0" i="0" dirty="0">
                <a:solidFill>
                  <a:srgbClr val="0000FF"/>
                </a:solidFill>
                <a:effectLst/>
                <a:latin typeface="verdana" panose="020B0604030504040204" pitchFamily="34" charset="0"/>
              </a:rPr>
              <a:t>"\n"</a:t>
            </a:r>
            <a:r>
              <a:rPr lang="en-US" b="0" i="0" dirty="0">
                <a:solidFill>
                  <a:srgbClr val="000000"/>
                </a:solidFill>
                <a:effectLst/>
                <a:latin typeface="verdana" panose="020B0604030504040204" pitchFamily="34" charset="0"/>
              </a:rPr>
              <a:t>;      </a:t>
            </a:r>
          </a:p>
          <a:p>
            <a:pPr marL="0" indent="0">
              <a:buNone/>
            </a:pPr>
            <a:r>
              <a:rPr lang="en-US" b="0" i="0" dirty="0">
                <a:solidFill>
                  <a:srgbClr val="000000"/>
                </a:solidFill>
                <a:effectLst/>
                <a:latin typeface="verdana" panose="020B0604030504040204" pitchFamily="34" charset="0"/>
              </a:rPr>
              <a:t>        }        </a:t>
            </a:r>
          </a:p>
          <a:p>
            <a:pPr marL="0" indent="0">
              <a:buNone/>
            </a:pPr>
            <a:endParaRPr lang="en-US" dirty="0"/>
          </a:p>
        </p:txBody>
      </p:sp>
    </p:spTree>
    <p:extLst>
      <p:ext uri="{BB962C8B-B14F-4D97-AF65-F5344CB8AC3E}">
        <p14:creationId xmlns:p14="http://schemas.microsoft.com/office/powerpoint/2010/main" val="985721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88B1E-3416-4752-94CE-17D2BA93191B}"/>
              </a:ext>
            </a:extLst>
          </p:cNvPr>
          <p:cNvSpPr>
            <a:spLocks noGrp="1"/>
          </p:cNvSpPr>
          <p:nvPr>
            <p:ph idx="1"/>
          </p:nvPr>
        </p:nvSpPr>
        <p:spPr/>
        <p:txBody>
          <a:bodyPr>
            <a:normAutofit fontScale="77500" lnSpcReduction="20000"/>
          </a:bodyPr>
          <a:lstStyle/>
          <a:p>
            <a:pPr marL="0" indent="0">
              <a:buNone/>
            </a:pPr>
            <a:r>
              <a:rPr lang="en-US" dirty="0"/>
              <a:t>Output:</a:t>
            </a:r>
          </a:p>
          <a:p>
            <a:pPr marL="0" indent="0">
              <a:buNone/>
            </a:pPr>
            <a:endParaRPr lang="en-US" dirty="0"/>
          </a:p>
          <a:p>
            <a:pPr marL="0" indent="0">
              <a:buNone/>
            </a:pPr>
            <a:r>
              <a:rPr lang="en-US" dirty="0"/>
              <a:t>1</a:t>
            </a:r>
          </a:p>
          <a:p>
            <a:pPr marL="0" indent="0">
              <a:buNone/>
            </a:pPr>
            <a:r>
              <a:rPr lang="en-US" dirty="0"/>
              <a:t>2</a:t>
            </a:r>
          </a:p>
          <a:p>
            <a:pPr marL="0" indent="0">
              <a:buNone/>
            </a:pPr>
            <a:r>
              <a:rPr lang="en-US" dirty="0"/>
              <a:t>3</a:t>
            </a:r>
          </a:p>
          <a:p>
            <a:pPr marL="0" indent="0">
              <a:buNone/>
            </a:pPr>
            <a:r>
              <a:rPr lang="en-US" dirty="0"/>
              <a:t>4</a:t>
            </a:r>
          </a:p>
          <a:p>
            <a:pPr marL="0" indent="0">
              <a:buNone/>
            </a:pPr>
            <a:r>
              <a:rPr lang="en-US" dirty="0"/>
              <a:t>6</a:t>
            </a:r>
          </a:p>
          <a:p>
            <a:pPr marL="0" indent="0">
              <a:buNone/>
            </a:pPr>
            <a:r>
              <a:rPr lang="en-US" dirty="0"/>
              <a:t>7</a:t>
            </a:r>
          </a:p>
          <a:p>
            <a:pPr marL="0" indent="0">
              <a:buNone/>
            </a:pPr>
            <a:r>
              <a:rPr lang="en-US" dirty="0"/>
              <a:t>8</a:t>
            </a:r>
          </a:p>
          <a:p>
            <a:pPr marL="0" indent="0">
              <a:buNone/>
            </a:pPr>
            <a:r>
              <a:rPr lang="en-US" dirty="0"/>
              <a:t>9</a:t>
            </a:r>
          </a:p>
          <a:p>
            <a:pPr marL="0" indent="0">
              <a:buNone/>
            </a:pPr>
            <a:r>
              <a:rPr lang="en-US" dirty="0"/>
              <a:t>10</a:t>
            </a:r>
          </a:p>
        </p:txBody>
      </p:sp>
    </p:spTree>
    <p:extLst>
      <p:ext uri="{BB962C8B-B14F-4D97-AF65-F5344CB8AC3E}">
        <p14:creationId xmlns:p14="http://schemas.microsoft.com/office/powerpoint/2010/main" val="203592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BADC-BCFF-46AF-B440-91AEDE62F470}"/>
              </a:ext>
            </a:extLst>
          </p:cNvPr>
          <p:cNvSpPr>
            <a:spLocks noGrp="1"/>
          </p:cNvSpPr>
          <p:nvPr>
            <p:ph type="title"/>
          </p:nvPr>
        </p:nvSpPr>
        <p:spPr/>
        <p:txBody>
          <a:bodyPr/>
          <a:lstStyle/>
          <a:p>
            <a:pPr algn="l"/>
            <a:r>
              <a:rPr lang="en-US" dirty="0" err="1"/>
              <a:t>goto</a:t>
            </a:r>
            <a:endParaRPr lang="en-US" dirty="0"/>
          </a:p>
        </p:txBody>
      </p:sp>
      <p:sp>
        <p:nvSpPr>
          <p:cNvPr id="3" name="Content Placeholder 2">
            <a:extLst>
              <a:ext uri="{FF2B5EF4-FFF2-40B4-BE49-F238E27FC236}">
                <a16:creationId xmlns:a16="http://schemas.microsoft.com/office/drawing/2014/main" id="{E9124644-0F43-48A9-B40A-467AE8C5AAED}"/>
              </a:ext>
            </a:extLst>
          </p:cNvPr>
          <p:cNvSpPr>
            <a:spLocks noGrp="1"/>
          </p:cNvSpPr>
          <p:nvPr>
            <p:ph idx="1"/>
          </p:nvPr>
        </p:nvSpPr>
        <p:spPr/>
        <p:txBody>
          <a:bodyPr>
            <a:normAutofit/>
          </a:bodyPr>
          <a:lstStyle/>
          <a:p>
            <a:pPr marL="0" indent="0" algn="just">
              <a:buNone/>
            </a:pPr>
            <a:r>
              <a:rPr lang="en-US" sz="2800" b="0" i="0" dirty="0">
                <a:solidFill>
                  <a:srgbClr val="000000"/>
                </a:solidFill>
                <a:effectLst/>
                <a:latin typeface="verdana" panose="020B0604030504040204" pitchFamily="34" charset="0"/>
              </a:rPr>
              <a:t>It is used to transfer control to the other part of the program. It unconditionally jumps to the specified label.</a:t>
            </a:r>
            <a:endParaRPr lang="en-US" sz="2800" dirty="0"/>
          </a:p>
        </p:txBody>
      </p:sp>
    </p:spTree>
    <p:extLst>
      <p:ext uri="{BB962C8B-B14F-4D97-AF65-F5344CB8AC3E}">
        <p14:creationId xmlns:p14="http://schemas.microsoft.com/office/powerpoint/2010/main" val="209524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69032-D590-4BE9-A5E5-92D6D7A8161F}"/>
              </a:ext>
            </a:extLst>
          </p:cNvPr>
          <p:cNvSpPr>
            <a:spLocks noGrp="1"/>
          </p:cNvSpPr>
          <p:nvPr>
            <p:ph idx="1"/>
          </p:nvPr>
        </p:nvSpPr>
        <p:spPr>
          <a:xfrm>
            <a:off x="457200" y="457200"/>
            <a:ext cx="8229600" cy="5668963"/>
          </a:xfrm>
        </p:spPr>
        <p:txBody>
          <a:bodyPr>
            <a:normAutofit fontScale="70000" lnSpcReduction="20000"/>
          </a:bodyPr>
          <a:lstStyle/>
          <a:p>
            <a:pPr marL="0" indent="0">
              <a:buNone/>
            </a:pPr>
            <a:r>
              <a:rPr lang="en-US" dirty="0"/>
              <a:t>int main()  </a:t>
            </a:r>
          </a:p>
          <a:p>
            <a:pPr marL="0" indent="0">
              <a:buNone/>
            </a:pPr>
            <a:r>
              <a:rPr lang="en-US" dirty="0"/>
              <a:t>{  </a:t>
            </a:r>
          </a:p>
          <a:p>
            <a:pPr marL="0" indent="0">
              <a:buNone/>
            </a:pPr>
            <a:r>
              <a:rPr lang="en-US" dirty="0"/>
              <a:t>eligible:    </a:t>
            </a:r>
          </a:p>
          <a:p>
            <a:pPr marL="0" indent="0">
              <a:buNone/>
            </a:pPr>
            <a:r>
              <a:rPr lang="en-US" dirty="0"/>
              <a:t>         </a:t>
            </a:r>
            <a:r>
              <a:rPr lang="en-US" dirty="0" err="1"/>
              <a:t>cout</a:t>
            </a:r>
            <a:r>
              <a:rPr lang="en-US" dirty="0"/>
              <a:t>&lt;&lt;"You are not eligible to vote!\n";    </a:t>
            </a:r>
          </a:p>
          <a:p>
            <a:pPr marL="0" indent="0">
              <a:buNone/>
            </a:pPr>
            <a:r>
              <a:rPr lang="en-US" dirty="0"/>
              <a:t>      </a:t>
            </a:r>
            <a:r>
              <a:rPr lang="en-US" dirty="0" err="1"/>
              <a:t>cout</a:t>
            </a:r>
            <a:r>
              <a:rPr lang="en-US" dirty="0"/>
              <a:t>&lt;&lt;"Enter your age:\n";    </a:t>
            </a:r>
          </a:p>
          <a:p>
            <a:pPr marL="0" indent="0">
              <a:buNone/>
            </a:pPr>
            <a:r>
              <a:rPr lang="en-US" dirty="0"/>
              <a:t>      int age;  </a:t>
            </a:r>
          </a:p>
          <a:p>
            <a:pPr marL="0" indent="0">
              <a:buNone/>
            </a:pPr>
            <a:r>
              <a:rPr lang="en-US" dirty="0"/>
              <a:t>      </a:t>
            </a:r>
            <a:r>
              <a:rPr lang="en-US" dirty="0" err="1"/>
              <a:t>cin</a:t>
            </a:r>
            <a:r>
              <a:rPr lang="en-US" dirty="0"/>
              <a:t>&gt;&gt;age;  </a:t>
            </a:r>
          </a:p>
          <a:p>
            <a:pPr marL="0" indent="0">
              <a:buNone/>
            </a:pPr>
            <a:r>
              <a:rPr lang="en-US" dirty="0"/>
              <a:t>      if (age &lt; 18){    </a:t>
            </a:r>
          </a:p>
          <a:p>
            <a:pPr marL="0" indent="0">
              <a:buNone/>
            </a:pPr>
            <a:r>
              <a:rPr lang="en-US" dirty="0"/>
              <a:t>              </a:t>
            </a:r>
            <a:r>
              <a:rPr lang="en-US" dirty="0" err="1"/>
              <a:t>goto</a:t>
            </a:r>
            <a:r>
              <a:rPr lang="en-US" dirty="0"/>
              <a:t> eligible;    </a:t>
            </a:r>
          </a:p>
          <a:p>
            <a:pPr marL="0" indent="0">
              <a:buNone/>
            </a:pPr>
            <a:r>
              <a:rPr lang="en-US" dirty="0"/>
              <a:t>      }    </a:t>
            </a:r>
          </a:p>
          <a:p>
            <a:pPr marL="0" indent="0">
              <a:buNone/>
            </a:pPr>
            <a:r>
              <a:rPr lang="en-US" dirty="0"/>
              <a:t>      else    </a:t>
            </a:r>
          </a:p>
          <a:p>
            <a:pPr marL="0" indent="0">
              <a:buNone/>
            </a:pPr>
            <a:r>
              <a:rPr lang="en-US" dirty="0"/>
              <a:t>      {    </a:t>
            </a:r>
          </a:p>
          <a:p>
            <a:pPr marL="0" indent="0">
              <a:buNone/>
            </a:pPr>
            <a:r>
              <a:rPr lang="en-US" dirty="0"/>
              <a:t>              </a:t>
            </a:r>
            <a:r>
              <a:rPr lang="en-US" dirty="0" err="1"/>
              <a:t>cout</a:t>
            </a:r>
            <a:r>
              <a:rPr lang="en-US" dirty="0"/>
              <a:t>&lt;&lt;"You are eligible to vote!";     </a:t>
            </a:r>
          </a:p>
          <a:p>
            <a:pPr marL="0" indent="0">
              <a:buNone/>
            </a:pPr>
            <a:r>
              <a:rPr lang="en-US" dirty="0"/>
              <a:t>      }         </a:t>
            </a:r>
          </a:p>
          <a:p>
            <a:pPr marL="0" indent="0">
              <a:buNone/>
            </a:pPr>
            <a:r>
              <a:rPr lang="en-US" dirty="0"/>
              <a:t>}  return 0;</a:t>
            </a:r>
          </a:p>
        </p:txBody>
      </p:sp>
    </p:spTree>
    <p:extLst>
      <p:ext uri="{BB962C8B-B14F-4D97-AF65-F5344CB8AC3E}">
        <p14:creationId xmlns:p14="http://schemas.microsoft.com/office/powerpoint/2010/main" val="1587531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209C-4C84-4614-9C1E-E000125E2D6F}"/>
              </a:ext>
            </a:extLst>
          </p:cNvPr>
          <p:cNvSpPr>
            <a:spLocks noGrp="1"/>
          </p:cNvSpPr>
          <p:nvPr>
            <p:ph type="title"/>
          </p:nvPr>
        </p:nvSpPr>
        <p:spPr/>
        <p:txBody>
          <a:bodyPr/>
          <a:lstStyle/>
          <a:p>
            <a:pPr algn="l"/>
            <a:r>
              <a:rPr lang="en-US" b="0" i="0" dirty="0">
                <a:solidFill>
                  <a:srgbClr val="000000"/>
                </a:solidFill>
                <a:effectLst/>
                <a:latin typeface="Arial" panose="020B0604020202020204" pitchFamily="34" charset="0"/>
              </a:rPr>
              <a:t>reference variable</a:t>
            </a:r>
            <a:endParaRPr lang="en-US" dirty="0"/>
          </a:p>
        </p:txBody>
      </p:sp>
      <p:sp>
        <p:nvSpPr>
          <p:cNvPr id="3" name="Content Placeholder 2">
            <a:extLst>
              <a:ext uri="{FF2B5EF4-FFF2-40B4-BE49-F238E27FC236}">
                <a16:creationId xmlns:a16="http://schemas.microsoft.com/office/drawing/2014/main" id="{EE69447E-B52A-426D-9718-9CF7291E983A}"/>
              </a:ext>
            </a:extLst>
          </p:cNvPr>
          <p:cNvSpPr>
            <a:spLocks noGrp="1"/>
          </p:cNvSpPr>
          <p:nvPr>
            <p:ph idx="1"/>
          </p:nvPr>
        </p:nvSpPr>
        <p:spPr/>
        <p:txBody>
          <a:bodyPr>
            <a:normAutofit lnSpcReduction="10000"/>
          </a:bodyPr>
          <a:lstStyle/>
          <a:p>
            <a:pPr marL="0" indent="0" algn="just">
              <a:buNone/>
            </a:pPr>
            <a:r>
              <a:rPr lang="en-US" sz="2800" b="0" i="0" dirty="0">
                <a:solidFill>
                  <a:srgbClr val="000000"/>
                </a:solidFill>
                <a:effectLst/>
                <a:latin typeface="Arial" panose="020B0604020202020204" pitchFamily="34" charset="0"/>
              </a:rPr>
              <a:t>A reference variable is an alias, that is, another name for an already existing variable. </a:t>
            </a:r>
          </a:p>
          <a:p>
            <a:pPr marL="0" indent="0" algn="just">
              <a:buNone/>
            </a:pPr>
            <a:r>
              <a:rPr lang="en-US" sz="2800" dirty="0"/>
              <a:t>// declare simple variables</a:t>
            </a:r>
          </a:p>
          <a:p>
            <a:pPr marL="0" indent="0" algn="just">
              <a:buNone/>
            </a:pPr>
            <a:r>
              <a:rPr lang="en-US" sz="2800" dirty="0"/>
              <a:t>   int    </a:t>
            </a:r>
            <a:r>
              <a:rPr lang="en-US" sz="2800" dirty="0" err="1"/>
              <a:t>i</a:t>
            </a:r>
            <a:r>
              <a:rPr lang="en-US" sz="2800" dirty="0"/>
              <a:t>;</a:t>
            </a:r>
          </a:p>
          <a:p>
            <a:pPr marL="0" indent="0" algn="just">
              <a:buNone/>
            </a:pPr>
            <a:r>
              <a:rPr lang="en-US" sz="2800" dirty="0"/>
              <a:t>// declare reference variables</a:t>
            </a:r>
          </a:p>
          <a:p>
            <a:pPr marL="0" indent="0" algn="just">
              <a:buNone/>
            </a:pPr>
            <a:r>
              <a:rPr lang="en-US" sz="2800" dirty="0"/>
              <a:t>   int&amp;    r = </a:t>
            </a:r>
            <a:r>
              <a:rPr lang="en-US" sz="2800" dirty="0" err="1"/>
              <a:t>i</a:t>
            </a:r>
            <a:r>
              <a:rPr lang="en-US" sz="2800" dirty="0"/>
              <a:t>;</a:t>
            </a:r>
          </a:p>
          <a:p>
            <a:pPr marL="0" indent="0" algn="just">
              <a:buNone/>
            </a:pPr>
            <a:r>
              <a:rPr lang="en-US" sz="2800" dirty="0" err="1"/>
              <a:t>i</a:t>
            </a:r>
            <a:r>
              <a:rPr lang="en-US" sz="2800" dirty="0"/>
              <a:t> = 5;</a:t>
            </a:r>
          </a:p>
          <a:p>
            <a:pPr marL="0" indent="0" algn="just">
              <a:buNone/>
            </a:pPr>
            <a:r>
              <a:rPr lang="en-US" sz="2800" dirty="0"/>
              <a:t>   </a:t>
            </a:r>
            <a:r>
              <a:rPr lang="en-US" sz="2800" dirty="0" err="1"/>
              <a:t>cout</a:t>
            </a:r>
            <a:r>
              <a:rPr lang="en-US" sz="2800" dirty="0"/>
              <a:t> &lt;&lt; "Value of </a:t>
            </a:r>
            <a:r>
              <a:rPr lang="en-US" sz="2800" dirty="0" err="1"/>
              <a:t>i</a:t>
            </a:r>
            <a:r>
              <a:rPr lang="en-US" sz="2800" dirty="0"/>
              <a:t> : " &lt;&lt; </a:t>
            </a:r>
            <a:r>
              <a:rPr lang="en-US" sz="2800" dirty="0" err="1"/>
              <a:t>i</a:t>
            </a:r>
            <a:r>
              <a:rPr lang="en-US" sz="2800" dirty="0"/>
              <a:t> &lt;&lt; </a:t>
            </a:r>
            <a:r>
              <a:rPr lang="en-US" sz="2800" dirty="0" err="1"/>
              <a:t>endl</a:t>
            </a:r>
            <a:r>
              <a:rPr lang="en-US" sz="2800" dirty="0"/>
              <a:t>;</a:t>
            </a:r>
          </a:p>
          <a:p>
            <a:pPr marL="0" indent="0" algn="just">
              <a:buNone/>
            </a:pPr>
            <a:r>
              <a:rPr lang="en-US" sz="2800" dirty="0"/>
              <a:t>   </a:t>
            </a:r>
            <a:r>
              <a:rPr lang="en-US" sz="2800" dirty="0" err="1"/>
              <a:t>cout</a:t>
            </a:r>
            <a:r>
              <a:rPr lang="en-US" sz="2800" dirty="0"/>
              <a:t> &lt;&lt; "Value of </a:t>
            </a:r>
            <a:r>
              <a:rPr lang="en-US" sz="2800" dirty="0" err="1"/>
              <a:t>i</a:t>
            </a:r>
            <a:r>
              <a:rPr lang="en-US" sz="2800" dirty="0"/>
              <a:t> reference : " &lt;&lt; r  &lt;&lt; </a:t>
            </a:r>
            <a:r>
              <a:rPr lang="en-US" sz="2800" dirty="0" err="1"/>
              <a:t>endl</a:t>
            </a:r>
            <a:r>
              <a:rPr lang="en-US" sz="2800" dirty="0"/>
              <a:t>;</a:t>
            </a:r>
          </a:p>
        </p:txBody>
      </p:sp>
    </p:spTree>
    <p:extLst>
      <p:ext uri="{BB962C8B-B14F-4D97-AF65-F5344CB8AC3E}">
        <p14:creationId xmlns:p14="http://schemas.microsoft.com/office/powerpoint/2010/main" val="385124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Tree>
    <p:extLst>
      <p:ext uri="{BB962C8B-B14F-4D97-AF65-F5344CB8AC3E}">
        <p14:creationId xmlns:p14="http://schemas.microsoft.com/office/powerpoint/2010/main" val="250790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33C3-F56B-4B98-8A4C-49DF5FF913C2}"/>
              </a:ext>
            </a:extLst>
          </p:cNvPr>
          <p:cNvSpPr>
            <a:spLocks noGrp="1"/>
          </p:cNvSpPr>
          <p:nvPr>
            <p:ph type="title"/>
          </p:nvPr>
        </p:nvSpPr>
        <p:spPr/>
        <p:txBody>
          <a:bodyPr/>
          <a:lstStyle/>
          <a:p>
            <a:r>
              <a:rPr lang="en-US" dirty="0"/>
              <a:t>Control structure </a:t>
            </a:r>
          </a:p>
        </p:txBody>
      </p:sp>
      <p:sp>
        <p:nvSpPr>
          <p:cNvPr id="3" name="Content Placeholder 2">
            <a:extLst>
              <a:ext uri="{FF2B5EF4-FFF2-40B4-BE49-F238E27FC236}">
                <a16:creationId xmlns:a16="http://schemas.microsoft.com/office/drawing/2014/main" id="{B9876AF6-C329-4195-B82D-9FE5C303580B}"/>
              </a:ext>
            </a:extLst>
          </p:cNvPr>
          <p:cNvSpPr>
            <a:spLocks noGrp="1"/>
          </p:cNvSpPr>
          <p:nvPr>
            <p:ph idx="1"/>
          </p:nvPr>
        </p:nvSpPr>
        <p:spPr/>
        <p:txBody>
          <a:bodyPr/>
          <a:lstStyle/>
          <a:p>
            <a:r>
              <a:rPr lang="en-US" sz="2800" i="0" dirty="0">
                <a:solidFill>
                  <a:srgbClr val="000000"/>
                </a:solidFill>
                <a:effectLst/>
                <a:latin typeface="Times New Roman" panose="02020603050405020304" pitchFamily="18" charset="0"/>
                <a:cs typeface="Times New Roman" panose="02020603050405020304" pitchFamily="18" charset="0"/>
              </a:rPr>
              <a:t>Conditional structure: if and else</a:t>
            </a:r>
          </a:p>
          <a:p>
            <a:r>
              <a:rPr lang="en-US" sz="2800" dirty="0">
                <a:solidFill>
                  <a:srgbClr val="000000"/>
                </a:solidFill>
                <a:latin typeface="Times New Roman" panose="02020603050405020304" pitchFamily="18" charset="0"/>
                <a:cs typeface="Times New Roman" panose="02020603050405020304" pitchFamily="18" charset="0"/>
              </a:rPr>
              <a:t>S</a:t>
            </a:r>
            <a:r>
              <a:rPr lang="en-US" sz="2800" i="0" dirty="0">
                <a:solidFill>
                  <a:srgbClr val="000000"/>
                </a:solidFill>
                <a:effectLst/>
                <a:latin typeface="Times New Roman" panose="02020603050405020304" pitchFamily="18" charset="0"/>
                <a:cs typeface="Times New Roman" panose="02020603050405020304" pitchFamily="18" charset="0"/>
              </a:rPr>
              <a:t>elective structure: switch case</a:t>
            </a:r>
          </a:p>
          <a:p>
            <a:r>
              <a:rPr lang="en-US" sz="2800" i="0" dirty="0">
                <a:solidFill>
                  <a:srgbClr val="000000"/>
                </a:solidFill>
                <a:effectLst/>
                <a:latin typeface="Times New Roman" panose="02020603050405020304" pitchFamily="18" charset="0"/>
                <a:cs typeface="Times New Roman" panose="02020603050405020304" pitchFamily="18" charset="0"/>
              </a:rPr>
              <a:t>Iteration structures (loops): while, do while, for</a:t>
            </a:r>
          </a:p>
          <a:p>
            <a:r>
              <a:rPr lang="en-US" sz="2800" i="0" dirty="0">
                <a:solidFill>
                  <a:srgbClr val="000000"/>
                </a:solidFill>
                <a:effectLst/>
                <a:latin typeface="Times New Roman" panose="02020603050405020304" pitchFamily="18" charset="0"/>
                <a:cs typeface="Times New Roman" panose="02020603050405020304" pitchFamily="18" charset="0"/>
              </a:rPr>
              <a:t>Jump statements: break, continue, </a:t>
            </a:r>
            <a:r>
              <a:rPr lang="en-US" sz="2800" i="0" dirty="0" err="1">
                <a:solidFill>
                  <a:srgbClr val="000000"/>
                </a:solidFill>
                <a:effectLst/>
                <a:latin typeface="Times New Roman" panose="02020603050405020304" pitchFamily="18" charset="0"/>
                <a:cs typeface="Times New Roman" panose="02020603050405020304" pitchFamily="18" charset="0"/>
              </a:rPr>
              <a:t>goto</a:t>
            </a:r>
            <a:endParaRPr lang="en-US" sz="280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b="1"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169682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6D72-DD2F-4CEB-A783-14A273743AA8}"/>
              </a:ext>
            </a:extLst>
          </p:cNvPr>
          <p:cNvSpPr>
            <a:spLocks noGrp="1"/>
          </p:cNvSpPr>
          <p:nvPr>
            <p:ph type="title"/>
          </p:nvPr>
        </p:nvSpPr>
        <p:spPr/>
        <p:txBody>
          <a:bodyPr>
            <a:normAutofit fontScale="90000"/>
          </a:bodyPr>
          <a:lstStyle/>
          <a:p>
            <a:br>
              <a:rPr lang="en-US" sz="4400" i="0" dirty="0">
                <a:solidFill>
                  <a:srgbClr val="000000"/>
                </a:solidFill>
                <a:effectLst/>
                <a:latin typeface="Times New Roman" panose="02020603050405020304" pitchFamily="18" charset="0"/>
                <a:cs typeface="Times New Roman" panose="02020603050405020304" pitchFamily="18" charset="0"/>
              </a:rPr>
            </a:br>
            <a:r>
              <a:rPr lang="en-US" sz="4400" i="0" dirty="0">
                <a:solidFill>
                  <a:srgbClr val="000000"/>
                </a:solidFill>
                <a:effectLst/>
                <a:latin typeface="Times New Roman" panose="02020603050405020304" pitchFamily="18" charset="0"/>
                <a:cs typeface="Times New Roman" panose="02020603050405020304" pitchFamily="18" charset="0"/>
              </a:rPr>
              <a:t>Conditional structure</a:t>
            </a:r>
            <a:br>
              <a:rPr lang="en-US" sz="4400" i="0" dirty="0">
                <a:solidFill>
                  <a:srgbClr val="000000"/>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0508382-174F-4E15-B305-CC476A43CE19}"/>
              </a:ext>
            </a:extLst>
          </p:cNvPr>
          <p:cNvSpPr>
            <a:spLocks noGrp="1"/>
          </p:cNvSpPr>
          <p:nvPr>
            <p:ph idx="1"/>
          </p:nvPr>
        </p:nvSpPr>
        <p:spPr/>
        <p:txBody>
          <a:bodyPr>
            <a:normAutofit lnSpcReduction="10000"/>
          </a:bodyPr>
          <a:lstStyle/>
          <a:p>
            <a:pPr marL="0" indent="0">
              <a:buNone/>
            </a:pPr>
            <a:r>
              <a:rPr lang="en-US" dirty="0">
                <a:solidFill>
                  <a:srgbClr val="000000"/>
                </a:solidFill>
                <a:latin typeface="Times New Roman" panose="02020603050405020304" pitchFamily="18" charset="0"/>
                <a:cs typeface="Times New Roman" panose="02020603050405020304" pitchFamily="18" charset="0"/>
              </a:rPr>
              <a:t>if(condition)</a:t>
            </a:r>
          </a:p>
          <a:p>
            <a:pPr marL="0" indent="0">
              <a:buNone/>
            </a:pPr>
            <a:r>
              <a:rPr lang="en-US" dirty="0">
                <a:solidFill>
                  <a:srgbClr val="000000"/>
                </a:solidFill>
                <a:latin typeface="Times New Roman" panose="02020603050405020304" pitchFamily="18" charset="0"/>
                <a:cs typeface="Times New Roman" panose="02020603050405020304" pitchFamily="18" charset="0"/>
              </a:rPr>
              <a:t>{</a:t>
            </a:r>
          </a:p>
          <a:p>
            <a:pPr marL="0" indent="0">
              <a:buNone/>
            </a:pPr>
            <a:r>
              <a:rPr lang="en-US" dirty="0">
                <a:solidFill>
                  <a:srgbClr val="000000"/>
                </a:solidFill>
                <a:latin typeface="Times New Roman" panose="02020603050405020304" pitchFamily="18" charset="0"/>
                <a:cs typeface="Times New Roman" panose="02020603050405020304" pitchFamily="18" charset="0"/>
              </a:rPr>
              <a:t>//statement</a:t>
            </a:r>
          </a:p>
          <a:p>
            <a:pPr marL="0" indent="0">
              <a:buNone/>
            </a:pPr>
            <a:r>
              <a:rPr lang="en-US" dirty="0">
                <a:solidFill>
                  <a:srgbClr val="000000"/>
                </a:solidFill>
                <a:latin typeface="Times New Roman" panose="02020603050405020304" pitchFamily="18" charset="0"/>
                <a:cs typeface="Times New Roman" panose="02020603050405020304" pitchFamily="18" charset="0"/>
              </a:rPr>
              <a:t>}</a:t>
            </a:r>
          </a:p>
          <a:p>
            <a:pPr marL="0" indent="0">
              <a:buNone/>
            </a:pPr>
            <a:r>
              <a:rPr lang="en-US" dirty="0">
                <a:solidFill>
                  <a:srgbClr val="000000"/>
                </a:solidFill>
                <a:latin typeface="Times New Roman" panose="02020603050405020304" pitchFamily="18" charset="0"/>
                <a:cs typeface="Times New Roman" panose="02020603050405020304" pitchFamily="18" charset="0"/>
              </a:rPr>
              <a:t>else</a:t>
            </a:r>
          </a:p>
          <a:p>
            <a:pPr marL="0" indent="0">
              <a:buNone/>
            </a:pPr>
            <a:r>
              <a:rPr lang="en-US" dirty="0">
                <a:solidFill>
                  <a:srgbClr val="000000"/>
                </a:solidFill>
                <a:latin typeface="Times New Roman" panose="02020603050405020304" pitchFamily="18" charset="0"/>
                <a:cs typeface="Times New Roman" panose="02020603050405020304" pitchFamily="18" charset="0"/>
              </a:rPr>
              <a:t>{</a:t>
            </a:r>
          </a:p>
          <a:p>
            <a:pPr marL="0" indent="0">
              <a:buNone/>
            </a:pPr>
            <a:r>
              <a:rPr lang="en-US" dirty="0">
                <a:solidFill>
                  <a:srgbClr val="000000"/>
                </a:solidFill>
                <a:latin typeface="Times New Roman" panose="02020603050405020304" pitchFamily="18" charset="0"/>
                <a:cs typeface="Times New Roman" panose="02020603050405020304" pitchFamily="18" charset="0"/>
              </a:rPr>
              <a:t>//statement</a:t>
            </a:r>
          </a:p>
          <a:p>
            <a:pPr marL="0" indent="0">
              <a:buNone/>
            </a:pPr>
            <a:r>
              <a:rPr lang="en-US" dirty="0">
                <a:solidFill>
                  <a:srgbClr val="000000"/>
                </a:solidFill>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417974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3917-93B8-4745-9ACE-4AE33012B3DA}"/>
              </a:ext>
            </a:extLst>
          </p:cNvPr>
          <p:cNvSpPr>
            <a:spLocks noGrp="1"/>
          </p:cNvSpPr>
          <p:nvPr>
            <p:ph type="title"/>
          </p:nvPr>
        </p:nvSpPr>
        <p:spPr/>
        <p:txBody>
          <a:bodyPr/>
          <a:lstStyle/>
          <a:p>
            <a:pPr algn="l"/>
            <a:r>
              <a:rPr lang="en-US" sz="4400" dirty="0">
                <a:solidFill>
                  <a:srgbClr val="000000"/>
                </a:solidFill>
                <a:latin typeface="Times New Roman" panose="02020603050405020304" pitchFamily="18" charset="0"/>
                <a:cs typeface="Times New Roman" panose="02020603050405020304" pitchFamily="18" charset="0"/>
              </a:rPr>
              <a:t>S</a:t>
            </a:r>
            <a:r>
              <a:rPr lang="en-US" sz="4400" i="0" dirty="0">
                <a:solidFill>
                  <a:srgbClr val="000000"/>
                </a:solidFill>
                <a:effectLst/>
                <a:latin typeface="Times New Roman" panose="02020603050405020304" pitchFamily="18" charset="0"/>
                <a:cs typeface="Times New Roman" panose="02020603050405020304" pitchFamily="18" charset="0"/>
              </a:rPr>
              <a:t>elective structure</a:t>
            </a:r>
            <a:endParaRPr lang="en-US" dirty="0"/>
          </a:p>
        </p:txBody>
      </p:sp>
      <p:sp>
        <p:nvSpPr>
          <p:cNvPr id="3" name="Content Placeholder 2">
            <a:extLst>
              <a:ext uri="{FF2B5EF4-FFF2-40B4-BE49-F238E27FC236}">
                <a16:creationId xmlns:a16="http://schemas.microsoft.com/office/drawing/2014/main" id="{B14FC1E7-2A9F-42F7-A672-4B99C6650915}"/>
              </a:ext>
            </a:extLst>
          </p:cNvPr>
          <p:cNvSpPr>
            <a:spLocks noGrp="1"/>
          </p:cNvSpPr>
          <p:nvPr>
            <p:ph idx="1"/>
          </p:nvPr>
        </p:nvSpPr>
        <p:spPr/>
        <p:txBody>
          <a:bodyPr>
            <a:normAutofit fontScale="62500" lnSpcReduction="20000"/>
          </a:bodyPr>
          <a:lstStyle/>
          <a:p>
            <a:pPr marL="0" indent="0">
              <a:buNone/>
            </a:pPr>
            <a:r>
              <a:rPr lang="en-US" dirty="0"/>
              <a:t>switch (expression)</a:t>
            </a:r>
          </a:p>
          <a:p>
            <a:pPr marL="0" indent="0">
              <a:buNone/>
            </a:pPr>
            <a:r>
              <a:rPr lang="en-US" dirty="0"/>
              <a:t>{</a:t>
            </a:r>
          </a:p>
          <a:p>
            <a:pPr marL="0" indent="0">
              <a:buNone/>
            </a:pPr>
            <a:r>
              <a:rPr lang="en-US" dirty="0"/>
              <a:t>  case constant1:</a:t>
            </a:r>
          </a:p>
          <a:p>
            <a:pPr marL="0" indent="0">
              <a:buNone/>
            </a:pPr>
            <a:r>
              <a:rPr lang="en-US" dirty="0"/>
              <a:t>     group of statements 1;</a:t>
            </a:r>
          </a:p>
          <a:p>
            <a:pPr marL="0" indent="0">
              <a:buNone/>
            </a:pPr>
            <a:r>
              <a:rPr lang="en-US" dirty="0"/>
              <a:t>     break;</a:t>
            </a:r>
          </a:p>
          <a:p>
            <a:pPr marL="0" indent="0">
              <a:buNone/>
            </a:pPr>
            <a:r>
              <a:rPr lang="en-US" dirty="0"/>
              <a:t>  case constant2:</a:t>
            </a:r>
          </a:p>
          <a:p>
            <a:pPr marL="0" indent="0">
              <a:buNone/>
            </a:pPr>
            <a:r>
              <a:rPr lang="en-US" dirty="0"/>
              <a:t>     group of statements 2;</a:t>
            </a:r>
          </a:p>
          <a:p>
            <a:pPr marL="0" indent="0">
              <a:buNone/>
            </a:pPr>
            <a:r>
              <a:rPr lang="en-US" dirty="0"/>
              <a:t>     break;</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default:</a:t>
            </a:r>
          </a:p>
          <a:p>
            <a:pPr marL="0" indent="0">
              <a:buNone/>
            </a:pPr>
            <a:r>
              <a:rPr lang="en-US" dirty="0"/>
              <a:t>     default group of statements</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90330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5319-BCF5-4430-AF3E-2FEC56EAE45E}"/>
              </a:ext>
            </a:extLst>
          </p:cNvPr>
          <p:cNvSpPr>
            <a:spLocks noGrp="1"/>
          </p:cNvSpPr>
          <p:nvPr>
            <p:ph type="title"/>
          </p:nvPr>
        </p:nvSpPr>
        <p:spPr/>
        <p:txBody>
          <a:bodyPr>
            <a:noAutofit/>
          </a:bodyPr>
          <a:lstStyle/>
          <a:p>
            <a:pPr algn="l"/>
            <a:br>
              <a:rPr lang="en-US" sz="3200" i="0" dirty="0">
                <a:solidFill>
                  <a:srgbClr val="000000"/>
                </a:solidFill>
                <a:effectLst/>
                <a:latin typeface="Times New Roman" panose="02020603050405020304" pitchFamily="18" charset="0"/>
                <a:cs typeface="Times New Roman" panose="02020603050405020304" pitchFamily="18" charset="0"/>
              </a:rPr>
            </a:br>
            <a:br>
              <a:rPr lang="en-US" sz="3200" i="0" dirty="0">
                <a:solidFill>
                  <a:srgbClr val="000000"/>
                </a:solidFill>
                <a:effectLst/>
                <a:latin typeface="Times New Roman" panose="02020603050405020304" pitchFamily="18" charset="0"/>
                <a:cs typeface="Times New Roman" panose="02020603050405020304" pitchFamily="18" charset="0"/>
              </a:rPr>
            </a:br>
            <a:r>
              <a:rPr lang="en-US" sz="3200" i="0" dirty="0">
                <a:solidFill>
                  <a:srgbClr val="000000"/>
                </a:solidFill>
                <a:effectLst/>
                <a:latin typeface="Times New Roman" panose="02020603050405020304" pitchFamily="18" charset="0"/>
                <a:cs typeface="Times New Roman" panose="02020603050405020304" pitchFamily="18" charset="0"/>
              </a:rPr>
              <a:t>Iteration structures (loops): while, do while, for</a:t>
            </a:r>
            <a:br>
              <a:rPr lang="en-US" sz="3200" i="0" dirty="0">
                <a:solidFill>
                  <a:srgbClr val="000000"/>
                </a:solidFill>
                <a:effectLst/>
                <a:latin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FBADEBA6-18C7-42F7-A8ED-8C698CCDF190}"/>
              </a:ext>
            </a:extLst>
          </p:cNvPr>
          <p:cNvSpPr>
            <a:spLocks noGrp="1"/>
          </p:cNvSpPr>
          <p:nvPr>
            <p:ph idx="1"/>
          </p:nvPr>
        </p:nvSpPr>
        <p:spPr/>
        <p:txBody>
          <a:bodyPr/>
          <a:lstStyle/>
          <a:p>
            <a:pPr marL="0" indent="0">
              <a:buNone/>
            </a:pPr>
            <a:r>
              <a:rPr lang="en-US" dirty="0"/>
              <a:t>The while loop:</a:t>
            </a:r>
          </a:p>
          <a:p>
            <a:pPr marL="0" indent="0">
              <a:buNone/>
            </a:pPr>
            <a:r>
              <a:rPr lang="en-US" dirty="0"/>
              <a:t>while (expression) statement</a:t>
            </a:r>
          </a:p>
          <a:p>
            <a:pPr marL="0" indent="0">
              <a:buNone/>
            </a:pPr>
            <a:r>
              <a:rPr lang="en-US" dirty="0"/>
              <a:t>The do-while loop</a:t>
            </a:r>
          </a:p>
          <a:p>
            <a:pPr marL="0" indent="0">
              <a:buNone/>
            </a:pPr>
            <a:r>
              <a:rPr lang="en-US" dirty="0"/>
              <a:t>do statement while (condition);</a:t>
            </a:r>
          </a:p>
          <a:p>
            <a:pPr marL="0" indent="0">
              <a:buNone/>
            </a:pPr>
            <a:r>
              <a:rPr lang="en-US" dirty="0"/>
              <a:t>The for loop:</a:t>
            </a:r>
          </a:p>
          <a:p>
            <a:pPr marL="0" indent="0">
              <a:buNone/>
            </a:pPr>
            <a:r>
              <a:rPr lang="en-US" dirty="0"/>
              <a:t>for (initialization; condition; increase) statement;</a:t>
            </a:r>
          </a:p>
        </p:txBody>
      </p:sp>
    </p:spTree>
    <p:extLst>
      <p:ext uri="{BB962C8B-B14F-4D97-AF65-F5344CB8AC3E}">
        <p14:creationId xmlns:p14="http://schemas.microsoft.com/office/powerpoint/2010/main" val="8046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1843-B836-49DF-8354-F29063172E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91C7E7-CA62-4361-9DC4-62F0A3EE5074}"/>
              </a:ext>
            </a:extLst>
          </p:cNvPr>
          <p:cNvSpPr>
            <a:spLocks noGrp="1"/>
          </p:cNvSpPr>
          <p:nvPr>
            <p:ph idx="1"/>
          </p:nvPr>
        </p:nvSpPr>
        <p:spPr/>
        <p:txBody>
          <a:bodyPr/>
          <a:lstStyle/>
          <a:p>
            <a:pPr marL="0" indent="0">
              <a:buNone/>
            </a:pPr>
            <a:r>
              <a:rPr lang="en-US" dirty="0"/>
              <a:t>int x=0;</a:t>
            </a:r>
          </a:p>
          <a:p>
            <a:pPr marL="0" indent="0">
              <a:buNone/>
            </a:pPr>
            <a:r>
              <a:rPr lang="en-US" dirty="0"/>
              <a:t>   while(x&lt;5)</a:t>
            </a:r>
          </a:p>
          <a:p>
            <a:pPr marL="0" indent="0">
              <a:buNone/>
            </a:pPr>
            <a:r>
              <a:rPr lang="en-US" dirty="0"/>
              <a:t>   {</a:t>
            </a:r>
          </a:p>
          <a:p>
            <a:pPr marL="0" indent="0">
              <a:buNone/>
            </a:pPr>
            <a:r>
              <a:rPr lang="en-US" dirty="0"/>
              <a:t>       </a:t>
            </a:r>
            <a:r>
              <a:rPr lang="en-US" dirty="0" err="1"/>
              <a:t>cout</a:t>
            </a:r>
            <a:r>
              <a:rPr lang="en-US" dirty="0"/>
              <a:t>&lt;&lt;"hello"&lt;&lt;</a:t>
            </a:r>
            <a:r>
              <a:rPr lang="en-US" dirty="0" err="1"/>
              <a:t>endl</a:t>
            </a:r>
            <a:r>
              <a:rPr lang="en-US" dirty="0"/>
              <a:t>;</a:t>
            </a:r>
          </a:p>
          <a:p>
            <a:pPr marL="0" indent="0">
              <a:buNone/>
            </a:pPr>
            <a:r>
              <a:rPr lang="en-US" dirty="0"/>
              <a:t>       x=x+1;</a:t>
            </a:r>
          </a:p>
          <a:p>
            <a:pPr marL="0" indent="0">
              <a:buNone/>
            </a:pPr>
            <a:r>
              <a:rPr lang="en-US" dirty="0"/>
              <a:t>   }</a:t>
            </a:r>
          </a:p>
        </p:txBody>
      </p:sp>
    </p:spTree>
    <p:extLst>
      <p:ext uri="{BB962C8B-B14F-4D97-AF65-F5344CB8AC3E}">
        <p14:creationId xmlns:p14="http://schemas.microsoft.com/office/powerpoint/2010/main" val="389503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267D-724C-43CB-B822-9FA5748613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F6E04E-AF4E-4FEF-B6B4-3EB8D4709C4F}"/>
              </a:ext>
            </a:extLst>
          </p:cNvPr>
          <p:cNvSpPr>
            <a:spLocks noGrp="1"/>
          </p:cNvSpPr>
          <p:nvPr>
            <p:ph idx="1"/>
          </p:nvPr>
        </p:nvSpPr>
        <p:spPr/>
        <p:txBody>
          <a:bodyPr/>
          <a:lstStyle/>
          <a:p>
            <a:pPr marL="0" indent="0">
              <a:buNone/>
            </a:pPr>
            <a:r>
              <a:rPr lang="en-US" dirty="0"/>
              <a:t>int x=0;</a:t>
            </a:r>
          </a:p>
          <a:p>
            <a:pPr marL="0" indent="0">
              <a:buNone/>
            </a:pPr>
            <a:r>
              <a:rPr lang="en-US" dirty="0"/>
              <a:t>do</a:t>
            </a:r>
          </a:p>
          <a:p>
            <a:pPr marL="0" indent="0">
              <a:buNone/>
            </a:pPr>
            <a:r>
              <a:rPr lang="en-US" dirty="0"/>
              <a:t>{</a:t>
            </a:r>
          </a:p>
          <a:p>
            <a:pPr marL="0" indent="0">
              <a:buNone/>
            </a:pPr>
            <a:r>
              <a:rPr lang="en-US" dirty="0"/>
              <a:t>       </a:t>
            </a:r>
            <a:r>
              <a:rPr lang="en-US" dirty="0" err="1"/>
              <a:t>cout</a:t>
            </a:r>
            <a:r>
              <a:rPr lang="en-US" dirty="0"/>
              <a:t>&lt;&lt;"hello"&lt;&lt;</a:t>
            </a:r>
            <a:r>
              <a:rPr lang="en-US" dirty="0" err="1"/>
              <a:t>endl</a:t>
            </a:r>
            <a:r>
              <a:rPr lang="en-US" dirty="0"/>
              <a:t>;</a:t>
            </a:r>
          </a:p>
          <a:p>
            <a:pPr marL="0" indent="0">
              <a:buNone/>
            </a:pPr>
            <a:r>
              <a:rPr lang="en-US" dirty="0"/>
              <a:t>       x=x+1;</a:t>
            </a:r>
          </a:p>
          <a:p>
            <a:pPr marL="0" indent="0">
              <a:buNone/>
            </a:pPr>
            <a:r>
              <a:rPr lang="en-US" dirty="0"/>
              <a:t>}while(x&lt;5);</a:t>
            </a:r>
          </a:p>
        </p:txBody>
      </p:sp>
    </p:spTree>
    <p:extLst>
      <p:ext uri="{BB962C8B-B14F-4D97-AF65-F5344CB8AC3E}">
        <p14:creationId xmlns:p14="http://schemas.microsoft.com/office/powerpoint/2010/main" val="110917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E475-2510-4E98-853D-1D7A6A7AF34B}"/>
              </a:ext>
            </a:extLst>
          </p:cNvPr>
          <p:cNvSpPr>
            <a:spLocks noGrp="1"/>
          </p:cNvSpPr>
          <p:nvPr>
            <p:ph type="title"/>
          </p:nvPr>
        </p:nvSpPr>
        <p:spPr/>
        <p:txBody>
          <a:bodyPr/>
          <a:lstStyle/>
          <a:p>
            <a:pPr algn="l"/>
            <a:r>
              <a:rPr lang="en-US" dirty="0"/>
              <a:t>for loop</a:t>
            </a:r>
          </a:p>
        </p:txBody>
      </p:sp>
      <p:sp>
        <p:nvSpPr>
          <p:cNvPr id="3" name="Content Placeholder 2">
            <a:extLst>
              <a:ext uri="{FF2B5EF4-FFF2-40B4-BE49-F238E27FC236}">
                <a16:creationId xmlns:a16="http://schemas.microsoft.com/office/drawing/2014/main" id="{1C2A17A8-C9A2-4A45-95C1-06AD67C4EDE9}"/>
              </a:ext>
            </a:extLst>
          </p:cNvPr>
          <p:cNvSpPr>
            <a:spLocks noGrp="1"/>
          </p:cNvSpPr>
          <p:nvPr>
            <p:ph sz="half" idx="1"/>
          </p:nvPr>
        </p:nvSpPr>
        <p:spPr/>
        <p:txBody>
          <a:bodyPr/>
          <a:lstStyle/>
          <a:p>
            <a:pPr marL="0" indent="0">
              <a:buNone/>
            </a:pPr>
            <a:r>
              <a:rPr lang="en-US" dirty="0"/>
              <a:t>for(int </a:t>
            </a:r>
            <a:r>
              <a:rPr lang="en-US" dirty="0" err="1"/>
              <a:t>i</a:t>
            </a:r>
            <a:r>
              <a:rPr lang="en-US" dirty="0"/>
              <a:t>=0;i&lt;5;i++)</a:t>
            </a:r>
          </a:p>
          <a:p>
            <a:pPr marL="0" indent="0">
              <a:buNone/>
            </a:pPr>
            <a:r>
              <a:rPr lang="en-US" dirty="0"/>
              <a:t>{</a:t>
            </a:r>
          </a:p>
          <a:p>
            <a:pPr marL="0" indent="0">
              <a:buNone/>
            </a:pPr>
            <a:r>
              <a:rPr lang="en-US" dirty="0" err="1"/>
              <a:t>cout</a:t>
            </a:r>
            <a:r>
              <a:rPr lang="en-US" dirty="0"/>
              <a:t>&lt;&lt;</a:t>
            </a:r>
            <a:r>
              <a:rPr lang="en-US" dirty="0" err="1"/>
              <a:t>i</a:t>
            </a:r>
            <a:r>
              <a:rPr lang="en-US" dirty="0"/>
              <a:t>&lt;</a:t>
            </a:r>
            <a:r>
              <a:rPr lang="en-US" dirty="0" err="1"/>
              <a:t>endl</a:t>
            </a:r>
            <a:r>
              <a:rPr lang="en-US" dirty="0"/>
              <a:t>;</a:t>
            </a:r>
          </a:p>
          <a:p>
            <a:pPr marL="0" indent="0">
              <a:buNone/>
            </a:pP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D4D1B0E2-43F0-4973-AE2A-A5B0CDB46C98}"/>
              </a:ext>
            </a:extLst>
          </p:cNvPr>
          <p:cNvSpPr>
            <a:spLocks noGrp="1"/>
          </p:cNvSpPr>
          <p:nvPr>
            <p:ph sz="half" idx="2"/>
          </p:nvPr>
        </p:nvSpPr>
        <p:spPr/>
        <p:txBody>
          <a:bodyPr/>
          <a:lstStyle/>
          <a:p>
            <a:pPr marL="0" indent="0">
              <a:buNone/>
            </a:pPr>
            <a:r>
              <a:rPr lang="en-US" dirty="0"/>
              <a:t>for (initialization; condition; increase)</a:t>
            </a:r>
          </a:p>
          <a:p>
            <a:pPr marL="0" indent="0">
              <a:buNone/>
            </a:pPr>
            <a:r>
              <a:rPr lang="en-US" dirty="0"/>
              <a:t>{</a:t>
            </a:r>
          </a:p>
          <a:p>
            <a:pPr marL="0" indent="0">
              <a:buNone/>
            </a:pPr>
            <a:r>
              <a:rPr lang="en-US" dirty="0"/>
              <a:t> statement;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79393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067230-17FC-4B21-B72A-22F885487357}"/>
              </a:ext>
            </a:extLst>
          </p:cNvPr>
          <p:cNvSpPr>
            <a:spLocks noGrp="1"/>
          </p:cNvSpPr>
          <p:nvPr>
            <p:ph type="title"/>
          </p:nvPr>
        </p:nvSpPr>
        <p:spPr/>
        <p:txBody>
          <a:bodyPr/>
          <a:lstStyle/>
          <a:p>
            <a:pPr algn="l"/>
            <a:r>
              <a:rPr lang="en-US" dirty="0"/>
              <a:t>example</a:t>
            </a:r>
          </a:p>
        </p:txBody>
      </p:sp>
      <p:sp>
        <p:nvSpPr>
          <p:cNvPr id="3" name="Content Placeholder 2">
            <a:extLst>
              <a:ext uri="{FF2B5EF4-FFF2-40B4-BE49-F238E27FC236}">
                <a16:creationId xmlns:a16="http://schemas.microsoft.com/office/drawing/2014/main" id="{CFDC9D49-5EB3-414F-9157-471288EEAB9F}"/>
              </a:ext>
            </a:extLst>
          </p:cNvPr>
          <p:cNvSpPr>
            <a:spLocks noGrp="1"/>
          </p:cNvSpPr>
          <p:nvPr>
            <p:ph sz="half" idx="1"/>
          </p:nvPr>
        </p:nvSpPr>
        <p:spPr/>
        <p:txBody>
          <a:bodyPr>
            <a:normAutofit lnSpcReduction="10000"/>
          </a:bodyPr>
          <a:lstStyle/>
          <a:p>
            <a:pPr marL="0" indent="0">
              <a:buNone/>
            </a:pPr>
            <a:r>
              <a:rPr lang="en-US" dirty="0"/>
              <a:t>for(int </a:t>
            </a:r>
            <a:r>
              <a:rPr lang="en-US" dirty="0" err="1"/>
              <a:t>i</a:t>
            </a:r>
            <a:r>
              <a:rPr lang="en-US" dirty="0"/>
              <a:t>=1;i&lt;=3;i++)</a:t>
            </a:r>
          </a:p>
          <a:p>
            <a:pPr marL="0" indent="0">
              <a:buNone/>
            </a:pPr>
            <a:r>
              <a:rPr lang="en-US" dirty="0"/>
              <a:t>{  </a:t>
            </a:r>
          </a:p>
          <a:p>
            <a:pPr marL="0" indent="0">
              <a:buNone/>
            </a:pPr>
            <a:r>
              <a:rPr lang="en-US" dirty="0"/>
              <a:t>   	for(int j=1;j&lt;=3;j++)</a:t>
            </a:r>
          </a:p>
          <a:p>
            <a:pPr marL="0" indent="0">
              <a:buNone/>
            </a:pPr>
            <a:r>
              <a:rPr lang="en-US" dirty="0"/>
              <a:t>	{                        </a:t>
            </a:r>
            <a:r>
              <a:rPr lang="en-US" dirty="0" err="1"/>
              <a:t>cout</a:t>
            </a:r>
            <a:r>
              <a:rPr lang="en-US" dirty="0"/>
              <a:t>&lt;&lt;</a:t>
            </a:r>
            <a:r>
              <a:rPr lang="en-US" dirty="0" err="1"/>
              <a:t>i</a:t>
            </a:r>
            <a:r>
              <a:rPr lang="en-US" dirty="0"/>
              <a:t>&lt;&lt;" "&lt;&lt;j&lt;&lt;"\n";                                        	}    </a:t>
            </a:r>
          </a:p>
          <a:p>
            <a:pPr marL="0" indent="0">
              <a:buNone/>
            </a:pPr>
            <a:r>
              <a:rPr lang="en-US" dirty="0"/>
              <a:t>} </a:t>
            </a:r>
          </a:p>
          <a:p>
            <a:pPr marL="0" indent="0">
              <a:buNone/>
            </a:pPr>
            <a:r>
              <a:rPr lang="en-US" dirty="0"/>
              <a:t>  </a:t>
            </a:r>
          </a:p>
        </p:txBody>
      </p:sp>
      <p:sp>
        <p:nvSpPr>
          <p:cNvPr id="7" name="Content Placeholder 6">
            <a:extLst>
              <a:ext uri="{FF2B5EF4-FFF2-40B4-BE49-F238E27FC236}">
                <a16:creationId xmlns:a16="http://schemas.microsoft.com/office/drawing/2014/main" id="{542C138B-19AD-43A1-BAD5-35E585DF335D}"/>
              </a:ext>
            </a:extLst>
          </p:cNvPr>
          <p:cNvSpPr>
            <a:spLocks noGrp="1"/>
          </p:cNvSpPr>
          <p:nvPr>
            <p:ph sz="half" idx="2"/>
          </p:nvPr>
        </p:nvSpPr>
        <p:spPr/>
        <p:txBody>
          <a:bodyPr>
            <a:normAutofit lnSpcReduction="10000"/>
          </a:bodyPr>
          <a:lstStyle/>
          <a:p>
            <a:pPr marL="0" indent="0">
              <a:buNone/>
            </a:pPr>
            <a:r>
              <a:rPr lang="en-US" dirty="0"/>
              <a:t>1 1</a:t>
            </a:r>
          </a:p>
          <a:p>
            <a:pPr marL="0" indent="0">
              <a:buNone/>
            </a:pPr>
            <a:r>
              <a:rPr lang="en-US" dirty="0"/>
              <a:t>1 2</a:t>
            </a:r>
          </a:p>
          <a:p>
            <a:pPr marL="0" indent="0">
              <a:buNone/>
            </a:pPr>
            <a:r>
              <a:rPr lang="en-US" dirty="0"/>
              <a:t>1 3</a:t>
            </a:r>
          </a:p>
          <a:p>
            <a:pPr marL="0" indent="0">
              <a:buNone/>
            </a:pPr>
            <a:r>
              <a:rPr lang="en-US" dirty="0"/>
              <a:t>2 1</a:t>
            </a:r>
          </a:p>
          <a:p>
            <a:pPr marL="0" indent="0">
              <a:buNone/>
            </a:pPr>
            <a:r>
              <a:rPr lang="en-US" dirty="0"/>
              <a:t>2 2</a:t>
            </a:r>
          </a:p>
          <a:p>
            <a:pPr marL="0" indent="0">
              <a:buNone/>
            </a:pPr>
            <a:r>
              <a:rPr lang="en-US" dirty="0"/>
              <a:t>2 3</a:t>
            </a:r>
          </a:p>
          <a:p>
            <a:pPr marL="0" indent="0">
              <a:buNone/>
            </a:pPr>
            <a:r>
              <a:rPr lang="en-US" dirty="0"/>
              <a:t>3 1</a:t>
            </a:r>
          </a:p>
          <a:p>
            <a:pPr marL="0" indent="0">
              <a:buNone/>
            </a:pPr>
            <a:r>
              <a:rPr lang="en-US" dirty="0"/>
              <a:t>3 2</a:t>
            </a:r>
          </a:p>
          <a:p>
            <a:pPr marL="0" indent="0">
              <a:buNone/>
            </a:pPr>
            <a:r>
              <a:rPr lang="en-US" dirty="0"/>
              <a:t>3 3</a:t>
            </a:r>
          </a:p>
          <a:p>
            <a:pPr marL="514350" indent="-514350">
              <a:buAutoNum type="arabicPlain" startAt="2"/>
            </a:pPr>
            <a:endParaRPr lang="en-US" dirty="0"/>
          </a:p>
        </p:txBody>
      </p:sp>
      <p:sp>
        <p:nvSpPr>
          <p:cNvPr id="9" name="Right Brace 8">
            <a:extLst>
              <a:ext uri="{FF2B5EF4-FFF2-40B4-BE49-F238E27FC236}">
                <a16:creationId xmlns:a16="http://schemas.microsoft.com/office/drawing/2014/main" id="{9B890858-C3A4-4B15-A4EF-620BF07145A7}"/>
              </a:ext>
            </a:extLst>
          </p:cNvPr>
          <p:cNvSpPr/>
          <p:nvPr/>
        </p:nvSpPr>
        <p:spPr>
          <a:xfrm>
            <a:off x="5410200" y="1752600"/>
            <a:ext cx="457200"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2726B350-B864-4E78-8426-88A33EF9B051}"/>
              </a:ext>
            </a:extLst>
          </p:cNvPr>
          <p:cNvSpPr/>
          <p:nvPr/>
        </p:nvSpPr>
        <p:spPr>
          <a:xfrm>
            <a:off x="5410200" y="3200400"/>
            <a:ext cx="4572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8CF51784-2493-4C37-AE4E-C98178BA8B34}"/>
              </a:ext>
            </a:extLst>
          </p:cNvPr>
          <p:cNvSpPr/>
          <p:nvPr/>
        </p:nvSpPr>
        <p:spPr>
          <a:xfrm>
            <a:off x="5410200" y="4495800"/>
            <a:ext cx="4572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83193707"/>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5986</TotalTime>
  <Words>944</Words>
  <Application>Microsoft Office PowerPoint</Application>
  <PresentationFormat>On-screen Show (4:3)</PresentationFormat>
  <Paragraphs>141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Rounded MT Bold</vt:lpstr>
      <vt:lpstr>Calibri</vt:lpstr>
      <vt:lpstr>Courier New</vt:lpstr>
      <vt:lpstr>Times New Roman</vt:lpstr>
      <vt:lpstr>Verdana</vt:lpstr>
      <vt:lpstr>Lpu theme final with copyright(S)</vt:lpstr>
      <vt:lpstr>CAP202 OBJECT ORIENTED PROGRAMMING  </vt:lpstr>
      <vt:lpstr>Control structure </vt:lpstr>
      <vt:lpstr> Conditional structure </vt:lpstr>
      <vt:lpstr>Selective structure</vt:lpstr>
      <vt:lpstr>  Iteration structures (loops): while, do while, for </vt:lpstr>
      <vt:lpstr>PowerPoint Presentation</vt:lpstr>
      <vt:lpstr>PowerPoint Presentation</vt:lpstr>
      <vt:lpstr>for loop</vt:lpstr>
      <vt:lpstr>example</vt:lpstr>
      <vt:lpstr>  Jump statements: break, continue, goto </vt:lpstr>
      <vt:lpstr>Example:</vt:lpstr>
      <vt:lpstr>PowerPoint Presentation</vt:lpstr>
      <vt:lpstr>continue</vt:lpstr>
      <vt:lpstr>PowerPoint Presentation</vt:lpstr>
      <vt:lpstr>PowerPoint Presentation</vt:lpstr>
      <vt:lpstr>goto</vt:lpstr>
      <vt:lpstr>PowerPoint Presentation</vt:lpstr>
      <vt:lpstr>reference variable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kumar</cp:lastModifiedBy>
  <cp:revision>309</cp:revision>
  <dcterms:created xsi:type="dcterms:W3CDTF">2014-05-25T11:13:57Z</dcterms:created>
  <dcterms:modified xsi:type="dcterms:W3CDTF">2021-02-12T08:28:52Z</dcterms:modified>
</cp:coreProperties>
</file>