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8"/>
  </p:notesMasterIdLst>
  <p:handoutMasterIdLst>
    <p:handoutMasterId r:id="rId19"/>
  </p:handoutMasterIdLst>
  <p:sldIdLst>
    <p:sldId id="269" r:id="rId2"/>
    <p:sldId id="354" r:id="rId3"/>
    <p:sldId id="364" r:id="rId4"/>
    <p:sldId id="365" r:id="rId5"/>
    <p:sldId id="396" r:id="rId6"/>
    <p:sldId id="355" r:id="rId7"/>
    <p:sldId id="356" r:id="rId8"/>
    <p:sldId id="357" r:id="rId9"/>
    <p:sldId id="358" r:id="rId10"/>
    <p:sldId id="359" r:id="rId11"/>
    <p:sldId id="360" r:id="rId12"/>
    <p:sldId id="397" r:id="rId13"/>
    <p:sldId id="362" r:id="rId14"/>
    <p:sldId id="361" r:id="rId15"/>
    <p:sldId id="363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CAP202</a:t>
            </a:r>
            <a:br>
              <a:rPr lang="en-US" dirty="0"/>
            </a:br>
            <a:r>
              <a:rPr lang="en-US" dirty="0"/>
              <a:t>OBJECT ORIENTED PROGRAMMING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45FE-C2C5-4A8D-9E6D-0881D326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C-style type 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A14E-1C75-4461-A198-AAB9A107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syntax for this style is: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data_type</a:t>
            </a:r>
            <a:r>
              <a:rPr lang="en-US" dirty="0"/>
              <a:t>)expression;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// initializing int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num_int</a:t>
            </a:r>
            <a:r>
              <a:rPr lang="en-US" dirty="0">
                <a:solidFill>
                  <a:schemeClr val="tx1"/>
                </a:solidFill>
              </a:rPr>
              <a:t> = 26;</a:t>
            </a:r>
          </a:p>
          <a:p>
            <a:pPr marL="0" indent="0">
              <a:buNone/>
            </a:pPr>
            <a:r>
              <a:rPr lang="en-US" dirty="0"/>
              <a:t>// declaring double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</a:t>
            </a:r>
            <a:r>
              <a:rPr lang="en-US" dirty="0" err="1">
                <a:solidFill>
                  <a:schemeClr val="tx1"/>
                </a:solidFill>
              </a:rPr>
              <a:t>num_double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// converting from int to double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num_double</a:t>
            </a:r>
            <a:r>
              <a:rPr lang="en-US" dirty="0">
                <a:solidFill>
                  <a:schemeClr val="tx1"/>
                </a:solidFill>
              </a:rPr>
              <a:t> = (double)</a:t>
            </a:r>
            <a:r>
              <a:rPr lang="en-US" dirty="0" err="1">
                <a:solidFill>
                  <a:schemeClr val="tx1"/>
                </a:solidFill>
              </a:rPr>
              <a:t>num_int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505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2673-A811-492F-9F5B-074C475F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Function-style Casting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1542-1C08-4F04-97A0-48399B17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syntax for this style is:</a:t>
            </a:r>
          </a:p>
          <a:p>
            <a:pPr marL="0" indent="0">
              <a:buNone/>
            </a:pPr>
            <a:r>
              <a:rPr lang="en-US" dirty="0" err="1"/>
              <a:t>data_type</a:t>
            </a:r>
            <a:r>
              <a:rPr lang="en-US" dirty="0"/>
              <a:t>(expression);</a:t>
            </a:r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// initializing int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num_int</a:t>
            </a:r>
            <a:r>
              <a:rPr lang="en-US" dirty="0">
                <a:solidFill>
                  <a:schemeClr val="tx1"/>
                </a:solidFill>
              </a:rPr>
              <a:t> = 26;</a:t>
            </a:r>
          </a:p>
          <a:p>
            <a:pPr marL="0" indent="0">
              <a:buNone/>
            </a:pPr>
            <a:r>
              <a:rPr lang="en-US" dirty="0"/>
              <a:t>// declaring double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</a:t>
            </a:r>
            <a:r>
              <a:rPr lang="en-US" dirty="0" err="1">
                <a:solidFill>
                  <a:schemeClr val="tx1"/>
                </a:solidFill>
              </a:rPr>
              <a:t>num_double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// converting from int to double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num_double</a:t>
            </a:r>
            <a:r>
              <a:rPr lang="en-US" dirty="0">
                <a:solidFill>
                  <a:schemeClr val="tx1"/>
                </a:solidFill>
              </a:rPr>
              <a:t> = double(</a:t>
            </a:r>
            <a:r>
              <a:rPr lang="en-US" dirty="0" err="1">
                <a:solidFill>
                  <a:schemeClr val="tx1"/>
                </a:solidFill>
              </a:rPr>
              <a:t>num_int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869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9600-CF40-495F-8D0C-9EE0EA73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Type conversion operators:</a:t>
            </a:r>
          </a:p>
          <a:p>
            <a:pPr marL="0" indent="0">
              <a:buNone/>
            </a:pPr>
            <a:r>
              <a:rPr lang="en-US" dirty="0" err="1"/>
              <a:t>static_cast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dynamic_cast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const_cast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reinterpret_cast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A6A5-D6F5-4EBA-B464-7FCE08E7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</a:rPr>
              <a:t>Why can typecasting be dangerous?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A. Some conversions are not defined, such as char to int.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B. You might permanently change the value of the variable.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C. You might temporarily lose part of the data - such as truncating a float when typecasting to an int.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</a:rPr>
              <a:t>D. There are no dangers.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24C9-8B4E-4183-94DF-06B4D314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BADA-C1FF-4C73-977E-23B2DD37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Which conversion is not possible?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int to float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B. float to int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char to float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 All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9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0F03-08DD-480C-877F-55BCCD23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8D63-C9AC-4E52-AF7D-C02C913F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Which is a valid typecast?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A. a(char);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B. </a:t>
            </a:r>
            <a:r>
              <a:rPr lang="en-US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char:a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 (char)a;</a:t>
            </a:r>
            <a:br>
              <a:rPr lang="en-US" dirty="0"/>
            </a:b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D. to(char, 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46BF-4425-4B22-88D6-22A5FC4F1FCD}"/>
              </a:ext>
            </a:extLst>
          </p:cNvPr>
          <p:cNvSpPr txBox="1"/>
          <p:nvPr/>
        </p:nvSpPr>
        <p:spPr>
          <a:xfrm>
            <a:off x="2563813" y="44196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Unit-1 End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2E52-D376-4CD6-B260-762C807A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scope resolution operator(::)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7589-7747-4894-9CCD-1C8762FF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i="0" dirty="0">
                <a:solidFill>
                  <a:srgbClr val="002060"/>
                </a:solidFill>
                <a:effectLst/>
                <a:latin typeface="+mj-lt"/>
              </a:rPr>
              <a:t>You can use scope resolution operator to access the global variable if you have a local variable with the same name.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#include&lt;iostream&gt;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using namespace std;  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int num = 30;  // Initializing a global variable num 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int main()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{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int num = 10; // Initializing the local variable num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002060"/>
                </a:solidFill>
                <a:effectLst/>
                <a:latin typeface="+mj-lt"/>
              </a:rPr>
              <a:t>cout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 &lt;&lt; "Value of global num is " &lt;&lt; ::num; 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002060"/>
                </a:solidFill>
                <a:effectLst/>
                <a:latin typeface="+mj-lt"/>
              </a:rPr>
              <a:t>cout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 &lt;&lt; "</a:t>
            </a:r>
            <a:r>
              <a:rPr lang="en-US" sz="2400" b="0" i="0" dirty="0" err="1">
                <a:solidFill>
                  <a:srgbClr val="002060"/>
                </a:solidFill>
                <a:effectLst/>
                <a:latin typeface="+mj-lt"/>
              </a:rPr>
              <a:t>nValue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 of local num is " &lt;&lt; num;  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return 0;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+mj-lt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967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1836-7588-41E5-A56D-D0C34712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define a member function outside the Class</a:t>
            </a:r>
          </a:p>
          <a:p>
            <a:pPr marL="0" indent="0">
              <a:buNone/>
            </a:pPr>
            <a:r>
              <a:rPr lang="en-US" sz="2000" dirty="0"/>
              <a:t>#include&lt;iostream&gt;  </a:t>
            </a:r>
          </a:p>
          <a:p>
            <a:pPr marL="0" indent="0">
              <a:buNone/>
            </a:pPr>
            <a:r>
              <a:rPr lang="en-US" sz="2000" dirty="0"/>
              <a:t>using namespace std;   </a:t>
            </a:r>
          </a:p>
          <a:p>
            <a:pPr marL="0" indent="0">
              <a:buNone/>
            </a:pPr>
            <a:r>
              <a:rPr lang="en-US" sz="2000" dirty="0"/>
              <a:t>class Bike 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public:  </a:t>
            </a:r>
          </a:p>
          <a:p>
            <a:pPr marL="0" indent="0">
              <a:buNone/>
            </a:pPr>
            <a:r>
              <a:rPr lang="en-US" sz="2000" dirty="0"/>
              <a:t>// Just the Function Declaration</a:t>
            </a:r>
          </a:p>
          <a:p>
            <a:pPr marL="0" indent="0">
              <a:buNone/>
            </a:pPr>
            <a:r>
              <a:rPr lang="en-US" sz="2000" dirty="0"/>
              <a:t>void Speed(); </a:t>
            </a:r>
          </a:p>
          <a:p>
            <a:pPr marL="0" indent="0">
              <a:buNone/>
            </a:pPr>
            <a:r>
              <a:rPr lang="en-US" sz="2000" dirty="0"/>
              <a:t>};  </a:t>
            </a:r>
          </a:p>
          <a:p>
            <a:pPr marL="0" indent="0">
              <a:buNone/>
            </a:pPr>
            <a:r>
              <a:rPr lang="en-US" sz="2000" dirty="0"/>
              <a:t>// Defining the Speed function outside Bike class using :: </a:t>
            </a:r>
          </a:p>
          <a:p>
            <a:pPr marL="0" indent="0">
              <a:buNone/>
            </a:pPr>
            <a:r>
              <a:rPr lang="en-US" sz="2000" dirty="0"/>
              <a:t>void Bike::Speed()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"Speed of Bike is 90 KMPH"; </a:t>
            </a:r>
          </a:p>
          <a:p>
            <a:pPr marL="0" indent="0">
              <a:buNone/>
            </a:pPr>
            <a:r>
              <a:rPr lang="en-US" sz="2000" dirty="0"/>
              <a:t>}   </a:t>
            </a:r>
          </a:p>
          <a:p>
            <a:pPr marL="0" indent="0">
              <a:buNone/>
            </a:pPr>
            <a:r>
              <a:rPr lang="en-US" sz="2000" dirty="0"/>
              <a:t>int main() 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Bike </a:t>
            </a:r>
            <a:r>
              <a:rPr lang="en-US" sz="2000" dirty="0" err="1"/>
              <a:t>bike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 err="1"/>
              <a:t>bike.Speed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/>
              <a:t>return 0;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52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9EE6-A0B4-4460-B5B4-4A9B61B6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/>
              <a:t>member dereferencing operators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A15C-8899-4C92-A4E2-56AA0861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we used the pointer variable to get the memory address of a variable (with the &amp; reference operator). However, you can also use the pointer to get the value of the variable, by using the * operator (the dereference operator)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string name = "kumar";  // Variable declaration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string*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= &amp;name;    // Pointer declaration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// Reference: Output the memory address of name </a:t>
            </a:r>
          </a:p>
          <a:p>
            <a:pPr marL="0" indent="0" algn="just">
              <a:buNone/>
            </a:pPr>
            <a:r>
              <a:rPr lang="en-US" sz="2800" dirty="0" err="1">
                <a:solidFill>
                  <a:schemeClr val="tx1"/>
                </a:solidFill>
              </a:rPr>
              <a:t>cout</a:t>
            </a:r>
            <a:r>
              <a:rPr lang="en-US" sz="2800" dirty="0">
                <a:solidFill>
                  <a:schemeClr val="tx1"/>
                </a:solidFill>
              </a:rPr>
              <a:t> &lt;&lt;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&lt;&lt; "\n";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// Dereference: Output the value of name</a:t>
            </a:r>
          </a:p>
          <a:p>
            <a:pPr marL="0" indent="0" algn="just">
              <a:buNone/>
            </a:pPr>
            <a:r>
              <a:rPr lang="en-US" sz="2800" dirty="0" err="1">
                <a:solidFill>
                  <a:schemeClr val="tx1"/>
                </a:solidFill>
              </a:rPr>
              <a:t>cout</a:t>
            </a:r>
            <a:r>
              <a:rPr lang="en-US" sz="2800" dirty="0">
                <a:solidFill>
                  <a:schemeClr val="tx1"/>
                </a:solidFill>
              </a:rPr>
              <a:t> &lt;&lt; *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252657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A0A43-0816-4DA3-8ACA-20E4A794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4322367" cy="372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16E05-BC05-4096-8E14-119FE5D2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1743075" cy="218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6F9D20-B049-492F-A3BF-EBEA9B2A1BCE}"/>
              </a:ext>
            </a:extLst>
          </p:cNvPr>
          <p:cNvSpPr txBox="1"/>
          <p:nvPr/>
        </p:nvSpPr>
        <p:spPr>
          <a:xfrm>
            <a:off x="1080799" y="527579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Situation??</a:t>
            </a:r>
          </a:p>
        </p:txBody>
      </p:sp>
    </p:spTree>
    <p:extLst>
      <p:ext uri="{BB962C8B-B14F-4D97-AF65-F5344CB8AC3E}">
        <p14:creationId xmlns:p14="http://schemas.microsoft.com/office/powerpoint/2010/main" val="340005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5DD-20A9-477A-AB2A-E9AAB50A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Verdana" panose="020B0604030504040204" pitchFamily="34" charset="0"/>
              </a:rPr>
              <a:t>type casting: implicit and explicit typecasting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F78A-A440-43D8-8CB3-1B663BB8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euclid_circular_a"/>
              </a:rPr>
              <a:t>convert data of one type to that of another type is called type conversion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Implicit Type Conversion</a:t>
            </a:r>
          </a:p>
          <a:p>
            <a:pPr marL="0" indent="0">
              <a:buNone/>
            </a:pPr>
            <a:r>
              <a:rPr lang="en-US" dirty="0"/>
              <a:t>The type conversion that is done automatically done by the compiler is known as implicit type conversion.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euclid_circular_a"/>
              </a:rPr>
              <a:t>Explicit Conversion</a:t>
            </a:r>
          </a:p>
          <a:p>
            <a:pPr marL="0" indent="0">
              <a:buNone/>
            </a:pPr>
            <a:r>
              <a:rPr lang="en-US" dirty="0">
                <a:latin typeface="euclid_circular_a"/>
              </a:rPr>
              <a:t>When the user manually changes data from one type to another, this is known as explicit conversion. This type of conversion is also known as type casting.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BE8C-238E-4D70-8E53-F5386F41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3200" i="0" dirty="0">
                <a:solidFill>
                  <a:srgbClr val="25265E"/>
                </a:solidFill>
                <a:effectLst/>
                <a:latin typeface="euclid_circular_a"/>
              </a:rPr>
            </a:br>
            <a:r>
              <a:rPr lang="en-US" sz="3200" i="0" dirty="0">
                <a:solidFill>
                  <a:srgbClr val="25265E"/>
                </a:solidFill>
                <a:effectLst/>
                <a:latin typeface="euclid_circular_a"/>
              </a:rPr>
              <a:t>Example 1: Conversion From int to double</a:t>
            </a:r>
            <a:br>
              <a:rPr lang="en-US" sz="3200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38B3-B41F-47B9-A2CD-BCF58375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num_int</a:t>
            </a:r>
            <a:r>
              <a:rPr lang="en-US" dirty="0"/>
              <a:t> = 9;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num_double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// implicit conversion</a:t>
            </a:r>
          </a:p>
          <a:p>
            <a:pPr marL="0" indent="0">
              <a:buNone/>
            </a:pPr>
            <a:r>
              <a:rPr lang="en-US" dirty="0"/>
              <a:t>   // assigning int value to a double variable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num_double</a:t>
            </a:r>
            <a:r>
              <a:rPr lang="en-US" dirty="0"/>
              <a:t> = </a:t>
            </a:r>
            <a:r>
              <a:rPr lang="en-US" dirty="0" err="1"/>
              <a:t>num_int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759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D8C7-BE5C-45D7-BD87-DFEA52DA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200" dirty="0"/>
            </a:br>
            <a:r>
              <a:rPr lang="en-US" sz="3200" dirty="0"/>
              <a:t>Example 2: Automatic Conversion from double to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F624-9B25-49A7-95DA-378080AA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int </a:t>
            </a:r>
            <a:r>
              <a:rPr lang="en-US" dirty="0" err="1"/>
              <a:t>num_int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double </a:t>
            </a:r>
            <a:r>
              <a:rPr lang="en-US" dirty="0" err="1"/>
              <a:t>num_double</a:t>
            </a:r>
            <a:r>
              <a:rPr lang="en-US" dirty="0"/>
              <a:t> = 9.99;</a:t>
            </a:r>
          </a:p>
          <a:p>
            <a:pPr marL="0" indent="0">
              <a:buNone/>
            </a:pPr>
            <a:r>
              <a:rPr lang="en-US" dirty="0"/>
              <a:t>   // implicit conversion</a:t>
            </a:r>
          </a:p>
          <a:p>
            <a:pPr marL="0" indent="0">
              <a:buNone/>
            </a:pPr>
            <a:r>
              <a:rPr lang="en-US" dirty="0"/>
              <a:t>   // assigning a double value to an int variable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num_int</a:t>
            </a:r>
            <a:r>
              <a:rPr lang="en-US" dirty="0"/>
              <a:t> = </a:t>
            </a:r>
            <a:r>
              <a:rPr lang="en-US" dirty="0" err="1"/>
              <a:t>num_double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Note: Data Loss During Conversion this happens when data of a larger type is converted to data of a smaller type.</a:t>
            </a:r>
          </a:p>
        </p:txBody>
      </p:sp>
    </p:spTree>
    <p:extLst>
      <p:ext uri="{BB962C8B-B14F-4D97-AF65-F5344CB8AC3E}">
        <p14:creationId xmlns:p14="http://schemas.microsoft.com/office/powerpoint/2010/main" val="31143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1F5B-4F0E-42B7-8240-FC0AE574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AB73-90BA-4918-907A-8286BCE9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There are three major ways in which we can use explicit conversion in C++. They are: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C-style type casting (also known as </a:t>
            </a:r>
            <a:r>
              <a:rPr lang="en-US" b="1" i="0" dirty="0">
                <a:effectLst/>
                <a:latin typeface="euclid_circular_a"/>
              </a:rPr>
              <a:t>cast notation</a:t>
            </a:r>
            <a:r>
              <a:rPr lang="en-US" b="0" i="0" dirty="0">
                <a:effectLst/>
                <a:latin typeface="euclid_circular_a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Function notation (also known as </a:t>
            </a:r>
            <a:r>
              <a:rPr lang="en-US" b="1" i="0" dirty="0">
                <a:effectLst/>
                <a:latin typeface="euclid_circular_a"/>
              </a:rPr>
              <a:t>old C++ style type casting</a:t>
            </a:r>
            <a:r>
              <a:rPr lang="en-US" b="0" i="0" dirty="0">
                <a:effectLst/>
                <a:latin typeface="euclid_circular_a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Type conversion operators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9935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6181</TotalTime>
  <Words>773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Courier New</vt:lpstr>
      <vt:lpstr>euclid_circular_a</vt:lpstr>
      <vt:lpstr>Tahoma</vt:lpstr>
      <vt:lpstr>Verdana</vt:lpstr>
      <vt:lpstr>Verdana</vt:lpstr>
      <vt:lpstr>Lpu theme final with copyright(S)</vt:lpstr>
      <vt:lpstr>CAP202 OBJECT ORIENTED PROGRAMMING  </vt:lpstr>
      <vt:lpstr>scope resolution operator(::)</vt:lpstr>
      <vt:lpstr>PowerPoint Presentation</vt:lpstr>
      <vt:lpstr>member dereferencing operators</vt:lpstr>
      <vt:lpstr>PowerPoint Presentation</vt:lpstr>
      <vt:lpstr>type casting: implicit and explicit typecasting</vt:lpstr>
      <vt:lpstr> Example 1: Conversion From int to double </vt:lpstr>
      <vt:lpstr> Example 2: Automatic Conversion from double to int</vt:lpstr>
      <vt:lpstr>PowerPoint Presentation</vt:lpstr>
      <vt:lpstr>C-style type casting</vt:lpstr>
      <vt:lpstr> Function-style Casting 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293</cp:revision>
  <dcterms:created xsi:type="dcterms:W3CDTF">2014-05-25T11:13:57Z</dcterms:created>
  <dcterms:modified xsi:type="dcterms:W3CDTF">2021-02-26T08:30:41Z</dcterms:modified>
</cp:coreProperties>
</file>