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5"/>
  </p:notesMasterIdLst>
  <p:handoutMasterIdLst>
    <p:handoutMasterId r:id="rId16"/>
  </p:handoutMasterIdLst>
  <p:sldIdLst>
    <p:sldId id="269" r:id="rId2"/>
    <p:sldId id="372" r:id="rId3"/>
    <p:sldId id="373" r:id="rId4"/>
    <p:sldId id="356" r:id="rId5"/>
    <p:sldId id="367" r:id="rId6"/>
    <p:sldId id="357" r:id="rId7"/>
    <p:sldId id="389" r:id="rId8"/>
    <p:sldId id="390" r:id="rId9"/>
    <p:sldId id="364" r:id="rId10"/>
    <p:sldId id="371" r:id="rId11"/>
    <p:sldId id="366" r:id="rId12"/>
    <p:sldId id="391" r:id="rId13"/>
    <p:sldId id="3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CAP202</a:t>
            </a:r>
            <a:br>
              <a:rPr lang="en-US" dirty="0"/>
            </a:br>
            <a:r>
              <a:rPr lang="en-US" dirty="0"/>
              <a:t>OBJECT ORIENTED PROGRAMMING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Unit3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19092-A8C0-4563-A059-0B24BE27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Select correct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5799-196B-446F-A9E9-6559E9735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class Employee 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	int </a:t>
            </a:r>
            <a:r>
              <a:rPr lang="en-US" sz="2000" dirty="0" err="1"/>
              <a:t>employeeId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char </a:t>
            </a:r>
            <a:r>
              <a:rPr lang="en-US" sz="2000" dirty="0" err="1"/>
              <a:t>employeeName</a:t>
            </a:r>
            <a:r>
              <a:rPr lang="en-US" sz="2000" dirty="0"/>
              <a:t>[20];</a:t>
            </a:r>
          </a:p>
          <a:p>
            <a:pPr marL="0" indent="0">
              <a:buNone/>
            </a:pPr>
            <a:r>
              <a:rPr lang="en-US" sz="2000" dirty="0"/>
              <a:t>	public: 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getDetails</a:t>
            </a:r>
            <a:r>
              <a:rPr lang="en-US" sz="2000" dirty="0"/>
              <a:t>(){} 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setDetails</a:t>
            </a:r>
            <a:r>
              <a:rPr lang="en-US" sz="2000" dirty="0"/>
              <a:t>(){}</a:t>
            </a:r>
          </a:p>
          <a:p>
            <a:pPr marL="0" indent="0">
              <a:buNone/>
            </a:pPr>
            <a:r>
              <a:rPr lang="en-US" sz="2000" dirty="0"/>
              <a:t>}; </a:t>
            </a:r>
          </a:p>
          <a:p>
            <a:pPr marL="0" indent="0">
              <a:buNone/>
            </a:pPr>
            <a:r>
              <a:rPr lang="en-US" sz="2000" dirty="0"/>
              <a:t>int main() 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Employee e1; </a:t>
            </a:r>
          </a:p>
          <a:p>
            <a:pPr marL="0" indent="0">
              <a:buNone/>
            </a:pPr>
            <a:r>
              <a:rPr lang="en-US" sz="2000" dirty="0"/>
              <a:t>e1. </a:t>
            </a:r>
            <a:r>
              <a:rPr lang="en-US" sz="2000" dirty="0" err="1"/>
              <a:t>employeeId</a:t>
            </a:r>
            <a:r>
              <a:rPr lang="en-US" sz="2000" dirty="0"/>
              <a:t>=1234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 e1. </a:t>
            </a:r>
            <a:r>
              <a:rPr lang="en-US" sz="2000" dirty="0" err="1"/>
              <a:t>employeeId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5A371F-E28C-4A9A-8C32-AE8037E81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1234</a:t>
            </a:r>
          </a:p>
          <a:p>
            <a:pPr marL="514350" indent="-514350">
              <a:buAutoNum type="alphaUcPeriod"/>
            </a:pPr>
            <a:r>
              <a:rPr lang="en-US" dirty="0"/>
              <a:t>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</a:t>
            </a:r>
          </a:p>
        </p:txBody>
      </p:sp>
    </p:spTree>
    <p:extLst>
      <p:ext uri="{BB962C8B-B14F-4D97-AF65-F5344CB8AC3E}">
        <p14:creationId xmlns:p14="http://schemas.microsoft.com/office/powerpoint/2010/main" val="69753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F701-9680-448D-A121-725AF464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achieve encapsulation features in C++?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private data members in a class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public set and get accessors functions  which can be used to access these private data members.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Why Encapsulation?</a:t>
            </a:r>
          </a:p>
          <a:p>
            <a:pPr marL="0" indent="0">
              <a:buNone/>
            </a:pPr>
            <a:r>
              <a:rPr lang="en-US" dirty="0"/>
              <a:t>Increased security of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19092-A8C0-4563-A059-0B24BE27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Select correct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5799-196B-446F-A9E9-6559E9735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class Employee 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	private: int </a:t>
            </a:r>
            <a:r>
              <a:rPr lang="en-US" sz="2000" dirty="0" err="1"/>
              <a:t>employeeId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char </a:t>
            </a:r>
            <a:r>
              <a:rPr lang="en-US" sz="2000" dirty="0" err="1"/>
              <a:t>employeeName</a:t>
            </a:r>
            <a:r>
              <a:rPr lang="en-US" sz="2000" dirty="0"/>
              <a:t>[20];</a:t>
            </a:r>
          </a:p>
          <a:p>
            <a:pPr marL="0" indent="0">
              <a:buNone/>
            </a:pPr>
            <a:r>
              <a:rPr lang="en-US" sz="2000" dirty="0"/>
              <a:t>	public: </a:t>
            </a:r>
          </a:p>
          <a:p>
            <a:pPr marL="0" indent="0">
              <a:buNone/>
            </a:pPr>
            <a:r>
              <a:rPr lang="en-US" sz="2000" dirty="0"/>
              <a:t>	void </a:t>
            </a:r>
            <a:r>
              <a:rPr lang="en-US" sz="2000" dirty="0" err="1"/>
              <a:t>getDetails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err="1"/>
              <a:t>employeeId</a:t>
            </a:r>
            <a:r>
              <a:rPr lang="en-US" sz="2000" dirty="0"/>
              <a:t>=1234</a:t>
            </a:r>
          </a:p>
          <a:p>
            <a:pPr marL="0" indent="0">
              <a:buNone/>
            </a:pPr>
            <a:r>
              <a:rPr lang="en-US" sz="2000" dirty="0"/>
              <a:t>    		</a:t>
            </a:r>
            <a:r>
              <a:rPr lang="en-US" sz="2000" dirty="0" err="1"/>
              <a:t>cout</a:t>
            </a:r>
            <a:r>
              <a:rPr lang="en-US" sz="2000" dirty="0"/>
              <a:t>&lt;&lt; </a:t>
            </a:r>
            <a:r>
              <a:rPr lang="en-US" sz="2000" dirty="0" err="1"/>
              <a:t>employeeId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} </a:t>
            </a:r>
          </a:p>
          <a:p>
            <a:pPr marL="0" indent="0">
              <a:buNone/>
            </a:pPr>
            <a:r>
              <a:rPr lang="en-US" sz="2000" dirty="0"/>
              <a:t>}; </a:t>
            </a:r>
          </a:p>
          <a:p>
            <a:pPr marL="0" indent="0">
              <a:buNone/>
            </a:pPr>
            <a:r>
              <a:rPr lang="en-US" sz="2000" dirty="0"/>
              <a:t>int main() 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Employee e1; </a:t>
            </a:r>
          </a:p>
          <a:p>
            <a:pPr marL="0" indent="0">
              <a:buNone/>
            </a:pPr>
            <a:r>
              <a:rPr lang="en-US" sz="2000" dirty="0"/>
              <a:t>e1. </a:t>
            </a:r>
            <a:r>
              <a:rPr lang="en-US" sz="2000" dirty="0" err="1"/>
              <a:t>getDetails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5A371F-E28C-4A9A-8C32-AE8037E81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1234</a:t>
            </a:r>
          </a:p>
          <a:p>
            <a:pPr marL="514350" indent="-514350">
              <a:buAutoNum type="alphaUcPeriod"/>
            </a:pPr>
            <a:r>
              <a:rPr lang="en-US" dirty="0"/>
              <a:t>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</a:t>
            </a:r>
          </a:p>
        </p:txBody>
      </p:sp>
    </p:spTree>
    <p:extLst>
      <p:ext uri="{BB962C8B-B14F-4D97-AF65-F5344CB8AC3E}">
        <p14:creationId xmlns:p14="http://schemas.microsoft.com/office/powerpoint/2010/main" val="303171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46BF-4425-4B22-88D6-22A5FC4F1FCD}"/>
              </a:ext>
            </a:extLst>
          </p:cNvPr>
          <p:cNvSpPr txBox="1"/>
          <p:nvPr/>
        </p:nvSpPr>
        <p:spPr>
          <a:xfrm>
            <a:off x="2563813" y="4419600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Unit-1 End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owd, cartoon characters, illustration png | PNGEgg">
            <a:extLst>
              <a:ext uri="{FF2B5EF4-FFF2-40B4-BE49-F238E27FC236}">
                <a16:creationId xmlns:a16="http://schemas.microsoft.com/office/drawing/2014/main" id="{61D60A65-8E19-4AB9-AF58-96C030A1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38213"/>
            <a:ext cx="85725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7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ypes Of Mobile Phone Accessories – Hardware Depot Online">
            <a:extLst>
              <a:ext uri="{FF2B5EF4-FFF2-40B4-BE49-F238E27FC236}">
                <a16:creationId xmlns:a16="http://schemas.microsoft.com/office/drawing/2014/main" id="{A2004637-C60E-40D2-B498-6ADF7A8A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67606"/>
            <a:ext cx="7391400" cy="492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6089-4158-4C39-BEA2-3230258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AFC2-6CC6-4E31-86B5-D1EDDDF3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876800" cy="4906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Class is a collection of similar types of objects.</a:t>
            </a:r>
          </a:p>
          <a:p>
            <a:pPr marL="0" indent="0" algn="just">
              <a:buNone/>
            </a:pPr>
            <a:r>
              <a:rPr lang="en-US" dirty="0"/>
              <a:t>For example: Fruits is class of mango, apple , orange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8A3C9-95E4-4022-987D-0F06EC62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962400"/>
            <a:ext cx="3375319" cy="1914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075F39-5729-4859-8101-BC9BAEAC83AE}"/>
              </a:ext>
            </a:extLst>
          </p:cNvPr>
          <p:cNvCxnSpPr/>
          <p:nvPr/>
        </p:nvCxnSpPr>
        <p:spPr>
          <a:xfrm flipV="1">
            <a:off x="5638800" y="2514600"/>
            <a:ext cx="15240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230329-A799-4FBA-A006-90C684D02882}"/>
              </a:ext>
            </a:extLst>
          </p:cNvPr>
          <p:cNvSpPr txBox="1"/>
          <p:nvPr/>
        </p:nvSpPr>
        <p:spPr>
          <a:xfrm>
            <a:off x="7160302" y="186826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Fruits</a:t>
            </a:r>
          </a:p>
        </p:txBody>
      </p:sp>
    </p:spTree>
    <p:extLst>
      <p:ext uri="{BB962C8B-B14F-4D97-AF65-F5344CB8AC3E}">
        <p14:creationId xmlns:p14="http://schemas.microsoft.com/office/powerpoint/2010/main" val="136383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4192-5492-445E-84B0-4DE4420E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1D7B-8046-401F-9B51-01645804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is a collection of data members and member functions.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class Employee{</a:t>
            </a:r>
          </a:p>
          <a:p>
            <a:pPr marL="0" indent="0">
              <a:buNone/>
            </a:pPr>
            <a:r>
              <a:rPr lang="en-US" dirty="0"/>
              <a:t>//data members</a:t>
            </a:r>
          </a:p>
          <a:p>
            <a:pPr marL="0" indent="0">
              <a:buNone/>
            </a:pPr>
            <a:r>
              <a:rPr lang="en-US" dirty="0"/>
              <a:t>// member functions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47F4B7-B064-417F-9B55-6A63EF8A6A2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372942"/>
          <a:ext cx="3352800" cy="311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84741851"/>
                    </a:ext>
                  </a:extLst>
                </a:gridCol>
              </a:tblGrid>
              <a:tr h="9714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15773"/>
                  </a:ext>
                </a:extLst>
              </a:tr>
              <a:tr h="1070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employeeId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employeeName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90613"/>
                  </a:ext>
                </a:extLst>
              </a:tr>
              <a:tr h="1070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getDetails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setDetails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9310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717AD4-7745-4A30-9162-CDBD3FBA50EC}"/>
              </a:ext>
            </a:extLst>
          </p:cNvPr>
          <p:cNvCxnSpPr/>
          <p:nvPr/>
        </p:nvCxnSpPr>
        <p:spPr>
          <a:xfrm flipH="1">
            <a:off x="2819400" y="3050498"/>
            <a:ext cx="2743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1038-261A-41AA-B75C-B2F6717B403A}"/>
              </a:ext>
            </a:extLst>
          </p:cNvPr>
          <p:cNvCxnSpPr/>
          <p:nvPr/>
        </p:nvCxnSpPr>
        <p:spPr>
          <a:xfrm flipH="1">
            <a:off x="3352800" y="3810000"/>
            <a:ext cx="1981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0BFB5E-BED3-411E-ABA1-E278630DC639}"/>
              </a:ext>
            </a:extLst>
          </p:cNvPr>
          <p:cNvCxnSpPr/>
          <p:nvPr/>
        </p:nvCxnSpPr>
        <p:spPr>
          <a:xfrm flipH="1" flipV="1">
            <a:off x="4114800" y="48006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7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B23-A111-4477-846A-C235EB65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2DF2-3DEC-4EFB-9993-E9A63887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 is an instance of a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0594E-E078-401D-8D38-2286787DC00A}"/>
              </a:ext>
            </a:extLst>
          </p:cNvPr>
          <p:cNvSpPr txBox="1"/>
          <p:nvPr/>
        </p:nvSpPr>
        <p:spPr>
          <a:xfrm>
            <a:off x="2514600" y="1689715"/>
            <a:ext cx="587864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Employee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employeeId</a:t>
            </a:r>
            <a:r>
              <a:rPr lang="en-US" sz="2400" dirty="0"/>
              <a:t>;</a:t>
            </a:r>
          </a:p>
          <a:p>
            <a:r>
              <a:rPr lang="en-US" sz="2400" dirty="0"/>
              <a:t>	char </a:t>
            </a:r>
            <a:r>
              <a:rPr lang="en-US" sz="2400" dirty="0" err="1"/>
              <a:t>employeeName</a:t>
            </a:r>
            <a:r>
              <a:rPr lang="en-US" sz="2400" dirty="0"/>
              <a:t>[20];</a:t>
            </a:r>
          </a:p>
          <a:p>
            <a:r>
              <a:rPr lang="en-US" sz="2400" dirty="0"/>
              <a:t>	public: </a:t>
            </a:r>
          </a:p>
          <a:p>
            <a:r>
              <a:rPr lang="en-US" sz="2400" dirty="0"/>
              <a:t>	void </a:t>
            </a:r>
            <a:r>
              <a:rPr lang="en-US" sz="2400" dirty="0" err="1"/>
              <a:t>getDetails</a:t>
            </a:r>
            <a:r>
              <a:rPr lang="en-US" sz="2400" dirty="0"/>
              <a:t>(){} </a:t>
            </a:r>
          </a:p>
          <a:p>
            <a:r>
              <a:rPr lang="en-US" sz="2400" dirty="0"/>
              <a:t>	void </a:t>
            </a:r>
            <a:r>
              <a:rPr lang="en-US" sz="2400" dirty="0" err="1"/>
              <a:t>setDetails</a:t>
            </a:r>
            <a:r>
              <a:rPr lang="en-US" sz="2400" dirty="0"/>
              <a:t>(){}</a:t>
            </a:r>
          </a:p>
          <a:p>
            <a:r>
              <a:rPr lang="en-US" sz="2400" dirty="0"/>
              <a:t>}; </a:t>
            </a:r>
          </a:p>
          <a:p>
            <a:r>
              <a:rPr lang="en-US" sz="2400" dirty="0"/>
              <a:t>int main()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Employee e1; // e1 is a object </a:t>
            </a:r>
          </a:p>
          <a:p>
            <a:r>
              <a:rPr lang="en-US" sz="2400" dirty="0"/>
              <a:t>return 0;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9769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0808-8396-45ED-A6D9-A30F981C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1"/>
            <a:ext cx="4800600" cy="2971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In this code which option is correct?</a:t>
            </a:r>
          </a:p>
          <a:p>
            <a:pPr marL="0" indent="0">
              <a:buNone/>
            </a:pPr>
            <a:r>
              <a:rPr lang="en-US" sz="2800" dirty="0"/>
              <a:t>class student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public:</a:t>
            </a:r>
          </a:p>
          <a:p>
            <a:pPr marL="0" indent="0">
              <a:buNone/>
            </a:pPr>
            <a:r>
              <a:rPr lang="en-US" sz="2800" dirty="0"/>
              <a:t>int regno;</a:t>
            </a:r>
          </a:p>
          <a:p>
            <a:pPr marL="0" indent="0">
              <a:buNone/>
            </a:pPr>
            <a:r>
              <a:rPr lang="en-US" sz="2800" dirty="0"/>
              <a:t>void </a:t>
            </a:r>
            <a:r>
              <a:rPr lang="en-US" sz="2800" dirty="0" err="1"/>
              <a:t>getStudentDetails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CFD7D-A881-4788-B16A-A9C9EDECE342}"/>
              </a:ext>
            </a:extLst>
          </p:cNvPr>
          <p:cNvSpPr txBox="1"/>
          <p:nvPr/>
        </p:nvSpPr>
        <p:spPr>
          <a:xfrm>
            <a:off x="457200" y="34290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800" dirty="0"/>
              <a:t>A: regno is data member</a:t>
            </a:r>
          </a:p>
          <a:p>
            <a:r>
              <a:rPr lang="en-US" sz="2800" dirty="0"/>
              <a:t>B. </a:t>
            </a:r>
            <a:r>
              <a:rPr lang="en-US" sz="2800" dirty="0" err="1"/>
              <a:t>getStudentDetails</a:t>
            </a:r>
            <a:r>
              <a:rPr lang="en-US" sz="2800" dirty="0"/>
              <a:t>() is member function</a:t>
            </a:r>
          </a:p>
          <a:p>
            <a:r>
              <a:rPr lang="en-US" sz="2800" dirty="0"/>
              <a:t>C. above both options are correct</a:t>
            </a:r>
          </a:p>
        </p:txBody>
      </p:sp>
    </p:spTree>
    <p:extLst>
      <p:ext uri="{BB962C8B-B14F-4D97-AF65-F5344CB8AC3E}">
        <p14:creationId xmlns:p14="http://schemas.microsoft.com/office/powerpoint/2010/main" val="287173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1BCE-BC94-4BA5-9DCB-FB49B5B4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B88D-BFFB-4BFF-A43C-10811ABA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public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By default, all members of a class are private if you don't specify an access specifier.</a:t>
            </a:r>
          </a:p>
        </p:txBody>
      </p:sp>
    </p:spTree>
    <p:extLst>
      <p:ext uri="{BB962C8B-B14F-4D97-AF65-F5344CB8AC3E}">
        <p14:creationId xmlns:p14="http://schemas.microsoft.com/office/powerpoint/2010/main" val="260485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CCC1-430A-49E1-9FA9-19F80F7F6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02159"/>
            <a:ext cx="6847434" cy="4053681"/>
          </a:xfrm>
        </p:spPr>
      </p:pic>
    </p:spTree>
    <p:extLst>
      <p:ext uri="{BB962C8B-B14F-4D97-AF65-F5344CB8AC3E}">
        <p14:creationId xmlns:p14="http://schemas.microsoft.com/office/powerpoint/2010/main" val="1799044229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5904</TotalTime>
  <Words>345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Courier New</vt:lpstr>
      <vt:lpstr>Segoe UI</vt:lpstr>
      <vt:lpstr>Tahoma</vt:lpstr>
      <vt:lpstr>Wingdings</vt:lpstr>
      <vt:lpstr>Lpu theme final with copyright(S)</vt:lpstr>
      <vt:lpstr>CAP202 OBJECT ORIENTED PROGRAMMING  </vt:lpstr>
      <vt:lpstr>PowerPoint Presentation</vt:lpstr>
      <vt:lpstr>PowerPoint Presentation</vt:lpstr>
      <vt:lpstr>Class</vt:lpstr>
      <vt:lpstr>Class </vt:lpstr>
      <vt:lpstr>Object</vt:lpstr>
      <vt:lpstr>PowerPoint Presentation</vt:lpstr>
      <vt:lpstr>access specifier</vt:lpstr>
      <vt:lpstr>PowerPoint Presentation</vt:lpstr>
      <vt:lpstr>Select correct option</vt:lpstr>
      <vt:lpstr>PowerPoint Presentation</vt:lpstr>
      <vt:lpstr>Select correct option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275</cp:revision>
  <dcterms:created xsi:type="dcterms:W3CDTF">2014-05-25T11:13:57Z</dcterms:created>
  <dcterms:modified xsi:type="dcterms:W3CDTF">2021-02-19T08:24:24Z</dcterms:modified>
</cp:coreProperties>
</file>