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12" r:id="rId2"/>
  </p:sldMasterIdLst>
  <p:notesMasterIdLst>
    <p:notesMasterId r:id="rId42"/>
  </p:notesMasterIdLst>
  <p:handoutMasterIdLst>
    <p:handoutMasterId r:id="rId43"/>
  </p:handoutMasterIdLst>
  <p:sldIdLst>
    <p:sldId id="406" r:id="rId3"/>
    <p:sldId id="290" r:id="rId4"/>
    <p:sldId id="291" r:id="rId5"/>
    <p:sldId id="506" r:id="rId6"/>
    <p:sldId id="292" r:id="rId7"/>
    <p:sldId id="507" r:id="rId8"/>
    <p:sldId id="508" r:id="rId9"/>
    <p:sldId id="509" r:id="rId10"/>
    <p:sldId id="512" r:id="rId11"/>
    <p:sldId id="513" r:id="rId12"/>
    <p:sldId id="510" r:id="rId13"/>
    <p:sldId id="305" r:id="rId14"/>
    <p:sldId id="293" r:id="rId15"/>
    <p:sldId id="352" r:id="rId16"/>
    <p:sldId id="294" r:id="rId17"/>
    <p:sldId id="303" r:id="rId18"/>
    <p:sldId id="318" r:id="rId19"/>
    <p:sldId id="301" r:id="rId20"/>
    <p:sldId id="295" r:id="rId21"/>
    <p:sldId id="498" r:id="rId22"/>
    <p:sldId id="503" r:id="rId23"/>
    <p:sldId id="500" r:id="rId24"/>
    <p:sldId id="502" r:id="rId25"/>
    <p:sldId id="504" r:id="rId26"/>
    <p:sldId id="505" r:id="rId27"/>
    <p:sldId id="515" r:id="rId28"/>
    <p:sldId id="516" r:id="rId29"/>
    <p:sldId id="520" r:id="rId30"/>
    <p:sldId id="514" r:id="rId31"/>
    <p:sldId id="339" r:id="rId32"/>
    <p:sldId id="340" r:id="rId33"/>
    <p:sldId id="341" r:id="rId34"/>
    <p:sldId id="342" r:id="rId35"/>
    <p:sldId id="337" r:id="rId36"/>
    <p:sldId id="336" r:id="rId37"/>
    <p:sldId id="517" r:id="rId38"/>
    <p:sldId id="518" r:id="rId39"/>
    <p:sldId id="519" r:id="rId40"/>
    <p:sldId id="35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CE60-AF0E-4028-8AA2-80E657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194B-2EDD-4A24-B7F1-04386DC2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730C-610B-4276-8270-D11E4AA3C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040B9-E56E-42B0-B455-15D9AF1A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72E7-AB14-48DB-A951-4B86BA1D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C619-B71C-41D8-88EA-9AAA9AC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72812-1090-4761-AFBD-053EA437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9FE6A-94D1-4C35-B54D-9374A79E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1ECB-DF77-4B41-A0AF-39B84F0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1A1-805B-4802-8E68-BA7CBEC2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0E60-DC10-4401-823D-A56D2B07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0BC1-9956-4025-8E08-732C10FF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177AA-D56B-4394-9295-D9D8713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220A-9A88-4F6B-BC4F-EAD2EF3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D9F1-E48B-482D-BECB-ECE58A2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AE6-2913-46C7-A15E-7C7E6D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BF3-0A2B-4076-857E-6A7320BF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0BA1-C4AA-4DB1-B874-EBA5C2F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1EED-B4B9-4F02-85E5-BAFB92DA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6A19-5A5F-49EF-A6CD-3536BA22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49CE-13DE-40B5-9CC7-67ED72DE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A68-35C4-48FC-8546-C89E8022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7AB2-1952-4589-B922-F1A29C1CE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07EF7-951F-4BFD-93CD-BEF6A4E5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1263-E8CD-4BC0-AE40-7728CA5D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3441B-8298-4710-8A62-2686B8E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5E09B-4172-4140-ADFD-43A90FF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4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2592-A9C7-4BF3-9DC6-6DD5E0EF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5B91-2B4B-469D-8FBC-D6255828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104B-7676-4D56-BA52-36A70CE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2A97-FB7F-4E82-AC7D-51F6EDCE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B158-37DC-411A-80EA-C8A1975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0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B7291-E5F7-49D2-A2E9-A0DD708EA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4-EEDC-43E8-86A6-DF758100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CB88-BC5B-4ACA-B2CE-05177AB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B621-0EDA-4CC5-863A-A627D3F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B3F3-ABDC-4CA2-8E92-028BFF7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A3FF-DAE6-419B-B899-BD6836F0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8393-E86F-4ED5-9957-259AB03D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16CD-F9FE-4ADD-BA7D-42807E31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07C0-24CA-442A-9879-B331E74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78FE-EF4D-4D71-8C5A-C906E47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D303-914B-490A-B1AF-E4EBBBDE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5A0F-5E43-4877-951F-2CB33394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C8AD-A7D3-4D24-A88A-C1F0928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F9FD-7B62-4640-AEDB-D1E13DFE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A79E-B493-4D33-AACF-EB826EB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3F32A5-EA4B-4861-86CB-89B6E7B63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B05-DE61-43D1-B2D6-21C5A2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E017E-F266-4E19-B138-A8F3ED75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D79A-4941-442C-93C9-4BC762ED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26528-DD53-4176-BD1E-E03E0DA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DB1-7710-4AAF-9E6D-31F5A958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172-1D2D-4955-81B1-C33ED437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557B-91C1-47F2-BE29-1D056D3C7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8B407-A7F4-4BE3-8251-E3E47CAB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37AB-A1AC-4BD3-9F68-A121AEED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9A3F7-5E2B-4C50-B679-CD258470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6FDB3-145B-4A29-A271-8BE9F12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FAB075A-E43C-42C6-AA44-590EE2A039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3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F995B-8B59-4274-9DB2-F05A8E6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4C93B-1117-4206-AA2B-EE7BF070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B179-FC76-49F7-8CC0-1670EBD26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F3E5-F026-4BF6-96AF-FA07E4BBF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45DC-1C6E-4B8E-9BA4-724BAE2F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81ED-FA16-4A00-8D3A-F7BB4D42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9B01-DCD8-40BD-A458-C386023F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944-52D3-4CAA-AD0E-6801F1D59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3733800"/>
            <a:ext cx="8399463" cy="7254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CAP950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OPEN SOURCE TECHNOLIGIES</a:t>
            </a:r>
            <a:r>
              <a:rPr lang="en-US" sz="6000" dirty="0">
                <a:latin typeface="+mn-lt"/>
              </a:rPr>
              <a:t> </a:t>
            </a:r>
            <a:br>
              <a:rPr lang="en-US" dirty="0"/>
            </a:br>
            <a:r>
              <a:rPr lang="en-US" dirty="0"/>
              <a:t>(PHP)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27651" name="Object 117">
            <a:extLst>
              <a:ext uri="{FF2B5EF4-FFF2-40B4-BE49-F238E27FC236}">
                <a16:creationId xmlns:a16="http://schemas.microsoft.com/office/drawing/2014/main" id="{D8A64ECF-2586-4313-92C8-93A7B35D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7651" name="Object 117">
                        <a:extLst>
                          <a:ext uri="{FF2B5EF4-FFF2-40B4-BE49-F238E27FC236}">
                            <a16:creationId xmlns:a16="http://schemas.microsoft.com/office/drawing/2014/main" id="{D8A64ECF-2586-4313-92C8-93A7B35D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447113-7A59-4091-95F4-BC6EF639F670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E6C-B197-43DF-91AA-5194263F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array_diff</a:t>
            </a:r>
            <a:r>
              <a:rPr lang="en-US" sz="3600" dirty="0"/>
              <a:t>()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482-9774-4E23-917D-0C3E88C0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Compare the</a:t>
            </a:r>
            <a:r>
              <a:rPr lang="en-US" sz="2000" b="1" dirty="0"/>
              <a:t> values</a:t>
            </a:r>
            <a:r>
              <a:rPr lang="en-US" sz="2000" dirty="0"/>
              <a:t> of two arrays, and return the differences: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&lt;?php</a:t>
            </a:r>
          </a:p>
          <a:p>
            <a:pPr marL="0" indent="0">
              <a:buNone/>
            </a:pPr>
            <a:r>
              <a:rPr lang="en-US" sz="2800" dirty="0"/>
              <a:t>$a1=array(1,2,-1);</a:t>
            </a:r>
          </a:p>
          <a:p>
            <a:pPr marL="0" indent="0">
              <a:buNone/>
            </a:pPr>
            <a:r>
              <a:rPr lang="en-US" sz="2800" dirty="0"/>
              <a:t>$a2=array(1,-1);</a:t>
            </a:r>
          </a:p>
          <a:p>
            <a:pPr marL="0" indent="0">
              <a:buNone/>
            </a:pPr>
            <a:r>
              <a:rPr lang="en-US" sz="2800" dirty="0"/>
              <a:t>$result=</a:t>
            </a:r>
            <a:r>
              <a:rPr lang="en-US" sz="2800" dirty="0" err="1"/>
              <a:t>array_diff</a:t>
            </a:r>
            <a:r>
              <a:rPr lang="en-US" sz="2800" dirty="0"/>
              <a:t>($a2,$a1);</a:t>
            </a:r>
          </a:p>
          <a:p>
            <a:pPr marL="0" indent="0">
              <a:buNone/>
            </a:pPr>
            <a:r>
              <a:rPr lang="en-US" sz="2800" dirty="0" err="1"/>
              <a:t>print_r</a:t>
            </a:r>
            <a:r>
              <a:rPr lang="en-US" sz="2800" dirty="0"/>
              <a:t>($result);</a:t>
            </a:r>
          </a:p>
          <a:p>
            <a:pPr marL="0" indent="0">
              <a:buNone/>
            </a:pPr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6817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105C-F663-4606-97BE-25F5E315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200"/>
            <a:ext cx="7886700" cy="5338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PHP </a:t>
            </a:r>
            <a:r>
              <a:rPr lang="en-US" b="1" dirty="0" err="1"/>
              <a:t>array_intersect</a:t>
            </a:r>
            <a:r>
              <a:rPr lang="en-US" b="1" dirty="0"/>
              <a:t>() function</a:t>
            </a:r>
          </a:p>
          <a:p>
            <a:pPr marL="0" indent="0">
              <a:buNone/>
            </a:pPr>
            <a:r>
              <a:rPr lang="en-US" dirty="0"/>
              <a:t>PHP </a:t>
            </a:r>
            <a:r>
              <a:rPr lang="en-US" dirty="0" err="1"/>
              <a:t>array_intersect</a:t>
            </a:r>
            <a:r>
              <a:rPr lang="en-US" dirty="0"/>
              <a:t>() function returns the intersection of two array. In other words, it returns the matching elements of two array.</a:t>
            </a:r>
          </a:p>
          <a:p>
            <a:pPr marL="0" indent="0">
              <a:buNone/>
            </a:pPr>
            <a:r>
              <a:rPr lang="en-US" dirty="0"/>
              <a:t> &lt;?php    </a:t>
            </a:r>
          </a:p>
          <a:p>
            <a:pPr marL="0" indent="0">
              <a:buNone/>
            </a:pPr>
            <a:r>
              <a:rPr lang="en-US" dirty="0"/>
              <a:t>    $month1=array(“</a:t>
            </a:r>
            <a:r>
              <a:rPr lang="en-US" dirty="0" err="1"/>
              <a:t>jan</a:t>
            </a:r>
            <a:r>
              <a:rPr lang="en-US" dirty="0"/>
              <a:t>",“</a:t>
            </a:r>
            <a:r>
              <a:rPr lang="en-US" dirty="0" err="1"/>
              <a:t>feb</a:t>
            </a:r>
            <a:r>
              <a:rPr lang="en-US" dirty="0"/>
              <a:t>",“march","</a:t>
            </a:r>
            <a:r>
              <a:rPr lang="en-US" dirty="0" err="1"/>
              <a:t>april</a:t>
            </a:r>
            <a:r>
              <a:rPr lang="en-US" dirty="0"/>
              <a:t>");    </a:t>
            </a:r>
          </a:p>
          <a:p>
            <a:pPr marL="0" indent="0">
              <a:buNone/>
            </a:pPr>
            <a:r>
              <a:rPr lang="en-US" dirty="0"/>
              <a:t>   $month2=array(“may",“</a:t>
            </a:r>
            <a:r>
              <a:rPr lang="en-US" dirty="0" err="1"/>
              <a:t>june</a:t>
            </a:r>
            <a:r>
              <a:rPr lang="en-US" dirty="0"/>
              <a:t>",“march","</a:t>
            </a:r>
            <a:r>
              <a:rPr lang="en-US" dirty="0" err="1"/>
              <a:t>april</a:t>
            </a:r>
            <a:r>
              <a:rPr lang="en-US" dirty="0"/>
              <a:t>");    </a:t>
            </a:r>
          </a:p>
          <a:p>
            <a:pPr marL="0" indent="0">
              <a:buNone/>
            </a:pPr>
            <a:r>
              <a:rPr lang="en-US" dirty="0"/>
              <a:t>   $res=</a:t>
            </a:r>
            <a:r>
              <a:rPr lang="en-US" dirty="0" err="1"/>
              <a:t>array_intersect</a:t>
            </a:r>
            <a:r>
              <a:rPr lang="en-US" dirty="0"/>
              <a:t>($month1,$month2);  </a:t>
            </a:r>
          </a:p>
          <a:p>
            <a:pPr marL="0" indent="0">
              <a:buNone/>
            </a:pPr>
            <a:r>
              <a:rPr lang="en-US" dirty="0"/>
              <a:t>    foreach( $res as $n )    </a:t>
            </a:r>
          </a:p>
          <a:p>
            <a:pPr marL="0" indent="0">
              <a:buNone/>
            </a:pPr>
            <a:r>
              <a:rPr lang="en-US" dirty="0"/>
              <a:t>    {    </a:t>
            </a:r>
          </a:p>
          <a:p>
            <a:pPr marL="0" indent="0">
              <a:buNone/>
            </a:pPr>
            <a:r>
              <a:rPr lang="en-US" dirty="0"/>
              <a:t>      echo "$n&lt;</a:t>
            </a:r>
            <a:r>
              <a:rPr lang="en-US" dirty="0" err="1"/>
              <a:t>br</a:t>
            </a:r>
            <a:r>
              <a:rPr lang="en-US" dirty="0"/>
              <a:t> /&gt;";    </a:t>
            </a:r>
          </a:p>
          <a:p>
            <a:pPr marL="0" indent="0">
              <a:buNone/>
            </a:pPr>
            <a:r>
              <a:rPr lang="en-US" dirty="0"/>
              <a:t>    }    </a:t>
            </a:r>
          </a:p>
          <a:p>
            <a:pPr marL="0" indent="0">
              <a:buNone/>
            </a:pPr>
            <a:r>
              <a:rPr lang="en-US" dirty="0"/>
              <a:t>    ?&gt;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6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748" y="1515122"/>
            <a:ext cx="4331102" cy="2885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50" b="1" dirty="0">
                <a:latin typeface="Consolas" panose="020B0609020204030204" pitchFamily="49" charset="0"/>
              </a:rPr>
              <a:t>&lt;?</a:t>
            </a:r>
            <a:r>
              <a:rPr lang="en-US" sz="1650" b="1" dirty="0" err="1">
                <a:latin typeface="Consolas" panose="020B0609020204030204" pitchFamily="49" charset="0"/>
              </a:rPr>
              <a:t>php</a:t>
            </a:r>
            <a:endParaRPr lang="en-US" sz="1650" b="1" dirty="0">
              <a:latin typeface="Consolas" panose="020B0609020204030204" pitchFamily="49" charset="0"/>
            </a:endParaRPr>
          </a:p>
          <a:p>
            <a:r>
              <a:rPr lang="en-US" sz="1650" b="1" dirty="0">
                <a:latin typeface="Consolas" panose="020B0609020204030204" pitchFamily="49" charset="0"/>
              </a:rPr>
              <a:t>$cars=array("</a:t>
            </a:r>
            <a:r>
              <a:rPr lang="en-US" sz="1650" b="1" dirty="0" err="1">
                <a:latin typeface="Consolas" panose="020B0609020204030204" pitchFamily="49" charset="0"/>
              </a:rPr>
              <a:t>Volvo","BMW","Toyota</a:t>
            </a:r>
            <a:r>
              <a:rPr lang="en-US" sz="1650" b="1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sort($cars);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$</a:t>
            </a:r>
            <a:r>
              <a:rPr lang="en-US" sz="1650" b="1" dirty="0" err="1">
                <a:latin typeface="Consolas" panose="020B0609020204030204" pitchFamily="49" charset="0"/>
              </a:rPr>
              <a:t>clength</a:t>
            </a:r>
            <a:r>
              <a:rPr lang="en-US" sz="1650" b="1" dirty="0">
                <a:latin typeface="Consolas" panose="020B0609020204030204" pitchFamily="49" charset="0"/>
              </a:rPr>
              <a:t>=count($cars);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for($x=0;$x&lt;$</a:t>
            </a:r>
            <a:r>
              <a:rPr lang="en-US" sz="1650" b="1" dirty="0" err="1">
                <a:latin typeface="Consolas" panose="020B0609020204030204" pitchFamily="49" charset="0"/>
              </a:rPr>
              <a:t>clength</a:t>
            </a:r>
            <a:r>
              <a:rPr lang="en-US" sz="1650" b="1" dirty="0">
                <a:latin typeface="Consolas" panose="020B0609020204030204" pitchFamily="49" charset="0"/>
              </a:rPr>
              <a:t>;$x++)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echo $cars[$x];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echo "&lt;</a:t>
            </a:r>
            <a:r>
              <a:rPr lang="en-US" sz="1650" b="1" dirty="0" err="1">
                <a:latin typeface="Consolas" panose="020B0609020204030204" pitchFamily="49" charset="0"/>
              </a:rPr>
              <a:t>br</a:t>
            </a:r>
            <a:r>
              <a:rPr lang="en-US" sz="1650" b="1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4073" y="857250"/>
            <a:ext cx="295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</a:rPr>
              <a:t>Sorting in Indexed 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2850" y="891875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sort()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rsort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4" y="4435152"/>
            <a:ext cx="3586163" cy="14073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30301" y="1529900"/>
            <a:ext cx="4386263" cy="26314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50" b="1" dirty="0">
                <a:latin typeface="Consolas" panose="020B0609020204030204" pitchFamily="49" charset="0"/>
              </a:rPr>
              <a:t>&lt;?</a:t>
            </a:r>
            <a:r>
              <a:rPr lang="en-US" sz="1650" b="1" dirty="0" err="1">
                <a:latin typeface="Consolas" panose="020B0609020204030204" pitchFamily="49" charset="0"/>
              </a:rPr>
              <a:t>php</a:t>
            </a:r>
            <a:endParaRPr lang="en-US" sz="1650" b="1" dirty="0">
              <a:latin typeface="Consolas" panose="020B0609020204030204" pitchFamily="49" charset="0"/>
            </a:endParaRPr>
          </a:p>
          <a:p>
            <a:r>
              <a:rPr lang="en-US" sz="1650" b="1" dirty="0">
                <a:latin typeface="Consolas" panose="020B0609020204030204" pitchFamily="49" charset="0"/>
              </a:rPr>
              <a:t>$cars=array("</a:t>
            </a:r>
            <a:r>
              <a:rPr lang="en-US" sz="1650" b="1" dirty="0" err="1">
                <a:latin typeface="Consolas" panose="020B0609020204030204" pitchFamily="49" charset="0"/>
              </a:rPr>
              <a:t>Volvo","BMW","Toyota</a:t>
            </a:r>
            <a:r>
              <a:rPr lang="en-US" sz="1650" b="1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650" b="1" dirty="0" err="1">
                <a:latin typeface="Consolas" panose="020B0609020204030204" pitchFamily="49" charset="0"/>
              </a:rPr>
              <a:t>rsort</a:t>
            </a:r>
            <a:r>
              <a:rPr lang="en-US" sz="1650" b="1" dirty="0">
                <a:latin typeface="Consolas" panose="020B0609020204030204" pitchFamily="49" charset="0"/>
              </a:rPr>
              <a:t>($cars);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$</a:t>
            </a:r>
            <a:r>
              <a:rPr lang="en-US" sz="1650" b="1" dirty="0" err="1">
                <a:latin typeface="Consolas" panose="020B0609020204030204" pitchFamily="49" charset="0"/>
              </a:rPr>
              <a:t>clength</a:t>
            </a:r>
            <a:r>
              <a:rPr lang="en-US" sz="1650" b="1" dirty="0">
                <a:latin typeface="Consolas" panose="020B0609020204030204" pitchFamily="49" charset="0"/>
              </a:rPr>
              <a:t>=count($cars);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for($x=0;$x&lt;$</a:t>
            </a:r>
            <a:r>
              <a:rPr lang="en-US" sz="1650" b="1" dirty="0" err="1">
                <a:latin typeface="Consolas" panose="020B0609020204030204" pitchFamily="49" charset="0"/>
              </a:rPr>
              <a:t>clength</a:t>
            </a:r>
            <a:r>
              <a:rPr lang="en-US" sz="1650" b="1" dirty="0">
                <a:latin typeface="Consolas" panose="020B0609020204030204" pitchFamily="49" charset="0"/>
              </a:rPr>
              <a:t>;$x++)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echo $cars[$x];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echo "&lt;</a:t>
            </a:r>
            <a:r>
              <a:rPr lang="en-US" sz="1650" b="1" dirty="0" err="1">
                <a:latin typeface="Consolas" panose="020B0609020204030204" pitchFamily="49" charset="0"/>
              </a:rPr>
              <a:t>br</a:t>
            </a:r>
            <a:r>
              <a:rPr lang="en-US" sz="1650" b="1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650" b="1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4931" y="4435152"/>
            <a:ext cx="3586163" cy="1407319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785937" y="4123528"/>
            <a:ext cx="357188" cy="477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Down Arrow 10"/>
          <p:cNvSpPr/>
          <p:nvPr/>
        </p:nvSpPr>
        <p:spPr>
          <a:xfrm>
            <a:off x="6879431" y="4159111"/>
            <a:ext cx="357188" cy="477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441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84986"/>
            <a:ext cx="46468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b="1" dirty="0">
                <a:solidFill>
                  <a:srgbClr val="000000"/>
                </a:solidFill>
                <a:latin typeface="Segoe UI" panose="020B0502040204020203" pitchFamily="34" charset="0"/>
              </a:rPr>
              <a:t>The </a:t>
            </a:r>
            <a:r>
              <a:rPr lang="en-GB" sz="1500" b="1" dirty="0">
                <a:solidFill>
                  <a:srgbClr val="FF0000"/>
                </a:solidFill>
                <a:latin typeface="Segoe UI" panose="020B0502040204020203" pitchFamily="34" charset="0"/>
              </a:rPr>
              <a:t>count() </a:t>
            </a:r>
            <a:r>
              <a:rPr lang="en-GB" sz="1500" b="1" dirty="0">
                <a:solidFill>
                  <a:srgbClr val="000000"/>
                </a:solidFill>
                <a:latin typeface="Segoe UI" panose="020B0502040204020203" pitchFamily="34" charset="0"/>
              </a:rPr>
              <a:t>Function </a:t>
            </a:r>
            <a:r>
              <a:rPr lang="en-GB" sz="1350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  <a:r>
              <a:rPr lang="en-GB" sz="1350" b="1" dirty="0">
                <a:solidFill>
                  <a:srgbClr val="0070C0"/>
                </a:solidFill>
                <a:latin typeface="Segoe UI" panose="020B0502040204020203" pitchFamily="34" charset="0"/>
              </a:rPr>
              <a:t>To get the Length of an Array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605" y="1497288"/>
            <a:ext cx="7449242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 function is used to return the length (the number of elements) of an array</a:t>
            </a:r>
            <a:r>
              <a:rPr lang="en-US" sz="1050" b="1" dirty="0"/>
              <a:t>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3704" y="1860706"/>
            <a:ext cx="5272744" cy="124649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GB" sz="1500" b="1" dirty="0"/>
            </a:br>
            <a:r>
              <a:rPr lang="en-GB" sz="1500" b="1" dirty="0"/>
              <a:t>	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$cars = </a:t>
            </a: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500" b="1" dirty="0"/>
            </a:br>
            <a:r>
              <a:rPr lang="en-GB" sz="1500" b="1" dirty="0"/>
              <a:t>	</a:t>
            </a: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count($cars);</a:t>
            </a:r>
            <a:br>
              <a:rPr lang="en-GB" sz="1500" b="1" dirty="0"/>
            </a:b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500" b="1" dirty="0"/>
          </a:p>
        </p:txBody>
      </p:sp>
      <p:sp>
        <p:nvSpPr>
          <p:cNvPr id="7" name="Rectangle 6"/>
          <p:cNvSpPr/>
          <p:nvPr/>
        </p:nvSpPr>
        <p:spPr>
          <a:xfrm>
            <a:off x="253704" y="3306806"/>
            <a:ext cx="363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</a:rPr>
              <a:t>Loop Through an Indexed Array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705" y="3653055"/>
            <a:ext cx="4739777" cy="21698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&lt;?</a:t>
            </a:r>
            <a:r>
              <a:rPr lang="en-US" sz="1500" b="1" dirty="0" err="1">
                <a:latin typeface="Consolas" panose="020B0609020204030204" pitchFamily="49" charset="0"/>
              </a:rPr>
              <a:t>php</a:t>
            </a:r>
            <a:endParaRPr lang="en-US" sz="1500" b="1" dirty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$cars=array("</a:t>
            </a:r>
            <a:r>
              <a:rPr lang="en-US" sz="1500" b="1" dirty="0" err="1">
                <a:latin typeface="Consolas" panose="020B0609020204030204" pitchFamily="49" charset="0"/>
              </a:rPr>
              <a:t>Volvo","BMW","Toyota</a:t>
            </a:r>
            <a:r>
              <a:rPr lang="en-US" sz="1500" b="1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$</a:t>
            </a:r>
            <a:r>
              <a:rPr lang="en-US" sz="1500" b="1" dirty="0" err="1">
                <a:latin typeface="Consolas" panose="020B0609020204030204" pitchFamily="49" charset="0"/>
              </a:rPr>
              <a:t>clength</a:t>
            </a:r>
            <a:r>
              <a:rPr lang="en-US" sz="1500" b="1" dirty="0">
                <a:latin typeface="Consolas" panose="020B0609020204030204" pitchFamily="49" charset="0"/>
              </a:rPr>
              <a:t>=count($cars);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for($x=0;$x&lt;$</a:t>
            </a:r>
            <a:r>
              <a:rPr lang="en-US" sz="1500" b="1" dirty="0" err="1">
                <a:latin typeface="Consolas" panose="020B0609020204030204" pitchFamily="49" charset="0"/>
              </a:rPr>
              <a:t>clength</a:t>
            </a:r>
            <a:r>
              <a:rPr lang="en-US" sz="1500" b="1" dirty="0">
                <a:latin typeface="Consolas" panose="020B0609020204030204" pitchFamily="49" charset="0"/>
              </a:rPr>
              <a:t>;$x++)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 echo $cars[$x];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 echo "&lt;</a:t>
            </a:r>
            <a:r>
              <a:rPr lang="en-US" sz="1500" b="1" dirty="0" err="1">
                <a:latin typeface="Consolas" panose="020B0609020204030204" pitchFamily="49" charset="0"/>
              </a:rPr>
              <a:t>br</a:t>
            </a:r>
            <a:r>
              <a:rPr lang="en-US" sz="1500" b="1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6804423" y="936666"/>
            <a:ext cx="2135981" cy="3208571"/>
          </a:xfrm>
          <a:prstGeom prst="rect">
            <a:avLst/>
          </a:prstGeom>
          <a:ln w="158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>
                <a:latin typeface="Consolas" panose="020B0609020204030204" pitchFamily="49" charset="0"/>
              </a:rPr>
              <a:t>&lt;?</a:t>
            </a:r>
            <a:r>
              <a:rPr lang="en-US" sz="1350" b="1" dirty="0" err="1">
                <a:latin typeface="Consolas" panose="020B0609020204030204" pitchFamily="49" charset="0"/>
              </a:rPr>
              <a:t>php</a:t>
            </a:r>
            <a:endParaRPr lang="en-US" sz="1350" b="1" dirty="0">
              <a:latin typeface="Consolas" panose="020B0609020204030204" pitchFamily="49" charset="0"/>
            </a:endParaRPr>
          </a:p>
          <a:p>
            <a:r>
              <a:rPr lang="en-US" sz="1350" b="1" dirty="0">
                <a:latin typeface="Consolas" panose="020B0609020204030204" pitchFamily="49" charset="0"/>
              </a:rPr>
              <a:t>$n=3;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$cars = array($n);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$cars[0] = "Volvo";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$cars[1] = 12;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$cars[2] = "Toyota";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$cars[3] = "Audi";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 $cars[0];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echo"&lt;</a:t>
            </a:r>
            <a:r>
              <a:rPr lang="en-US" sz="1350" b="1" dirty="0" err="1">
                <a:latin typeface="Consolas" panose="020B0609020204030204" pitchFamily="49" charset="0"/>
              </a:rPr>
              <a:t>br</a:t>
            </a:r>
            <a:r>
              <a:rPr lang="en-US" sz="1350" b="1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 $cars[1];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echo"&lt;</a:t>
            </a:r>
            <a:r>
              <a:rPr lang="en-US" sz="1350" b="1" dirty="0" err="1">
                <a:latin typeface="Consolas" panose="020B0609020204030204" pitchFamily="49" charset="0"/>
              </a:rPr>
              <a:t>br</a:t>
            </a:r>
            <a:r>
              <a:rPr lang="en-US" sz="1350" b="1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 $cars[2];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echo"&lt;</a:t>
            </a:r>
            <a:r>
              <a:rPr lang="en-US" sz="1350" b="1" dirty="0" err="1">
                <a:latin typeface="Consolas" panose="020B0609020204030204" pitchFamily="49" charset="0"/>
              </a:rPr>
              <a:t>br</a:t>
            </a:r>
            <a:r>
              <a:rPr lang="en-US" sz="1350" b="1" dirty="0">
                <a:latin typeface="Consolas" panose="020B0609020204030204" pitchFamily="49" charset="0"/>
              </a:rPr>
              <a:t>&gt;";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echo $cars[3];</a:t>
            </a:r>
          </a:p>
          <a:p>
            <a:r>
              <a:rPr lang="en-US" sz="1350" b="1" dirty="0">
                <a:latin typeface="Consolas" panose="020B0609020204030204" pitchFamily="49" charset="0"/>
              </a:rPr>
              <a:t>?&gt;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4365" y="4153432"/>
            <a:ext cx="3272963" cy="14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596" y="2918876"/>
            <a:ext cx="47571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rgbClr val="C00000"/>
                </a:solidFill>
                <a:latin typeface="Segoe UI" panose="020B0502040204020203" pitchFamily="34" charset="0"/>
              </a:rPr>
              <a:t>PHP Associative Arrays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926" y="1101506"/>
            <a:ext cx="267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</a:rPr>
              <a:t>PHP Associative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779" y="1643373"/>
            <a:ext cx="816438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Associative arrays are arrays that use </a:t>
            </a:r>
            <a:r>
              <a:rPr lang="en-GB" sz="1350" b="1" dirty="0">
                <a:solidFill>
                  <a:srgbClr val="FF0000"/>
                </a:solidFill>
                <a:latin typeface="Verdana" panose="020B0604030504040204" pitchFamily="34" charset="0"/>
              </a:rPr>
              <a:t>named keys 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that you assign to them.</a:t>
            </a:r>
          </a:p>
          <a:p>
            <a:endParaRPr lang="en-GB" sz="13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There are </a:t>
            </a:r>
            <a:r>
              <a:rPr lang="en-GB" sz="1350" b="1" dirty="0">
                <a:solidFill>
                  <a:srgbClr val="FF0000"/>
                </a:solidFill>
                <a:latin typeface="Verdana" panose="020B0604030504040204" pitchFamily="34" charset="0"/>
              </a:rPr>
              <a:t>two ways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 to create an associative array: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779" y="2531488"/>
            <a:ext cx="6341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$age = array("Peter"=&gt;"35", "Ben"=&gt;"37", "Joe"=&gt;"43");</a:t>
            </a:r>
            <a:endParaRPr lang="en-US" sz="1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9291" y="2842461"/>
            <a:ext cx="49885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OR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72322" y="3164446"/>
            <a:ext cx="2718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$age['Peter'] = "35";</a:t>
            </a:r>
            <a:br>
              <a:rPr lang="en-GB" sz="15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GB" sz="15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$age['Ben'] = "37";</a:t>
            </a:r>
            <a:br>
              <a:rPr lang="en-GB" sz="15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GB" sz="15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$age['Joe'] = "43";</a:t>
            </a:r>
            <a:endParaRPr lang="en-US" sz="15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869" y="4109680"/>
            <a:ext cx="41680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The named keys can then be used in a script: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1232570" y="4616272"/>
            <a:ext cx="5884946" cy="101566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GB" sz="1500" b="1" dirty="0"/>
            </a:b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$age = </a:t>
            </a: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"35"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"Ben"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"37"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"43"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500" b="1" dirty="0"/>
            </a:b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"Peter is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. $age[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'Peter'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 years old."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500" b="1" dirty="0"/>
            </a:b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8880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202" y="1294289"/>
            <a:ext cx="5226519" cy="196207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&lt;!DOCTYPE html&gt;</a:t>
            </a:r>
          </a:p>
          <a:p>
            <a:r>
              <a:rPr lang="en-US" sz="1350" b="1" dirty="0"/>
              <a:t>&lt;html&gt;</a:t>
            </a:r>
          </a:p>
          <a:p>
            <a:r>
              <a:rPr lang="en-US" sz="1350" b="1" dirty="0"/>
              <a:t>&lt;body&gt;</a:t>
            </a:r>
          </a:p>
          <a:p>
            <a:r>
              <a:rPr lang="en-US" sz="1350" b="1" dirty="0"/>
              <a:t>&lt;?</a:t>
            </a:r>
            <a:r>
              <a:rPr lang="en-US" sz="1350" b="1" dirty="0" err="1"/>
              <a:t>php</a:t>
            </a:r>
            <a:endParaRPr lang="en-US" sz="1350" b="1" dirty="0"/>
          </a:p>
          <a:p>
            <a:r>
              <a:rPr lang="en-US" sz="1350" b="1" dirty="0"/>
              <a:t>$a=array("Volvo"=&gt;"XC90","BMW"=&gt;"X5","Toyota"=&gt;"Highlander");</a:t>
            </a:r>
          </a:p>
          <a:p>
            <a:r>
              <a:rPr lang="en-US" sz="1350" b="1" dirty="0" err="1"/>
              <a:t>print_r</a:t>
            </a:r>
            <a:r>
              <a:rPr lang="en-US" sz="1350" b="1" dirty="0"/>
              <a:t>(</a:t>
            </a:r>
            <a:r>
              <a:rPr lang="en-US" sz="1350" b="1" dirty="0" err="1"/>
              <a:t>array_keys</a:t>
            </a:r>
            <a:r>
              <a:rPr lang="en-US" sz="1350" b="1" dirty="0"/>
              <a:t>($a));</a:t>
            </a:r>
          </a:p>
          <a:p>
            <a:r>
              <a:rPr lang="en-US" sz="1350" b="1" dirty="0"/>
              <a:t>?&gt;</a:t>
            </a:r>
          </a:p>
          <a:p>
            <a:r>
              <a:rPr lang="en-US" sz="1350" b="1" dirty="0"/>
              <a:t>&lt;/body&gt;</a:t>
            </a:r>
          </a:p>
          <a:p>
            <a:r>
              <a:rPr lang="en-US" sz="1350" b="1" dirty="0"/>
              <a:t>&lt;/html&gt;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7299" y="2377440"/>
            <a:ext cx="3488358" cy="1223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780" y="3455924"/>
            <a:ext cx="4572000" cy="15465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350" b="1" dirty="0"/>
              <a:t>&lt;?</a:t>
            </a:r>
            <a:r>
              <a:rPr lang="en-US" sz="1350" b="1" dirty="0" err="1"/>
              <a:t>php</a:t>
            </a:r>
            <a:endParaRPr lang="en-US" sz="1350" b="1" dirty="0"/>
          </a:p>
          <a:p>
            <a:r>
              <a:rPr lang="en-US" sz="1350" b="1" dirty="0"/>
              <a:t>$a=array("Volvo"=&gt;"XC90","BMW"=&gt;"X5","Toyota"=&gt;"Highlander");</a:t>
            </a:r>
          </a:p>
          <a:p>
            <a:r>
              <a:rPr lang="en-US" sz="1350" b="1" dirty="0" err="1"/>
              <a:t>print_r</a:t>
            </a:r>
            <a:r>
              <a:rPr lang="en-US" sz="1350" b="1" dirty="0"/>
              <a:t>(</a:t>
            </a:r>
            <a:r>
              <a:rPr lang="en-US" sz="1350" b="1" dirty="0" err="1"/>
              <a:t>array_keys</a:t>
            </a:r>
            <a:r>
              <a:rPr lang="en-US" sz="1350" b="1" dirty="0"/>
              <a:t>($a));</a:t>
            </a:r>
          </a:p>
          <a:p>
            <a:r>
              <a:rPr lang="en-US" sz="1350" b="1" dirty="0"/>
              <a:t>echo "&lt;</a:t>
            </a:r>
            <a:r>
              <a:rPr lang="en-US" sz="1350" b="1" dirty="0" err="1"/>
              <a:t>br</a:t>
            </a:r>
            <a:r>
              <a:rPr lang="en-US" sz="1350" b="1" dirty="0"/>
              <a:t>&gt;";</a:t>
            </a:r>
          </a:p>
          <a:p>
            <a:r>
              <a:rPr lang="en-US" sz="1350" b="1" dirty="0" err="1"/>
              <a:t>print_r</a:t>
            </a:r>
            <a:r>
              <a:rPr lang="en-US" sz="1350" b="1" dirty="0"/>
              <a:t>(</a:t>
            </a:r>
            <a:r>
              <a:rPr lang="en-US" sz="1350" b="1" dirty="0" err="1"/>
              <a:t>array_values</a:t>
            </a:r>
            <a:r>
              <a:rPr lang="en-US" sz="1350" b="1" dirty="0"/>
              <a:t>($a));</a:t>
            </a:r>
          </a:p>
          <a:p>
            <a:r>
              <a:rPr lang="en-US" sz="1350" b="1" dirty="0"/>
              <a:t>?&gt;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9119" y="4274820"/>
            <a:ext cx="3586163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9438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4386" y="1639045"/>
            <a:ext cx="5562600" cy="13388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&lt;?</a:t>
            </a:r>
            <a:r>
              <a:rPr lang="en-US" sz="1350" b="1" dirty="0" err="1"/>
              <a:t>php</a:t>
            </a:r>
            <a:endParaRPr lang="en-US" sz="1350" b="1" dirty="0"/>
          </a:p>
          <a:p>
            <a:r>
              <a:rPr lang="en-US" sz="1350" b="1" dirty="0"/>
              <a:t>$a=array("key1"=&gt;"value 1","key2"=&gt;"value 2","key3"=&gt;"value 3");</a:t>
            </a:r>
          </a:p>
          <a:p>
            <a:r>
              <a:rPr lang="en-US" sz="1350" b="1" dirty="0" err="1"/>
              <a:t>print_r</a:t>
            </a:r>
            <a:r>
              <a:rPr lang="en-US" sz="1350" b="1" dirty="0"/>
              <a:t>(</a:t>
            </a:r>
            <a:r>
              <a:rPr lang="en-US" sz="1350" b="1" dirty="0" err="1"/>
              <a:t>array_keys</a:t>
            </a:r>
            <a:r>
              <a:rPr lang="en-US" sz="1350" b="1" dirty="0"/>
              <a:t>($a));</a:t>
            </a:r>
          </a:p>
          <a:p>
            <a:r>
              <a:rPr lang="en-US" sz="1350" b="1" dirty="0"/>
              <a:t>echo "&lt;</a:t>
            </a:r>
            <a:r>
              <a:rPr lang="en-US" sz="1350" b="1" dirty="0" err="1"/>
              <a:t>br</a:t>
            </a:r>
            <a:r>
              <a:rPr lang="en-US" sz="1350" b="1" dirty="0"/>
              <a:t>&gt;";</a:t>
            </a:r>
          </a:p>
          <a:p>
            <a:r>
              <a:rPr lang="en-US" sz="1350" b="1" dirty="0" err="1"/>
              <a:t>print_r</a:t>
            </a:r>
            <a:r>
              <a:rPr lang="en-US" sz="1350" b="1" dirty="0"/>
              <a:t>(</a:t>
            </a:r>
            <a:r>
              <a:rPr lang="en-US" sz="1350" b="1" dirty="0" err="1"/>
              <a:t>array_values</a:t>
            </a:r>
            <a:r>
              <a:rPr lang="en-US" sz="1350" b="1" dirty="0"/>
              <a:t>($a));</a:t>
            </a:r>
          </a:p>
          <a:p>
            <a:r>
              <a:rPr lang="en-US" sz="1350" b="1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5292" y="3137398"/>
            <a:ext cx="4486275" cy="1300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72343" y="872848"/>
            <a:ext cx="6302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PT Sans"/>
              </a:rPr>
              <a:t>Getting Keys/Values Separately From Associative Array</a:t>
            </a:r>
          </a:p>
        </p:txBody>
      </p:sp>
    </p:spTree>
    <p:extLst>
      <p:ext uri="{BB962C8B-B14F-4D97-AF65-F5344CB8AC3E}">
        <p14:creationId xmlns:p14="http://schemas.microsoft.com/office/powerpoint/2010/main" val="120885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1" y="1036068"/>
            <a:ext cx="6357938" cy="46628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&lt;html&gt;</a:t>
            </a:r>
          </a:p>
          <a:p>
            <a:r>
              <a:rPr lang="en-US" sz="1350" b="1" dirty="0"/>
              <a:t>&lt;body&gt;</a:t>
            </a:r>
          </a:p>
          <a:p>
            <a:r>
              <a:rPr lang="en-US" sz="1350" b="1" dirty="0"/>
              <a:t>&lt;?</a:t>
            </a:r>
            <a:r>
              <a:rPr lang="en-US" sz="1350" b="1" dirty="0" err="1"/>
              <a:t>php</a:t>
            </a:r>
            <a:endParaRPr lang="en-US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FF0000"/>
                </a:solidFill>
              </a:rPr>
              <a:t>/* First method to associate create array. */</a:t>
            </a:r>
          </a:p>
          <a:p>
            <a:r>
              <a:rPr lang="en-US" sz="1350" b="1" dirty="0"/>
              <a:t>$salaries = array("</a:t>
            </a:r>
            <a:r>
              <a:rPr lang="en-US" sz="1350" b="1" dirty="0" err="1"/>
              <a:t>mohammad</a:t>
            </a:r>
            <a:r>
              <a:rPr lang="en-US" sz="1350" b="1" dirty="0"/>
              <a:t>" =&gt; 2000, "</a:t>
            </a:r>
            <a:r>
              <a:rPr lang="en-US" sz="1350" b="1" dirty="0" err="1"/>
              <a:t>qadir</a:t>
            </a:r>
            <a:r>
              <a:rPr lang="en-US" sz="1350" b="1" dirty="0"/>
              <a:t>" =&gt; 1000, "</a:t>
            </a:r>
            <a:r>
              <a:rPr lang="en-US" sz="1350" b="1" dirty="0" err="1"/>
              <a:t>zara</a:t>
            </a:r>
            <a:r>
              <a:rPr lang="en-US" sz="1350" b="1" dirty="0"/>
              <a:t>" =&gt; 500);</a:t>
            </a:r>
          </a:p>
          <a:p>
            <a:r>
              <a:rPr lang="en-US" sz="1350" b="1" dirty="0"/>
              <a:t>echo "Salary of </a:t>
            </a:r>
            <a:r>
              <a:rPr lang="en-US" sz="1350" b="1" dirty="0" err="1"/>
              <a:t>mohammad</a:t>
            </a:r>
            <a:r>
              <a:rPr lang="en-US" sz="1350" b="1" dirty="0"/>
              <a:t> is ". $salaries['</a:t>
            </a:r>
            <a:r>
              <a:rPr lang="en-US" sz="1350" b="1" dirty="0" err="1"/>
              <a:t>mohammad</a:t>
            </a:r>
            <a:r>
              <a:rPr lang="en-US" sz="1350" b="1" dirty="0"/>
              <a:t>'] . "&lt;</a:t>
            </a:r>
            <a:r>
              <a:rPr lang="en-US" sz="1350" b="1" dirty="0" err="1"/>
              <a:t>br</a:t>
            </a:r>
            <a:r>
              <a:rPr lang="en-US" sz="1350" b="1" dirty="0"/>
              <a:t> /&gt;";</a:t>
            </a:r>
          </a:p>
          <a:p>
            <a:r>
              <a:rPr lang="en-US" sz="1350" b="1" dirty="0"/>
              <a:t>echo "Salary of </a:t>
            </a:r>
            <a:r>
              <a:rPr lang="en-US" sz="1350" b="1" dirty="0" err="1"/>
              <a:t>qadir</a:t>
            </a:r>
            <a:r>
              <a:rPr lang="en-US" sz="1350" b="1" dirty="0"/>
              <a:t> is ".  $salaries['</a:t>
            </a:r>
            <a:r>
              <a:rPr lang="en-US" sz="1350" b="1" dirty="0" err="1"/>
              <a:t>qadir</a:t>
            </a:r>
            <a:r>
              <a:rPr lang="en-US" sz="1350" b="1" dirty="0"/>
              <a:t>']. "&lt;</a:t>
            </a:r>
            <a:r>
              <a:rPr lang="en-US" sz="1350" b="1" dirty="0" err="1"/>
              <a:t>br</a:t>
            </a:r>
            <a:r>
              <a:rPr lang="en-US" sz="1350" b="1" dirty="0"/>
              <a:t> /&gt;";</a:t>
            </a:r>
          </a:p>
          <a:p>
            <a:r>
              <a:rPr lang="en-US" sz="1350" b="1" dirty="0"/>
              <a:t>echo "Salary of </a:t>
            </a:r>
            <a:r>
              <a:rPr lang="en-US" sz="1350" b="1" dirty="0" err="1"/>
              <a:t>zara</a:t>
            </a:r>
            <a:r>
              <a:rPr lang="en-US" sz="1350" b="1" dirty="0"/>
              <a:t> is ".  $salaries['</a:t>
            </a:r>
            <a:r>
              <a:rPr lang="en-US" sz="1350" b="1" dirty="0" err="1"/>
              <a:t>zara</a:t>
            </a:r>
            <a:r>
              <a:rPr lang="en-US" sz="1350" b="1" dirty="0"/>
              <a:t>']. "&lt;</a:t>
            </a:r>
            <a:r>
              <a:rPr lang="en-US" sz="1350" b="1" dirty="0" err="1"/>
              <a:t>br</a:t>
            </a:r>
            <a:r>
              <a:rPr lang="en-US" sz="1350" b="1" dirty="0"/>
              <a:t> /&gt;";</a:t>
            </a:r>
          </a:p>
          <a:p>
            <a:r>
              <a:rPr lang="en-US" sz="1350" b="1" dirty="0"/>
              <a:t>         </a:t>
            </a:r>
          </a:p>
          <a:p>
            <a:r>
              <a:rPr lang="en-US" sz="1350" b="1" dirty="0"/>
              <a:t>       	</a:t>
            </a:r>
            <a:r>
              <a:rPr lang="en-US" sz="1350" b="1" dirty="0">
                <a:solidFill>
                  <a:srgbClr val="FF0000"/>
                </a:solidFill>
              </a:rPr>
              <a:t>/* Second method to create array. */</a:t>
            </a:r>
          </a:p>
          <a:p>
            <a:r>
              <a:rPr lang="en-US" sz="1350" b="1" dirty="0"/>
              <a:t>         $salaries['</a:t>
            </a:r>
            <a:r>
              <a:rPr lang="en-US" sz="1350" b="1" dirty="0" err="1"/>
              <a:t>mohammad</a:t>
            </a:r>
            <a:r>
              <a:rPr lang="en-US" sz="1350" b="1" dirty="0"/>
              <a:t>'] = "high";</a:t>
            </a:r>
          </a:p>
          <a:p>
            <a:r>
              <a:rPr lang="en-US" sz="1350" b="1" dirty="0"/>
              <a:t>         $salaries['</a:t>
            </a:r>
            <a:r>
              <a:rPr lang="en-US" sz="1350" b="1" dirty="0" err="1"/>
              <a:t>qadir</a:t>
            </a:r>
            <a:r>
              <a:rPr lang="en-US" sz="1350" b="1" dirty="0"/>
              <a:t>'] = "medium";</a:t>
            </a:r>
          </a:p>
          <a:p>
            <a:r>
              <a:rPr lang="en-US" sz="1350" b="1" dirty="0"/>
              <a:t>         $salaries['</a:t>
            </a:r>
            <a:r>
              <a:rPr lang="en-US" sz="1350" b="1" dirty="0" err="1"/>
              <a:t>zara</a:t>
            </a:r>
            <a:r>
              <a:rPr lang="en-US" sz="1350" b="1" dirty="0"/>
              <a:t>'] = "low";</a:t>
            </a:r>
          </a:p>
          <a:p>
            <a:r>
              <a:rPr lang="en-US" sz="1350" b="1" dirty="0"/>
              <a:t>         </a:t>
            </a:r>
          </a:p>
          <a:p>
            <a:r>
              <a:rPr lang="en-US" sz="1350" b="1" dirty="0"/>
              <a:t>         $</a:t>
            </a:r>
            <a:r>
              <a:rPr lang="en-US" sz="1350" b="1" dirty="0" err="1"/>
              <a:t>mohammad_sal</a:t>
            </a:r>
            <a:r>
              <a:rPr lang="en-US" sz="1350" b="1" dirty="0"/>
              <a:t>=$salaries['</a:t>
            </a:r>
            <a:r>
              <a:rPr lang="en-US" sz="1350" b="1" dirty="0" err="1"/>
              <a:t>mohammad</a:t>
            </a:r>
            <a:r>
              <a:rPr lang="en-US" sz="1350" b="1" dirty="0"/>
              <a:t>’];</a:t>
            </a:r>
          </a:p>
          <a:p>
            <a:r>
              <a:rPr lang="en-US" sz="1350" b="1" dirty="0">
                <a:solidFill>
                  <a:srgbClr val="002060"/>
                </a:solidFill>
              </a:rPr>
              <a:t>       //echo "Salary of </a:t>
            </a:r>
            <a:r>
              <a:rPr lang="en-US" sz="1350" b="1" dirty="0" err="1">
                <a:solidFill>
                  <a:srgbClr val="002060"/>
                </a:solidFill>
              </a:rPr>
              <a:t>mohammad</a:t>
            </a:r>
            <a:r>
              <a:rPr lang="en-US" sz="1350" b="1" dirty="0">
                <a:solidFill>
                  <a:srgbClr val="002060"/>
                </a:solidFill>
              </a:rPr>
              <a:t> is ".$</a:t>
            </a:r>
            <a:r>
              <a:rPr lang="en-US" sz="1350" b="1" dirty="0" err="1">
                <a:solidFill>
                  <a:srgbClr val="002060"/>
                </a:solidFill>
              </a:rPr>
              <a:t>mohammad_sal</a:t>
            </a:r>
            <a:r>
              <a:rPr lang="en-US" sz="1350" b="1" dirty="0">
                <a:solidFill>
                  <a:srgbClr val="002060"/>
                </a:solidFill>
              </a:rPr>
              <a:t>."&lt;</a:t>
            </a:r>
            <a:r>
              <a:rPr lang="en-US" sz="1350" b="1" dirty="0" err="1">
                <a:solidFill>
                  <a:srgbClr val="002060"/>
                </a:solidFill>
              </a:rPr>
              <a:t>br</a:t>
            </a:r>
            <a:r>
              <a:rPr lang="en-US" sz="1350" b="1" dirty="0">
                <a:solidFill>
                  <a:srgbClr val="002060"/>
                </a:solidFill>
              </a:rPr>
              <a:t>&gt;";</a:t>
            </a:r>
          </a:p>
          <a:p>
            <a:r>
              <a:rPr lang="en-US" sz="1350" b="1" dirty="0"/>
              <a:t>         echo "Salary of </a:t>
            </a:r>
            <a:r>
              <a:rPr lang="en-US" sz="1350" b="1" dirty="0" err="1"/>
              <a:t>mohammad</a:t>
            </a:r>
            <a:r>
              <a:rPr lang="en-US" sz="1350" b="1" dirty="0"/>
              <a:t> is ". $salaries['</a:t>
            </a:r>
            <a:r>
              <a:rPr lang="en-US" sz="1350" b="1" dirty="0" err="1"/>
              <a:t>mohammad</a:t>
            </a:r>
            <a:r>
              <a:rPr lang="en-US" sz="1350" b="1" dirty="0"/>
              <a:t>'] . "&lt;</a:t>
            </a:r>
            <a:r>
              <a:rPr lang="en-US" sz="1350" b="1" dirty="0" err="1"/>
              <a:t>br</a:t>
            </a:r>
            <a:r>
              <a:rPr lang="en-US" sz="1350" b="1" dirty="0"/>
              <a:t> /&gt;";</a:t>
            </a:r>
          </a:p>
          <a:p>
            <a:r>
              <a:rPr lang="en-US" sz="1350" b="1" dirty="0"/>
              <a:t>         echo "Salary of </a:t>
            </a:r>
            <a:r>
              <a:rPr lang="en-US" sz="1350" b="1" dirty="0" err="1"/>
              <a:t>qadir</a:t>
            </a:r>
            <a:r>
              <a:rPr lang="en-US" sz="1350" b="1" dirty="0"/>
              <a:t> is ".  $salaries['</a:t>
            </a:r>
            <a:r>
              <a:rPr lang="en-US" sz="1350" b="1" dirty="0" err="1"/>
              <a:t>qadir</a:t>
            </a:r>
            <a:r>
              <a:rPr lang="en-US" sz="1350" b="1" dirty="0"/>
              <a:t>']. "&lt;</a:t>
            </a:r>
            <a:r>
              <a:rPr lang="en-US" sz="1350" b="1" dirty="0" err="1"/>
              <a:t>br</a:t>
            </a:r>
            <a:r>
              <a:rPr lang="en-US" sz="1350" b="1" dirty="0"/>
              <a:t> /&gt;";</a:t>
            </a:r>
          </a:p>
          <a:p>
            <a:r>
              <a:rPr lang="en-US" sz="1350" b="1" dirty="0"/>
              <a:t>         echo "Salary of </a:t>
            </a:r>
            <a:r>
              <a:rPr lang="en-US" sz="1350" b="1" dirty="0" err="1"/>
              <a:t>zara</a:t>
            </a:r>
            <a:r>
              <a:rPr lang="en-US" sz="1350" b="1" dirty="0"/>
              <a:t> is ".  $salaries['</a:t>
            </a:r>
            <a:r>
              <a:rPr lang="en-US" sz="1350" b="1" dirty="0" err="1"/>
              <a:t>zara</a:t>
            </a:r>
            <a:r>
              <a:rPr lang="en-US" sz="1350" b="1" dirty="0"/>
              <a:t>']. "&lt;</a:t>
            </a:r>
            <a:r>
              <a:rPr lang="en-US" sz="1350" b="1" dirty="0" err="1"/>
              <a:t>br</a:t>
            </a:r>
            <a:r>
              <a:rPr lang="en-US" sz="1350" b="1" dirty="0"/>
              <a:t> /&gt;";</a:t>
            </a:r>
          </a:p>
          <a:p>
            <a:r>
              <a:rPr lang="en-US" sz="1350" b="1" dirty="0"/>
              <a:t>      ?&gt;</a:t>
            </a:r>
          </a:p>
          <a:p>
            <a:r>
              <a:rPr lang="en-US" sz="1350" b="1" dirty="0"/>
              <a:t>      &lt;/body&gt;</a:t>
            </a:r>
          </a:p>
          <a:p>
            <a:r>
              <a:rPr lang="en-US" sz="1350" b="1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2106" y="2296716"/>
            <a:ext cx="3586163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02" y="1088722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</a:rPr>
              <a:t>Loop Through an Associative Array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7049" y="1613281"/>
            <a:ext cx="6203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loop through and print all the values of an associative array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can be used for this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352" y="2590246"/>
            <a:ext cx="7459580" cy="258532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GB" b="1" dirty="0"/>
            </a:b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$age = </a:t>
            </a:r>
            <a:r>
              <a:rPr lang="en-GB" b="1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“73"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"Ben"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“29"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“46"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b="1" dirty="0"/>
            </a:br>
            <a:br>
              <a:rPr lang="en-GB" b="1" dirty="0"/>
            </a:br>
            <a:r>
              <a:rPr lang="en-GB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($age </a:t>
            </a:r>
            <a:r>
              <a:rPr lang="en-GB" b="1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$x =&gt; $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x_value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b="1" dirty="0"/>
            </a:b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   </a:t>
            </a:r>
            <a:r>
              <a:rPr lang="en-GB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"Key="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. $x . 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", Value="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x_value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b="1" dirty="0"/>
            </a:b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GB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GB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b="1" dirty="0"/>
            </a:b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34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050" y="3473051"/>
            <a:ext cx="3006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Segoe UI" panose="020B0502040204020203" pitchFamily="34" charset="0"/>
              </a:rPr>
              <a:t>Creation of Arrays in PHP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5296" y="1170694"/>
            <a:ext cx="803464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An array is a special variable, which can hold more than one value at a time.</a:t>
            </a:r>
            <a:endParaRPr lang="en-US" sz="13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An array stores multiple values in one single variable:</a:t>
            </a:r>
            <a:endParaRPr lang="en-US" sz="1350" b="1" dirty="0"/>
          </a:p>
        </p:txBody>
      </p:sp>
      <p:sp>
        <p:nvSpPr>
          <p:cNvPr id="13" name="Rectangle 12"/>
          <p:cNvSpPr/>
          <p:nvPr/>
        </p:nvSpPr>
        <p:spPr>
          <a:xfrm>
            <a:off x="1099297" y="2089777"/>
            <a:ext cx="71706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GB" sz="13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GB" sz="1350" b="1" dirty="0"/>
            </a:b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$cars = </a:t>
            </a:r>
            <a:r>
              <a:rPr lang="en-GB" sz="1350" b="1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350" b="1" dirty="0"/>
            </a:br>
            <a:r>
              <a:rPr lang="en-GB" sz="135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"I like 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", 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 and 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350" b="1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GB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350" b="1" dirty="0"/>
            </a:br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350" b="1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099297" y="4074215"/>
            <a:ext cx="48006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 is used to create an array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49964" y="467537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array();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0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307-999C-4BFE-922C-FA258B77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8058150" cy="7000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Sort Functions For Arrays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ED53-8591-4C53-8047-34504DE3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28675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dirty="0">
                <a:solidFill>
                  <a:srgbClr val="FF0000"/>
                </a:solidFill>
              </a:rPr>
              <a:t>sort() </a:t>
            </a:r>
            <a:r>
              <a:rPr lang="en-US" sz="2400" dirty="0"/>
              <a:t>- sort arrays in ascending order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rsort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- sort arrays in descending order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asort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- sort associative arrays in ascending order, according to the value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ksort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- sort associative arrays in ascending order, according to the key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arsort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- sort associative arrays in descending order, according to the value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krsort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- sort associative arrays in descending order, according to the key</a:t>
            </a:r>
          </a:p>
        </p:txBody>
      </p:sp>
    </p:spTree>
    <p:extLst>
      <p:ext uri="{BB962C8B-B14F-4D97-AF65-F5344CB8AC3E}">
        <p14:creationId xmlns:p14="http://schemas.microsoft.com/office/powerpoint/2010/main" val="398553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1371-D3E0-497F-9B52-A4F8321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new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B890-6F0D-49EF-9659-C97695A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array_push</a:t>
            </a:r>
            <a:r>
              <a:rPr lang="en-US" sz="2800" b="1" dirty="0"/>
              <a:t>() :</a:t>
            </a:r>
          </a:p>
          <a:p>
            <a:pPr marL="0" indent="0">
              <a:buNone/>
            </a:pPr>
            <a:r>
              <a:rPr lang="en-US" sz="2800" dirty="0"/>
              <a:t>$skillset= array('</a:t>
            </a:r>
            <a:r>
              <a:rPr lang="en-US" sz="2800" dirty="0" err="1"/>
              <a:t>JavaScript','Python','C</a:t>
            </a:r>
            <a:r>
              <a:rPr lang="en-US" sz="2800" dirty="0"/>
              <a:t>++');</a:t>
            </a:r>
          </a:p>
          <a:p>
            <a:pPr marL="0" indent="0">
              <a:buNone/>
            </a:pPr>
            <a:r>
              <a:rPr lang="en-US" sz="2800" dirty="0"/>
              <a:t> $</a:t>
            </a:r>
            <a:r>
              <a:rPr lang="en-US" sz="2800" dirty="0" err="1"/>
              <a:t>new_array</a:t>
            </a:r>
            <a:r>
              <a:rPr lang="en-US" sz="2800" dirty="0"/>
              <a:t> = </a:t>
            </a:r>
            <a:r>
              <a:rPr lang="en-US" sz="2800" dirty="0" err="1"/>
              <a:t>array_push</a:t>
            </a:r>
            <a:r>
              <a:rPr lang="en-US" sz="2800" dirty="0"/>
              <a:t>($skillset, 'PHP', 'HTML', 'CSS');</a:t>
            </a:r>
          </a:p>
        </p:txBody>
      </p:sp>
    </p:spTree>
    <p:extLst>
      <p:ext uri="{BB962C8B-B14F-4D97-AF65-F5344CB8AC3E}">
        <p14:creationId xmlns:p14="http://schemas.microsoft.com/office/powerpoint/2010/main" val="354918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7918-61C2-44EB-A76D-31578CD9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array_splice</a:t>
            </a:r>
            <a:r>
              <a:rPr lang="en-US" b="1" dirty="0"/>
              <a:t>() Function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C2D5-1E68-4F5F-A2D7-0A84C9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array_splice</a:t>
            </a:r>
            <a:r>
              <a:rPr lang="en-US" sz="2800" dirty="0"/>
              <a:t>() function removes selected elements from an array and replaces it with new elements.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Syntax</a:t>
            </a:r>
          </a:p>
          <a:p>
            <a:pPr marL="0" indent="0">
              <a:buNone/>
            </a:pPr>
            <a:r>
              <a:rPr lang="en-US" sz="2800" dirty="0" err="1"/>
              <a:t>array_splice</a:t>
            </a:r>
            <a:r>
              <a:rPr lang="en-US" sz="2800" dirty="0"/>
              <a:t>(</a:t>
            </a:r>
            <a:r>
              <a:rPr lang="en-US" sz="2800" i="1" dirty="0"/>
              <a:t>array, start, length, array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If the function does not remove any elements (length=0), the replaced array will be inserted from the position of the start parameter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988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CC1-F97B-4C62-B068-B2F1CE0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12E-480C-4C42-B183-F365B06D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original_array</a:t>
            </a:r>
            <a:r>
              <a:rPr lang="en-US" sz="2800" dirty="0"/>
              <a:t> = array( '1', '2', '3', '4', '5' );</a:t>
            </a:r>
          </a:p>
          <a:p>
            <a:pPr marL="0" indent="0">
              <a:buNone/>
            </a:pPr>
            <a:r>
              <a:rPr lang="en-US" sz="2800" dirty="0"/>
              <a:t>$position = 2;</a:t>
            </a:r>
          </a:p>
          <a:p>
            <a:pPr marL="0" indent="0">
              <a:buNone/>
            </a:pPr>
            <a:r>
              <a:rPr lang="en-US" sz="2800" dirty="0"/>
              <a:t>$</a:t>
            </a:r>
            <a:r>
              <a:rPr lang="en-US" sz="2800" dirty="0" err="1"/>
              <a:t>inserted_value</a:t>
            </a:r>
            <a:r>
              <a:rPr lang="en-US" sz="2800" dirty="0"/>
              <a:t>=11;</a:t>
            </a:r>
          </a:p>
          <a:p>
            <a:pPr marL="0" indent="0">
              <a:buNone/>
            </a:pPr>
            <a:r>
              <a:rPr lang="en-US" sz="2800" dirty="0" err="1"/>
              <a:t>array_splice</a:t>
            </a:r>
            <a:r>
              <a:rPr lang="en-US" sz="2800" dirty="0"/>
              <a:t>( $</a:t>
            </a:r>
            <a:r>
              <a:rPr lang="en-US" sz="2800" dirty="0" err="1"/>
              <a:t>original_array</a:t>
            </a:r>
            <a:r>
              <a:rPr lang="en-US" sz="2800" dirty="0"/>
              <a:t>, $position, 0, $</a:t>
            </a:r>
            <a:r>
              <a:rPr lang="en-US" sz="2800" dirty="0" err="1"/>
              <a:t>inserted_value</a:t>
            </a:r>
            <a:r>
              <a:rPr lang="en-US" sz="2800" dirty="0"/>
              <a:t> 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output: </a:t>
            </a:r>
          </a:p>
          <a:p>
            <a:pPr marL="0" indent="0">
              <a:buNone/>
            </a:pPr>
            <a:r>
              <a:rPr lang="en-US" sz="2800" dirty="0"/>
              <a:t>1 2 11 3 4 5 </a:t>
            </a:r>
          </a:p>
        </p:txBody>
      </p:sp>
    </p:spTree>
    <p:extLst>
      <p:ext uri="{BB962C8B-B14F-4D97-AF65-F5344CB8AC3E}">
        <p14:creationId xmlns:p14="http://schemas.microsoft.com/office/powerpoint/2010/main" val="367839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E42A-38DC-4F36-B161-EBE2C28E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b="1" dirty="0">
                <a:solidFill>
                  <a:srgbClr val="FF0000"/>
                </a:solidFill>
                <a:effectLst/>
              </a:rPr>
              <a:t>Converting Between Arrays and Variables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EA51-DF17-43C6-AC0F-9EC2BF38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825625"/>
            <a:ext cx="84391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Converting Between Arrays and Variables PHP provides two functions, extract() and compact(), that convert between arrays and variables. </a:t>
            </a:r>
            <a:endParaRPr lang="en-US" sz="28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814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A305-8869-4DD8-B1E1-0EB1CB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6"/>
            <a:ext cx="813435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effectLst/>
              </a:rPr>
            </a:br>
            <a:r>
              <a:rPr lang="en-US" b="1" u="sng" dirty="0">
                <a:solidFill>
                  <a:srgbClr val="FF0000"/>
                </a:solidFill>
                <a:effectLst/>
              </a:rPr>
              <a:t>Creating an Array from Variables</a:t>
            </a:r>
            <a:br>
              <a:rPr lang="en-US" dirty="0"/>
            </a:br>
            <a:r>
              <a:rPr lang="en-US" dirty="0"/>
              <a:t>: use compact()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2336-8BE6-4119-B8F3-7E66C287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$BR = “BIHAR";</a:t>
            </a:r>
          </a:p>
          <a:p>
            <a:pPr marL="0" indent="0">
              <a:buNone/>
            </a:pPr>
            <a:r>
              <a:rPr lang="en-US" dirty="0"/>
              <a:t>$PU = “PUNJAB";</a:t>
            </a:r>
          </a:p>
          <a:p>
            <a:pPr marL="0" indent="0">
              <a:buNone/>
            </a:pPr>
            <a:r>
              <a:rPr lang="en-US" dirty="0"/>
              <a:t>$KR = "KERELA";</a:t>
            </a:r>
          </a:p>
          <a:p>
            <a:pPr marL="0" indent="0">
              <a:buNone/>
            </a:pPr>
            <a:r>
              <a:rPr lang="en-US" dirty="0"/>
              <a:t>$states = compact(“BR", “PU", "KR");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($states);</a:t>
            </a:r>
          </a:p>
          <a:p>
            <a:pPr marL="0" indent="0">
              <a:buNone/>
            </a:pPr>
            <a:r>
              <a:rPr lang="en-US" dirty="0"/>
              <a:t>//The </a:t>
            </a:r>
            <a:r>
              <a:rPr lang="en-US" dirty="0" err="1"/>
              <a:t>print_r</a:t>
            </a:r>
            <a:r>
              <a:rPr lang="en-US" dirty="0"/>
              <a:t>() function is a built-in function in PHP and is used to print //or display information stored in a variable.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18821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F5D1-5BF5-4BEE-8AD8-9E7FB68B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DD25-DF61-42C2-B47A-A5E33D6A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compact() function is used to create an array from variables and their values.</a:t>
            </a:r>
          </a:p>
          <a:p>
            <a:pPr marL="0" indent="0">
              <a:buNone/>
            </a:pPr>
            <a:r>
              <a:rPr lang="en-US" dirty="0"/>
              <a:t>Or,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compact() array function in PHP will create an array from a list of variables.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93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2982-CB07-4AA5-94CB-90E52582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0DF8-852C-496A-AC7F-D3B4AB39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function when an array is passed as a parameter</a:t>
            </a:r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$username = "</a:t>
            </a:r>
            <a:r>
              <a:rPr lang="en-US" dirty="0" err="1"/>
              <a:t>kumar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$password = "kumar123";</a:t>
            </a:r>
          </a:p>
          <a:p>
            <a:pPr marL="0" indent="0">
              <a:buNone/>
            </a:pPr>
            <a:r>
              <a:rPr lang="en-US" dirty="0"/>
              <a:t>$age = "45";</a:t>
            </a:r>
          </a:p>
          <a:p>
            <a:pPr marL="0" indent="0">
              <a:buNone/>
            </a:pPr>
            <a:r>
              <a:rPr lang="en-US" dirty="0"/>
              <a:t> $NAME = array("username", "password");</a:t>
            </a:r>
          </a:p>
          <a:p>
            <a:pPr marL="0" indent="0">
              <a:buNone/>
            </a:pPr>
            <a:r>
              <a:rPr lang="en-US" dirty="0"/>
              <a:t> $result = compact($NAME, "age");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print_r</a:t>
            </a:r>
            <a:r>
              <a:rPr lang="en-US" dirty="0"/>
              <a:t>($result);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37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A863-BA1E-4A04-8670-0A587F76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AB9E-A7E7-4E9D-BEF9-0CCDFD75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1FAF-29C4-4850-A07C-04329F06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Creating Variables from an Array:</a:t>
            </a:r>
            <a:br>
              <a:rPr lang="en-US" sz="3600" dirty="0">
                <a:solidFill>
                  <a:srgbClr val="FF0000"/>
                </a:solidFill>
                <a:effectLst/>
              </a:rPr>
            </a:br>
            <a:r>
              <a:rPr lang="en-US" sz="3600" dirty="0">
                <a:effectLst/>
              </a:rPr>
              <a:t>use: extract()</a:t>
            </a:r>
            <a:br>
              <a:rPr lang="en-US" sz="3600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31A9-56E5-4925-B272-12B40A4A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effectLst/>
              </a:rPr>
              <a:t>The extract() function automatically creates local variables from an array. </a:t>
            </a:r>
          </a:p>
          <a:p>
            <a:pPr marL="0" indent="0" algn="just">
              <a:buNone/>
            </a:pPr>
            <a:r>
              <a:rPr lang="en-US" sz="2400" dirty="0"/>
              <a:t>$person = array('name' =&gt; '</a:t>
            </a:r>
            <a:r>
              <a:rPr lang="en-US" sz="2400" dirty="0" err="1"/>
              <a:t>kumar</a:t>
            </a:r>
            <a:r>
              <a:rPr lang="en-US" sz="2400" dirty="0"/>
              <a:t>', 'age' =&gt; 45, 'designation' =&gt; 'Assistant Professor');</a:t>
            </a:r>
          </a:p>
          <a:p>
            <a:pPr marL="0" indent="0" algn="just">
              <a:buNone/>
            </a:pPr>
            <a:r>
              <a:rPr lang="en-US" sz="2400" dirty="0"/>
              <a:t>extract($person);</a:t>
            </a:r>
          </a:p>
          <a:p>
            <a:pPr marL="0" indent="0" algn="just">
              <a:buNone/>
            </a:pPr>
            <a:r>
              <a:rPr lang="en-US" sz="2400" dirty="0"/>
              <a:t>echo $name.”&lt;</a:t>
            </a:r>
            <a:r>
              <a:rPr lang="en-US" sz="2400" dirty="0" err="1"/>
              <a:t>br</a:t>
            </a:r>
            <a:r>
              <a:rPr lang="en-US" sz="2400" dirty="0"/>
              <a:t>/&gt;”;</a:t>
            </a:r>
          </a:p>
          <a:p>
            <a:pPr marL="0" indent="0" algn="just">
              <a:buNone/>
            </a:pPr>
            <a:r>
              <a:rPr lang="en-US" sz="2400" dirty="0"/>
              <a:t>echo $age.”&lt;</a:t>
            </a:r>
            <a:r>
              <a:rPr lang="en-US" sz="2400" dirty="0" err="1"/>
              <a:t>br</a:t>
            </a:r>
            <a:r>
              <a:rPr lang="en-US" sz="2400" dirty="0"/>
              <a:t>/&gt;”;</a:t>
            </a:r>
          </a:p>
          <a:p>
            <a:pPr marL="0" indent="0" algn="just">
              <a:buNone/>
            </a:pPr>
            <a:r>
              <a:rPr lang="en-US" sz="2400" dirty="0"/>
              <a:t>echo $designation;</a:t>
            </a:r>
          </a:p>
          <a:p>
            <a:pPr marL="0" indent="0" algn="just">
              <a:buNone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89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278" y="1275963"/>
            <a:ext cx="3740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In PHP, there are </a:t>
            </a: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three types 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of arrays: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935831" y="1871596"/>
            <a:ext cx="715803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Indexed arrays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 - Arrays with a numeric index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3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Associative arrays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 - Arrays with named keys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3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Multidimensional arrays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 - Arrays containing one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2427505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7723" y="105262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</a:rPr>
              <a:t>Multidimensional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216" y="1758131"/>
            <a:ext cx="852719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A multidimensional array is an array containing one or more arrays.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PHP understands multidimensional arrays that are two, three, four, five, or more levels deep.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The dimension of an array indicates the number of indices you need to select an element.</a:t>
            </a:r>
          </a:p>
          <a:p>
            <a:endParaRPr lang="en-GB" sz="135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For a </a:t>
            </a:r>
            <a:r>
              <a:rPr lang="en-GB" sz="1350" b="1" dirty="0">
                <a:solidFill>
                  <a:srgbClr val="FF0000"/>
                </a:solidFill>
                <a:latin typeface="Verdana" panose="020B0604030504040204" pitchFamily="34" charset="0"/>
              </a:rPr>
              <a:t>two-dimensional array </a:t>
            </a: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we need </a:t>
            </a:r>
            <a:r>
              <a:rPr lang="en-GB" sz="1350" b="1" u="sng" dirty="0">
                <a:solidFill>
                  <a:srgbClr val="FF0000"/>
                </a:solidFill>
                <a:latin typeface="Verdana" panose="020B0604030504040204" pitchFamily="34" charset="0"/>
              </a:rPr>
              <a:t>two indices </a:t>
            </a: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to select an element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For a </a:t>
            </a:r>
            <a:r>
              <a:rPr lang="en-GB" sz="1350" b="1" dirty="0">
                <a:solidFill>
                  <a:srgbClr val="FF0000"/>
                </a:solidFill>
                <a:latin typeface="Verdana" panose="020B0604030504040204" pitchFamily="34" charset="0"/>
              </a:rPr>
              <a:t>three-dimensional array </a:t>
            </a: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we need </a:t>
            </a:r>
            <a:r>
              <a:rPr lang="en-GB" sz="1350" b="1" u="sng" dirty="0">
                <a:solidFill>
                  <a:srgbClr val="FF0000"/>
                </a:solidFill>
                <a:latin typeface="Verdana" panose="020B0604030504040204" pitchFamily="34" charset="0"/>
              </a:rPr>
              <a:t>three indices </a:t>
            </a: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to select an element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56864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6179" y="857250"/>
            <a:ext cx="40408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Segoe UI" panose="020B0502040204020203" pitchFamily="34" charset="0"/>
              </a:rPr>
              <a:t>PHP - Two-dimensional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891" y="1409986"/>
            <a:ext cx="88761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A two-dimensional array is an array of arrays (a three-dimensional array is an array of arrays of arrays).</a:t>
            </a:r>
            <a:endParaRPr lang="en-US" sz="135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60784" y="1894734"/>
          <a:ext cx="3125579" cy="1943100"/>
        </p:xfrm>
        <a:graphic>
          <a:graphicData uri="http://schemas.openxmlformats.org/drawingml/2006/table">
            <a:tbl>
              <a:tblPr/>
              <a:tblGrid>
                <a:gridCol w="151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Name</a:t>
                      </a:r>
                    </a:p>
                  </a:txBody>
                  <a:tcPr marL="11430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Stock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Sold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Volvo</a:t>
                      </a:r>
                    </a:p>
                  </a:txBody>
                  <a:tcPr marL="11430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22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18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BMW</a:t>
                      </a:r>
                    </a:p>
                  </a:txBody>
                  <a:tcPr marL="11430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13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Saab</a:t>
                      </a:r>
                    </a:p>
                  </a:txBody>
                  <a:tcPr marL="11430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5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2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Land Rover</a:t>
                      </a:r>
                    </a:p>
                  </a:txBody>
                  <a:tcPr marL="11430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17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20506" y="3483782"/>
            <a:ext cx="3378442" cy="23544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100" b="1" dirty="0"/>
              <a:t>$cars = array</a:t>
            </a:r>
            <a:br>
              <a:rPr lang="en-GB" sz="2100" b="1" dirty="0"/>
            </a:br>
            <a:r>
              <a:rPr lang="en-GB" sz="2100" b="1" dirty="0"/>
              <a:t>  (</a:t>
            </a:r>
            <a:br>
              <a:rPr lang="en-GB" sz="2100" b="1" dirty="0"/>
            </a:br>
            <a:r>
              <a:rPr lang="en-GB" sz="2100" b="1" dirty="0"/>
              <a:t>  array("Volvo",22,18),</a:t>
            </a:r>
            <a:br>
              <a:rPr lang="en-GB" sz="2100" b="1" dirty="0"/>
            </a:br>
            <a:r>
              <a:rPr lang="en-GB" sz="2100" b="1" dirty="0"/>
              <a:t>  array("BMW",15,13),</a:t>
            </a:r>
            <a:br>
              <a:rPr lang="en-GB" sz="2100" b="1" dirty="0"/>
            </a:br>
            <a:r>
              <a:rPr lang="en-GB" sz="2100" b="1" dirty="0"/>
              <a:t>  array("Saab",5,2),</a:t>
            </a:r>
            <a:br>
              <a:rPr lang="en-GB" sz="2100" b="1" dirty="0"/>
            </a:br>
            <a:r>
              <a:rPr lang="en-GB" sz="2100" b="1" dirty="0"/>
              <a:t>  array("Land Rover",17,15)</a:t>
            </a:r>
            <a:br>
              <a:rPr lang="en-GB" sz="2100" b="1" dirty="0"/>
            </a:br>
            <a:r>
              <a:rPr lang="en-GB" sz="2100" b="1" dirty="0"/>
              <a:t>  );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480116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8" y="1116681"/>
            <a:ext cx="852437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The two-dimensional $cars array contains four arrays, and it has two indices: row and column.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To get access to the elements of the $cars array we must point to the two indices (row and column):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178" y="3337519"/>
            <a:ext cx="866537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GB" sz="1500" b="1" dirty="0"/>
            </a:b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": In stock: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", sold: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".&lt;</a:t>
            </a:r>
            <a:r>
              <a:rPr lang="en-GB" sz="1500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500" b="1" dirty="0"/>
            </a:b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": In stock: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", sold: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".&lt;</a:t>
            </a:r>
            <a:r>
              <a:rPr lang="en-GB" sz="1500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500" b="1" dirty="0"/>
            </a:b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": In stock: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", sold: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".&lt;</a:t>
            </a:r>
            <a:r>
              <a:rPr lang="en-GB" sz="1500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500" b="1" dirty="0"/>
            </a:b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": In stock: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", sold: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.$cars[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".&lt;</a:t>
            </a:r>
            <a:r>
              <a:rPr lang="en-GB" sz="1500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500" b="1" dirty="0"/>
            </a:b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63810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901" y="1120201"/>
            <a:ext cx="870108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We can also put a for loop inside another for loop to get the elements of the $cars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842210" y="1940540"/>
            <a:ext cx="643087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US" b="1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($row =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$row &lt;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$row++)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"&lt;p&gt;&lt;b&gt;Row number $row&lt;/b&gt;&lt;/p&gt;"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($col =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$col &lt;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$col++)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"&lt;li&gt;"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.$cars[$row][$col].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"&lt;/li&gt;"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"&lt;/</a:t>
            </a:r>
            <a:r>
              <a:rPr lang="en-US" b="1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757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7181" y="1339370"/>
            <a:ext cx="5403954" cy="44781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500" b="1" dirty="0"/>
              <a:t>&lt;?</a:t>
            </a:r>
            <a:r>
              <a:rPr lang="en-IN" sz="1500" b="1" dirty="0" err="1"/>
              <a:t>php</a:t>
            </a:r>
            <a:endParaRPr lang="en-IN" sz="1500" b="1" dirty="0"/>
          </a:p>
          <a:p>
            <a:r>
              <a:rPr lang="en-IN" sz="1500" b="1" dirty="0"/>
              <a:t>$address = array(</a:t>
            </a:r>
          </a:p>
          <a:p>
            <a:r>
              <a:rPr lang="en-IN" sz="1500" b="1" dirty="0"/>
              <a:t>    array(</a:t>
            </a:r>
          </a:p>
          <a:p>
            <a:r>
              <a:rPr lang="en-IN" sz="1500" b="1" dirty="0"/>
              <a:t>        "name" =&gt; "</a:t>
            </a:r>
            <a:r>
              <a:rPr lang="en-IN" sz="1500" b="1" dirty="0" err="1"/>
              <a:t>santosh</a:t>
            </a:r>
            <a:r>
              <a:rPr lang="en-IN" sz="1500" b="1" dirty="0"/>
              <a:t> </a:t>
            </a:r>
            <a:r>
              <a:rPr lang="en-IN" sz="1500" b="1" dirty="0" err="1"/>
              <a:t>kumar</a:t>
            </a:r>
            <a:r>
              <a:rPr lang="en-IN" sz="1500" b="1" dirty="0"/>
              <a:t>",</a:t>
            </a:r>
          </a:p>
          <a:p>
            <a:r>
              <a:rPr lang="en-IN" sz="1500" b="1" dirty="0"/>
              <a:t>        "email" =&gt; "santosh@mail.com",</a:t>
            </a:r>
          </a:p>
          <a:p>
            <a:r>
              <a:rPr lang="en-IN" sz="1500" b="1" dirty="0"/>
              <a:t>    ),</a:t>
            </a:r>
          </a:p>
          <a:p>
            <a:r>
              <a:rPr lang="en-IN" sz="1500" b="1" dirty="0"/>
              <a:t>    array(</a:t>
            </a:r>
          </a:p>
          <a:p>
            <a:r>
              <a:rPr lang="en-IN" sz="1500" b="1" dirty="0"/>
              <a:t>        "name" =&gt; "</a:t>
            </a:r>
            <a:r>
              <a:rPr lang="en-IN" sz="1500" b="1" dirty="0" err="1"/>
              <a:t>kumar</a:t>
            </a:r>
            <a:r>
              <a:rPr lang="en-IN" sz="1500" b="1" dirty="0"/>
              <a:t> </a:t>
            </a:r>
            <a:r>
              <a:rPr lang="en-IN" sz="1500" b="1" dirty="0" err="1"/>
              <a:t>verma</a:t>
            </a:r>
            <a:r>
              <a:rPr lang="en-IN" sz="1500" b="1" dirty="0"/>
              <a:t>",</a:t>
            </a:r>
          </a:p>
          <a:p>
            <a:r>
              <a:rPr lang="en-IN" sz="1500" b="1" dirty="0"/>
              <a:t>        "email" =&gt; "kumar@mail.com",</a:t>
            </a:r>
          </a:p>
          <a:p>
            <a:r>
              <a:rPr lang="en-IN" sz="1500" b="1" dirty="0"/>
              <a:t>    ),</a:t>
            </a:r>
          </a:p>
          <a:p>
            <a:r>
              <a:rPr lang="en-IN" sz="1500" b="1" dirty="0"/>
              <a:t>    array(</a:t>
            </a:r>
          </a:p>
          <a:p>
            <a:r>
              <a:rPr lang="en-IN" sz="1500" b="1" dirty="0"/>
              <a:t>        "name" =&gt; "Harry Joseph",</a:t>
            </a:r>
          </a:p>
          <a:p>
            <a:r>
              <a:rPr lang="en-IN" sz="1500" b="1" dirty="0"/>
              <a:t>        "email" =&gt; "harrypotter@mail.com",</a:t>
            </a:r>
          </a:p>
          <a:p>
            <a:r>
              <a:rPr lang="en-IN" sz="1500" b="1" dirty="0"/>
              <a:t>    )</a:t>
            </a:r>
          </a:p>
          <a:p>
            <a:r>
              <a:rPr lang="en-IN" sz="1500" b="1" dirty="0"/>
              <a:t>);</a:t>
            </a:r>
          </a:p>
          <a:p>
            <a:r>
              <a:rPr lang="en-IN" sz="1500" b="1" dirty="0"/>
              <a:t>echo "</a:t>
            </a:r>
            <a:r>
              <a:rPr lang="en-IN" sz="1500" b="1" dirty="0" err="1"/>
              <a:t>santosh</a:t>
            </a:r>
            <a:r>
              <a:rPr lang="en-IN" sz="1500" b="1" dirty="0"/>
              <a:t> </a:t>
            </a:r>
            <a:r>
              <a:rPr lang="en-IN" sz="1500" b="1" dirty="0" err="1"/>
              <a:t>kumar's</a:t>
            </a:r>
            <a:r>
              <a:rPr lang="en-IN" sz="1500" b="1" dirty="0"/>
              <a:t> Email-id is:".$address[0]["email"]."&lt;</a:t>
            </a:r>
            <a:r>
              <a:rPr lang="en-IN" sz="1500" b="1" dirty="0" err="1"/>
              <a:t>br</a:t>
            </a:r>
            <a:r>
              <a:rPr lang="en-IN" sz="1500" b="1" dirty="0"/>
              <a:t>&gt;";</a:t>
            </a:r>
          </a:p>
          <a:p>
            <a:r>
              <a:rPr lang="en-IN" sz="1500" b="1" dirty="0"/>
              <a:t>echo "</a:t>
            </a:r>
            <a:r>
              <a:rPr lang="en-IN" sz="1500" b="1" dirty="0" err="1"/>
              <a:t>kumar</a:t>
            </a:r>
            <a:r>
              <a:rPr lang="en-IN" sz="1500" b="1" dirty="0"/>
              <a:t> </a:t>
            </a:r>
            <a:r>
              <a:rPr lang="en-IN" sz="1500" b="1" dirty="0" err="1"/>
              <a:t>verma's</a:t>
            </a:r>
            <a:r>
              <a:rPr lang="en-IN" sz="1500" b="1" dirty="0"/>
              <a:t> Email-id is:".$address[1]["email"]."&lt;</a:t>
            </a:r>
            <a:r>
              <a:rPr lang="en-IN" sz="1500" b="1" dirty="0" err="1"/>
              <a:t>br</a:t>
            </a:r>
            <a:r>
              <a:rPr lang="en-IN" sz="1500" b="1" dirty="0"/>
              <a:t>&gt;";</a:t>
            </a:r>
          </a:p>
          <a:p>
            <a:r>
              <a:rPr lang="en-IN" sz="1500" b="1" dirty="0"/>
              <a:t>echo "Harry Joseph's Email-id is:".$address[2]["email"]."&lt;</a:t>
            </a:r>
            <a:r>
              <a:rPr lang="en-IN" sz="1500" b="1" dirty="0" err="1"/>
              <a:t>br</a:t>
            </a:r>
            <a:r>
              <a:rPr lang="en-IN" sz="1500" b="1" dirty="0"/>
              <a:t>&gt;";</a:t>
            </a:r>
          </a:p>
          <a:p>
            <a:r>
              <a:rPr lang="en-IN" sz="1500" b="1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2427" y="2534631"/>
            <a:ext cx="3586163" cy="20645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23369" y="1014447"/>
          <a:ext cx="2911690" cy="1471488"/>
        </p:xfrm>
        <a:graphic>
          <a:graphicData uri="http://schemas.openxmlformats.org/drawingml/2006/table">
            <a:tbl>
              <a:tblPr/>
              <a:tblGrid>
                <a:gridCol w="19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/>
                        <a:t>name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/>
                        <a:t>emai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/>
                        <a:t>santosh</a:t>
                      </a:r>
                      <a:r>
                        <a:rPr lang="en-IN" sz="1400" b="1" dirty="0"/>
                        <a:t> </a:t>
                      </a:r>
                      <a:r>
                        <a:rPr lang="en-IN" sz="1400" b="1" dirty="0" err="1"/>
                        <a:t>kumar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/>
                        <a:t>santosh@mail.com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29"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29"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8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611" y="1981068"/>
            <a:ext cx="5811822" cy="28623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500" b="1" dirty="0"/>
              <a:t>&lt;?</a:t>
            </a:r>
            <a:r>
              <a:rPr lang="en-IN" sz="1500" b="1" dirty="0" err="1"/>
              <a:t>php</a:t>
            </a:r>
            <a:r>
              <a:rPr lang="en-IN" sz="1500" b="1" dirty="0"/>
              <a:t> </a:t>
            </a:r>
          </a:p>
          <a:p>
            <a:r>
              <a:rPr lang="en-IN" sz="1500" b="1" dirty="0"/>
              <a:t>$details = array(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"Kumar", "</a:t>
            </a:r>
            <a:r>
              <a:rPr lang="en-IN" sz="1500" b="1" dirty="0" err="1"/>
              <a:t>lastname</a:t>
            </a:r>
            <a:r>
              <a:rPr lang="en-IN" sz="1500" b="1" dirty="0"/>
              <a:t>" =&gt; "Joseph", "age" =&gt; 25),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"Amanda", "</a:t>
            </a:r>
            <a:r>
              <a:rPr lang="en-IN" sz="1500" b="1" dirty="0" err="1"/>
              <a:t>lastname</a:t>
            </a:r>
            <a:r>
              <a:rPr lang="en-IN" sz="1500" b="1" dirty="0"/>
              <a:t>" =&gt; "Miller", "age" =&gt; 18),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"James", "</a:t>
            </a:r>
            <a:r>
              <a:rPr lang="en-IN" sz="1500" b="1" dirty="0" err="1"/>
              <a:t>lastname</a:t>
            </a:r>
            <a:r>
              <a:rPr lang="en-IN" sz="1500" b="1" dirty="0"/>
              <a:t>" =&gt; "Brown", "age" =&gt; 31),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"Ajay", "</a:t>
            </a:r>
            <a:r>
              <a:rPr lang="en-IN" sz="1500" b="1" dirty="0" err="1"/>
              <a:t>lastname</a:t>
            </a:r>
            <a:r>
              <a:rPr lang="en-IN" sz="1500" b="1" dirty="0"/>
              <a:t>" =&gt; "</a:t>
            </a:r>
            <a:r>
              <a:rPr lang="en-IN" sz="1500" b="1" dirty="0" err="1"/>
              <a:t>Verma</a:t>
            </a:r>
            <a:r>
              <a:rPr lang="en-IN" sz="1500" b="1" dirty="0"/>
              <a:t>", "age" =&gt; 7),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"Michael", "</a:t>
            </a:r>
            <a:r>
              <a:rPr lang="en-IN" sz="1500" b="1" dirty="0" err="1"/>
              <a:t>lastname</a:t>
            </a:r>
            <a:r>
              <a:rPr lang="en-IN" sz="1500" b="1" dirty="0"/>
              <a:t>" =&gt; "Davis", "age" =&gt; 43),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"Sarah", "</a:t>
            </a:r>
            <a:r>
              <a:rPr lang="en-IN" sz="1500" b="1" dirty="0" err="1"/>
              <a:t>lastname</a:t>
            </a:r>
            <a:r>
              <a:rPr lang="en-IN" sz="1500" b="1" dirty="0"/>
              <a:t>" =&gt; "Miller", "age" =&gt; 24), </a:t>
            </a:r>
          </a:p>
          <a:p>
            <a:r>
              <a:rPr lang="en-IN" sz="1500" b="1" dirty="0"/>
              <a:t>array("</a:t>
            </a:r>
            <a:r>
              <a:rPr lang="en-IN" sz="1500" b="1" dirty="0" err="1"/>
              <a:t>firstname</a:t>
            </a:r>
            <a:r>
              <a:rPr lang="en-IN" sz="1500" b="1" dirty="0"/>
              <a:t>" =&gt; "Patrick", "</a:t>
            </a:r>
            <a:r>
              <a:rPr lang="en-IN" sz="1500" b="1" dirty="0" err="1"/>
              <a:t>lastname</a:t>
            </a:r>
            <a:r>
              <a:rPr lang="en-IN" sz="1500" b="1" dirty="0"/>
              <a:t>" =&gt; "Miller", "age" =&gt; 27) );</a:t>
            </a:r>
          </a:p>
          <a:p>
            <a:r>
              <a:rPr lang="en-IN" sz="1500" b="1" dirty="0"/>
              <a:t>echo "Kumar Joseph age is: " . $details[0]["age"]."&lt;</a:t>
            </a:r>
            <a:r>
              <a:rPr lang="en-IN" sz="1500" b="1" dirty="0" err="1"/>
              <a:t>br</a:t>
            </a:r>
            <a:r>
              <a:rPr lang="en-IN" sz="1500" b="1" dirty="0"/>
              <a:t>&gt;"; </a:t>
            </a:r>
          </a:p>
          <a:p>
            <a:r>
              <a:rPr lang="en-IN" sz="1500" b="1" dirty="0"/>
              <a:t>echo "Ajay </a:t>
            </a:r>
            <a:r>
              <a:rPr lang="en-IN" sz="1500" b="1" dirty="0" err="1"/>
              <a:t>Verma</a:t>
            </a:r>
            <a:r>
              <a:rPr lang="en-IN" sz="1500" b="1" dirty="0"/>
              <a:t> age is: " . $details[3]["age"]; </a:t>
            </a:r>
          </a:p>
          <a:p>
            <a:r>
              <a:rPr lang="en-IN" sz="1500" b="1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0421" y="3936207"/>
            <a:ext cx="3586163" cy="20645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24269" y="928478"/>
          <a:ext cx="4219732" cy="1258128"/>
        </p:xfrm>
        <a:graphic>
          <a:graphicData uri="http://schemas.openxmlformats.org/drawingml/2006/table">
            <a:tbl>
              <a:tblPr/>
              <a:tblGrid>
                <a:gridCol w="116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/>
                        <a:t>firstname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 err="1"/>
                        <a:t>lastname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/>
                        <a:t>age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6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/>
                        <a:t>Kumar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/>
                        <a:t>Joseph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/>
                        <a:t>25</a:t>
                      </a:r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29"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29"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96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254F-B0F5-441A-A1AD-2326E526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6407-0058-4030-8C24-9804EDD5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C827-6288-4E0B-8B8C-2018A415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3DD3-1373-41E5-93E6-4927870F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4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1BD9-CE04-4329-8572-75C0F565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EE63-FD4C-4EAB-91C4-7C7624B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1163" y="2996178"/>
            <a:ext cx="413683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rgbClr val="C00000"/>
                </a:solidFill>
                <a:latin typeface="Segoe UI" panose="020B0502040204020203" pitchFamily="34" charset="0"/>
              </a:rPr>
              <a:t>PHP Indexed Arrays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923" y="1190238"/>
            <a:ext cx="233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</a:rPr>
              <a:t>PHP Indexed Arrays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787" y="1768302"/>
            <a:ext cx="810458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There are </a:t>
            </a:r>
            <a:r>
              <a:rPr lang="en-GB" sz="1350" b="1" dirty="0">
                <a:solidFill>
                  <a:srgbClr val="FF0000"/>
                </a:solidFill>
                <a:latin typeface="Verdana" panose="020B0604030504040204" pitchFamily="34" charset="0"/>
              </a:rPr>
              <a:t>two ways </a:t>
            </a: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to create indexed arrays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135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The index can be assigned automatically (index always starts at 0), like this: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9404" y="2623363"/>
            <a:ext cx="3967753" cy="3000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$cars = array("Volvo", "BMW", "Toyota");</a:t>
            </a:r>
            <a:endParaRPr lang="en-US" sz="135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8122" y="3068574"/>
            <a:ext cx="4507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4066502" y="3345573"/>
            <a:ext cx="2076209" cy="71558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$cars[0] = "Volvo";</a:t>
            </a:r>
            <a:b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$cars[1] = "BMW";</a:t>
            </a:r>
            <a:b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GB" sz="1350" b="1" dirty="0">
                <a:solidFill>
                  <a:srgbClr val="FF0000"/>
                </a:solidFill>
                <a:latin typeface="Consolas" panose="020B0609020204030204" pitchFamily="49" charset="0"/>
              </a:rPr>
              <a:t>$cars[2] = "Toyota";</a:t>
            </a:r>
            <a:endParaRPr lang="en-US" sz="135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50" y="4387021"/>
            <a:ext cx="8628972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GB" sz="15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GB" sz="1500" b="1" dirty="0"/>
            </a:br>
            <a:r>
              <a:rPr lang="en-GB" sz="1500" b="1" dirty="0"/>
              <a:t>	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$cars = </a:t>
            </a: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"Toyota"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500" b="1" dirty="0"/>
            </a:br>
            <a:r>
              <a:rPr lang="en-GB" sz="1500" b="1" dirty="0"/>
              <a:t>	</a:t>
            </a:r>
            <a:r>
              <a:rPr lang="en-GB" sz="1500" b="1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"I like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",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 and 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 . $cars[</a:t>
            </a: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] . </a:t>
            </a:r>
            <a:r>
              <a:rPr lang="en-GB" sz="1500" b="1" dirty="0">
                <a:solidFill>
                  <a:srgbClr val="A52A2A"/>
                </a:solidFill>
                <a:latin typeface="Consolas" panose="020B0609020204030204" pitchFamily="49" charset="0"/>
              </a:rPr>
              <a:t>"."</a:t>
            </a:r>
            <a:r>
              <a:rPr lang="en-GB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500" b="1" dirty="0"/>
            </a:br>
            <a:r>
              <a:rPr lang="en-GB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1500" b="1" dirty="0"/>
          </a:p>
        </p:txBody>
      </p:sp>
      <p:sp>
        <p:nvSpPr>
          <p:cNvPr id="2" name="Rectangle 1"/>
          <p:cNvSpPr/>
          <p:nvPr/>
        </p:nvSpPr>
        <p:spPr>
          <a:xfrm>
            <a:off x="585787" y="3553322"/>
            <a:ext cx="33041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rgbClr val="000000"/>
                </a:solidFill>
                <a:latin typeface="Verdana" panose="020B0604030504040204" pitchFamily="34" charset="0"/>
              </a:rPr>
              <a:t>the index can be assigned manually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5161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3354-03EB-4CA8-ABD4-2B0AE4BF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Array Functions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13CA-A1D0-4691-9780-F69FB0FB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array() function</a:t>
            </a:r>
          </a:p>
          <a:p>
            <a:pPr marL="0" indent="0">
              <a:buNone/>
            </a:pPr>
            <a:r>
              <a:rPr lang="en-US" dirty="0"/>
              <a:t>PHP array() function creates and returns an array. It allows you to create indexed, associative and multidimensional arrays.</a:t>
            </a:r>
          </a:p>
          <a:p>
            <a:pPr marL="0" indent="0">
              <a:buNone/>
            </a:pPr>
            <a:r>
              <a:rPr lang="en-US" b="1" dirty="0"/>
              <a:t>PHP </a:t>
            </a:r>
            <a:r>
              <a:rPr lang="en-US" b="1" dirty="0" err="1"/>
              <a:t>array_change_key_case</a:t>
            </a:r>
            <a:r>
              <a:rPr lang="en-US" b="1" dirty="0"/>
              <a:t>() function</a:t>
            </a:r>
          </a:p>
          <a:p>
            <a:pPr marL="0" indent="0">
              <a:buNone/>
            </a:pPr>
            <a:r>
              <a:rPr lang="en-US" dirty="0"/>
              <a:t>PHP </a:t>
            </a:r>
            <a:r>
              <a:rPr lang="en-US" dirty="0" err="1"/>
              <a:t>array_change_key_case</a:t>
            </a:r>
            <a:r>
              <a:rPr lang="en-US" dirty="0"/>
              <a:t>() function changes the case of all key of an array.</a:t>
            </a:r>
          </a:p>
          <a:p>
            <a:pPr marL="0" indent="0">
              <a:buNone/>
            </a:pPr>
            <a:r>
              <a:rPr lang="en-US" dirty="0"/>
              <a:t>&lt;?php    </a:t>
            </a:r>
          </a:p>
          <a:p>
            <a:pPr marL="0" indent="0">
              <a:buNone/>
            </a:pPr>
            <a:r>
              <a:rPr lang="en-US" sz="1800" dirty="0"/>
              <a:t>$salary=array(“Rahul"=&gt;"550000","Vijay"=&gt;"250000",“Mandeep"=&gt;"200000");    </a:t>
            </a:r>
          </a:p>
          <a:p>
            <a:pPr marL="0" indent="0">
              <a:buNone/>
            </a:pPr>
            <a:r>
              <a:rPr lang="en-US" dirty="0" err="1"/>
              <a:t>print_r</a:t>
            </a:r>
            <a:r>
              <a:rPr lang="en-US" dirty="0"/>
              <a:t>(</a:t>
            </a:r>
            <a:r>
              <a:rPr lang="en-US" dirty="0" err="1"/>
              <a:t>array_change_key_case</a:t>
            </a:r>
            <a:r>
              <a:rPr lang="en-US" dirty="0"/>
              <a:t>($</a:t>
            </a:r>
            <a:r>
              <a:rPr lang="en-US" dirty="0" err="1"/>
              <a:t>salary,CASE_UPPER</a:t>
            </a:r>
            <a:r>
              <a:rPr lang="en-US" dirty="0"/>
              <a:t>));   </a:t>
            </a:r>
          </a:p>
          <a:p>
            <a:pPr marL="0" indent="0">
              <a:buNone/>
            </a:pPr>
            <a:r>
              <a:rPr lang="en-US" dirty="0"/>
              <a:t>?&gt;  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3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EEED-F568-419A-9D1B-5D12AD4C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FBE0-A0BB-4DE3-AE28-C2A75702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</a:t>
            </a:r>
            <a:r>
              <a:rPr lang="en-US" b="1" dirty="0" err="1"/>
              <a:t>array_reverse</a:t>
            </a:r>
            <a:r>
              <a:rPr lang="en-US" b="1" dirty="0"/>
              <a:t>() function</a:t>
            </a:r>
          </a:p>
          <a:p>
            <a:pPr marL="0" indent="0">
              <a:buNone/>
            </a:pPr>
            <a:r>
              <a:rPr lang="en-US" dirty="0"/>
              <a:t>PHP </a:t>
            </a:r>
            <a:r>
              <a:rPr lang="en-US" dirty="0" err="1"/>
              <a:t>array_reverse</a:t>
            </a:r>
            <a:r>
              <a:rPr lang="en-US" dirty="0"/>
              <a:t>() function returns an array containing elements in reversed order.</a:t>
            </a:r>
          </a:p>
          <a:p>
            <a:pPr marL="0" indent="0">
              <a:buNone/>
            </a:pPr>
            <a:r>
              <a:rPr lang="en-US" dirty="0"/>
              <a:t>&lt;?php    </a:t>
            </a:r>
          </a:p>
          <a:p>
            <a:pPr marL="0" indent="0">
              <a:buNone/>
            </a:pPr>
            <a:r>
              <a:rPr lang="en-US" dirty="0"/>
              <a:t>$month=array(“</a:t>
            </a:r>
            <a:r>
              <a:rPr lang="en-US" dirty="0" err="1"/>
              <a:t>jan</a:t>
            </a:r>
            <a:r>
              <a:rPr lang="en-US" dirty="0"/>
              <a:t>",“</a:t>
            </a:r>
            <a:r>
              <a:rPr lang="en-US" dirty="0" err="1"/>
              <a:t>feb</a:t>
            </a:r>
            <a:r>
              <a:rPr lang="en-US" dirty="0"/>
              <a:t>",“march","</a:t>
            </a:r>
            <a:r>
              <a:rPr lang="en-US" dirty="0" err="1"/>
              <a:t>april</a:t>
            </a:r>
            <a:r>
              <a:rPr lang="en-US" dirty="0"/>
              <a:t>");    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reversemonth</a:t>
            </a:r>
            <a:r>
              <a:rPr lang="en-US" dirty="0"/>
              <a:t>=</a:t>
            </a:r>
            <a:r>
              <a:rPr lang="en-US" dirty="0" err="1"/>
              <a:t>array_reverse</a:t>
            </a:r>
            <a:r>
              <a:rPr lang="en-US" dirty="0"/>
              <a:t>($month);  </a:t>
            </a:r>
          </a:p>
          <a:p>
            <a:pPr marL="0" indent="0">
              <a:buNone/>
            </a:pPr>
            <a:r>
              <a:rPr lang="en-US" dirty="0"/>
              <a:t>foreach( $</a:t>
            </a:r>
            <a:r>
              <a:rPr lang="en-US" dirty="0" err="1"/>
              <a:t>reversemonth</a:t>
            </a:r>
            <a:r>
              <a:rPr lang="en-US" dirty="0"/>
              <a:t> as $s )    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echo "$s&lt;</a:t>
            </a:r>
            <a:r>
              <a:rPr lang="en-US" dirty="0" err="1"/>
              <a:t>br</a:t>
            </a:r>
            <a:r>
              <a:rPr lang="en-US" dirty="0"/>
              <a:t> /&gt;";   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>
              <a:buNone/>
            </a:pPr>
            <a:r>
              <a:rPr lang="en-US" dirty="0"/>
              <a:t>?&gt;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4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C433-4EAC-4AC0-858F-AB66FB4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51E0-3452-4A93-959A-045AF197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PHP </a:t>
            </a:r>
            <a:r>
              <a:rPr lang="en-US" b="1" dirty="0" err="1"/>
              <a:t>array_search</a:t>
            </a:r>
            <a:r>
              <a:rPr lang="en-US" b="1" dirty="0"/>
              <a:t>() function</a:t>
            </a:r>
          </a:p>
          <a:p>
            <a:pPr marL="0" indent="0">
              <a:buNone/>
            </a:pPr>
            <a:r>
              <a:rPr lang="en-US" dirty="0"/>
              <a:t>PHP </a:t>
            </a:r>
            <a:r>
              <a:rPr lang="en-US" dirty="0" err="1"/>
              <a:t>array_search</a:t>
            </a:r>
            <a:r>
              <a:rPr lang="en-US" dirty="0"/>
              <a:t>() function searches the specified value in an array. It returns key if search is successful.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&lt;?php    </a:t>
            </a:r>
          </a:p>
          <a:p>
            <a:pPr marL="0" indent="0">
              <a:buNone/>
            </a:pPr>
            <a:r>
              <a:rPr lang="en-US" dirty="0"/>
              <a:t>$month=array(“</a:t>
            </a:r>
            <a:r>
              <a:rPr lang="en-US" dirty="0" err="1"/>
              <a:t>jan</a:t>
            </a:r>
            <a:r>
              <a:rPr lang="en-US" dirty="0"/>
              <a:t>",“</a:t>
            </a:r>
            <a:r>
              <a:rPr lang="en-US" dirty="0" err="1"/>
              <a:t>feb</a:t>
            </a:r>
            <a:r>
              <a:rPr lang="en-US" dirty="0"/>
              <a:t>",“march","</a:t>
            </a:r>
            <a:r>
              <a:rPr lang="en-US" dirty="0" err="1"/>
              <a:t>april</a:t>
            </a:r>
            <a:r>
              <a:rPr lang="en-US" dirty="0"/>
              <a:t>");    </a:t>
            </a:r>
          </a:p>
          <a:p>
            <a:pPr marL="0" indent="0">
              <a:buNone/>
            </a:pPr>
            <a:r>
              <a:rPr lang="en-US" dirty="0"/>
              <a:t>$key=</a:t>
            </a:r>
            <a:r>
              <a:rPr lang="en-US" dirty="0" err="1"/>
              <a:t>array_search</a:t>
            </a:r>
            <a:r>
              <a:rPr lang="en-US" dirty="0"/>
              <a:t>(“</a:t>
            </a:r>
            <a:r>
              <a:rPr lang="en-US" dirty="0" err="1"/>
              <a:t>feb</a:t>
            </a:r>
            <a:r>
              <a:rPr lang="en-US" dirty="0"/>
              <a:t>",$month);  </a:t>
            </a:r>
          </a:p>
          <a:p>
            <a:pPr marL="0" indent="0">
              <a:buNone/>
            </a:pPr>
            <a:r>
              <a:rPr lang="en-US" dirty="0"/>
              <a:t>echo $key;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if key is greater then 0 it means item found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BD2B-2A9D-4C70-88C0-28A7FA23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in_array</a:t>
            </a:r>
            <a:r>
              <a:rPr lang="en-US" b="1" dirty="0"/>
              <a:t>() Function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09C-3459-451D-A1A1-371F2E84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The PHP </a:t>
            </a:r>
            <a:r>
              <a:rPr lang="en-US" sz="2800" dirty="0" err="1"/>
              <a:t>in_array</a:t>
            </a:r>
            <a:r>
              <a:rPr lang="en-US" sz="2800" dirty="0"/>
              <a:t>() function is also an inbuilt function that is used to find whether the specified element is present in the given array or not. This function returns a Boolean value TRUE if the given value exists in an array, else it returns FALSE if the value is not found.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9555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8243</TotalTime>
  <Words>2898</Words>
  <Application>Microsoft Office PowerPoint</Application>
  <PresentationFormat>On-screen Show (4:3)</PresentationFormat>
  <Paragraphs>318</Paragraphs>
  <Slides>39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Arial</vt:lpstr>
      <vt:lpstr>Arial Rounded MT Bold</vt:lpstr>
      <vt:lpstr>Broadway</vt:lpstr>
      <vt:lpstr>Calibri</vt:lpstr>
      <vt:lpstr>Calibri Light</vt:lpstr>
      <vt:lpstr>Consolas</vt:lpstr>
      <vt:lpstr>Courier New</vt:lpstr>
      <vt:lpstr>PT Sans</vt:lpstr>
      <vt:lpstr>Segoe UI</vt:lpstr>
      <vt:lpstr>Times New Roman</vt:lpstr>
      <vt:lpstr>Times New Roman</vt:lpstr>
      <vt:lpstr>Verdana</vt:lpstr>
      <vt:lpstr>Verdana</vt:lpstr>
      <vt:lpstr>Wingdings</vt:lpstr>
      <vt:lpstr>Lpu theme final with copyright(S)</vt:lpstr>
      <vt:lpstr>Office Theme</vt:lpstr>
      <vt:lpstr>    CAP950 OPEN SOURCE TECHNOLIGIES  (PHP)</vt:lpstr>
      <vt:lpstr>PowerPoint Presentation</vt:lpstr>
      <vt:lpstr>PowerPoint Presentation</vt:lpstr>
      <vt:lpstr>PowerPoint Presentation</vt:lpstr>
      <vt:lpstr>PowerPoint Presentation</vt:lpstr>
      <vt:lpstr>PHP Array Functions </vt:lpstr>
      <vt:lpstr>PowerPoint Presentation</vt:lpstr>
      <vt:lpstr>PowerPoint Presentation</vt:lpstr>
      <vt:lpstr>in_array() Function </vt:lpstr>
      <vt:lpstr>array_diff()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 Functions For Arrays </vt:lpstr>
      <vt:lpstr>Insert new array:</vt:lpstr>
      <vt:lpstr>  array_splice() Function  </vt:lpstr>
      <vt:lpstr>PowerPoint Presentation</vt:lpstr>
      <vt:lpstr>  Converting Between Arrays and Variables </vt:lpstr>
      <vt:lpstr> Creating an Array from Variables : use compact()</vt:lpstr>
      <vt:lpstr>compact() function</vt:lpstr>
      <vt:lpstr>PowerPoint Presentation</vt:lpstr>
      <vt:lpstr>PowerPoint Presentation</vt:lpstr>
      <vt:lpstr>Creating Variables from an Array: use: extract()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rockstar</cp:lastModifiedBy>
  <cp:revision>484</cp:revision>
  <dcterms:created xsi:type="dcterms:W3CDTF">2014-05-25T11:13:57Z</dcterms:created>
  <dcterms:modified xsi:type="dcterms:W3CDTF">2021-10-21T09:28:26Z</dcterms:modified>
</cp:coreProperties>
</file>