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788" r:id="rId2"/>
  </p:sldMasterIdLst>
  <p:notesMasterIdLst>
    <p:notesMasterId r:id="rId45"/>
  </p:notesMasterIdLst>
  <p:handoutMasterIdLst>
    <p:handoutMasterId r:id="rId46"/>
  </p:handoutMasterIdLst>
  <p:sldIdLst>
    <p:sldId id="406" r:id="rId3"/>
    <p:sldId id="407" r:id="rId4"/>
    <p:sldId id="408" r:id="rId5"/>
    <p:sldId id="409" r:id="rId6"/>
    <p:sldId id="410" r:id="rId7"/>
    <p:sldId id="438" r:id="rId8"/>
    <p:sldId id="439" r:id="rId9"/>
    <p:sldId id="442" r:id="rId10"/>
    <p:sldId id="443" r:id="rId11"/>
    <p:sldId id="45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16" r:id="rId20"/>
    <p:sldId id="451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52" r:id="rId37"/>
    <p:sldId id="402" r:id="rId38"/>
    <p:sldId id="403" r:id="rId39"/>
    <p:sldId id="404" r:id="rId40"/>
    <p:sldId id="391" r:id="rId41"/>
    <p:sldId id="393" r:id="rId42"/>
    <p:sldId id="392" r:id="rId43"/>
    <p:sldId id="35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>
        <p:scale>
          <a:sx n="77" d="100"/>
          <a:sy n="77" d="100"/>
        </p:scale>
        <p:origin x="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3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8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42EBD0D0-3014-4DBB-A9EB-F600E1130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3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D3F194E9-C422-49E9-979A-22CF12A98A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79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www.wampserver.com/en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data-types#integer" TargetMode="External"/><Relationship Id="rId2" Type="http://schemas.openxmlformats.org/officeDocument/2006/relationships/hyperlink" Target="https://www.javatpoint.com/php-data-types#boolea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php-data-types#string" TargetMode="External"/><Relationship Id="rId4" Type="http://schemas.openxmlformats.org/officeDocument/2006/relationships/hyperlink" Target="https://www.javatpoint.com/php-data-types#float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hp-operators#String" TargetMode="External"/><Relationship Id="rId3" Type="http://schemas.openxmlformats.org/officeDocument/2006/relationships/hyperlink" Target="https://www.javatpoint.com/php-operators#Assignment" TargetMode="External"/><Relationship Id="rId7" Type="http://schemas.openxmlformats.org/officeDocument/2006/relationships/hyperlink" Target="https://www.javatpoint.com/php-operators#Logical" TargetMode="External"/><Relationship Id="rId12" Type="http://schemas.openxmlformats.org/officeDocument/2006/relationships/hyperlink" Target="https://www.javatpoint.com/php-operators#Error" TargetMode="External"/><Relationship Id="rId2" Type="http://schemas.openxmlformats.org/officeDocument/2006/relationships/hyperlink" Target="https://www.javatpoint.com/php-operators#Arithmetic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hp-operators#Incrementing" TargetMode="External"/><Relationship Id="rId11" Type="http://schemas.openxmlformats.org/officeDocument/2006/relationships/hyperlink" Target="https://www.javatpoint.com/php-operators#Execution" TargetMode="External"/><Relationship Id="rId5" Type="http://schemas.openxmlformats.org/officeDocument/2006/relationships/hyperlink" Target="https://www.javatpoint.com/php-operators#Comparison" TargetMode="External"/><Relationship Id="rId10" Type="http://schemas.openxmlformats.org/officeDocument/2006/relationships/hyperlink" Target="https://www.javatpoint.com/php-operators#Type" TargetMode="External"/><Relationship Id="rId4" Type="http://schemas.openxmlformats.org/officeDocument/2006/relationships/hyperlink" Target="https://www.javatpoint.com/php-operators#Bitwise" TargetMode="External"/><Relationship Id="rId9" Type="http://schemas.openxmlformats.org/officeDocument/2006/relationships/hyperlink" Target="https://www.javatpoint.com/php-operators#Arra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operators#Arithmeti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ontech.com/blog/top-10-php-development-companies-in-india#target_7" TargetMode="External"/><Relationship Id="rId3" Type="http://schemas.openxmlformats.org/officeDocument/2006/relationships/hyperlink" Target="https://www.clariontech.com/blog/top-10-php-development-companies-in-india#target_2" TargetMode="External"/><Relationship Id="rId7" Type="http://schemas.openxmlformats.org/officeDocument/2006/relationships/hyperlink" Target="https://www.clariontech.com/blog/top-10-php-development-companies-in-india#target_6" TargetMode="External"/><Relationship Id="rId2" Type="http://schemas.openxmlformats.org/officeDocument/2006/relationships/hyperlink" Target="https://www.clariontech.com/blog/top-10-php-development-companies-in-india#target_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lariontech.com/blog/top-10-php-development-companies-in-india#target_5" TargetMode="External"/><Relationship Id="rId11" Type="http://schemas.openxmlformats.org/officeDocument/2006/relationships/hyperlink" Target="https://www.clariontech.com/blog/top-10-php-development-companies-in-india#target_10" TargetMode="External"/><Relationship Id="rId5" Type="http://schemas.openxmlformats.org/officeDocument/2006/relationships/hyperlink" Target="https://www.clariontech.com/blog/top-10-php-development-companies-in-india#target_4" TargetMode="External"/><Relationship Id="rId10" Type="http://schemas.openxmlformats.org/officeDocument/2006/relationships/hyperlink" Target="https://www.clariontech.com/blog/top-10-php-development-companies-in-india#target_9" TargetMode="External"/><Relationship Id="rId4" Type="http://schemas.openxmlformats.org/officeDocument/2006/relationships/hyperlink" Target="https://www.clariontech.com/blog/top-10-php-development-companies-in-india#target_3" TargetMode="External"/><Relationship Id="rId9" Type="http://schemas.openxmlformats.org/officeDocument/2006/relationships/hyperlink" Target="https://www.clariontech.com/blog/top-10-php-development-companies-in-india#target_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2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76F89484-EAD5-4F9D-BB4F-EAC7829C9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1403"/>
            <a:ext cx="6248400" cy="725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Kick Start Session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0E2-F4D2-40CB-84BF-3FD7C4C2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74CD-9028-4CF4-8303-4B4975CB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is a ............?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Open Source Language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Server side scripting language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above both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none</a:t>
            </a:r>
          </a:p>
        </p:txBody>
      </p:sp>
    </p:spTree>
    <p:extLst>
      <p:ext uri="{BB962C8B-B14F-4D97-AF65-F5344CB8AC3E}">
        <p14:creationId xmlns:p14="http://schemas.microsoft.com/office/powerpoint/2010/main" val="126578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brief introduction to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lexical structures in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 and variables in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 flow and loops in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 PHP in web pages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with language basics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understanding built-in functions of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defining and calling user defined functions in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managing parameters in user defined functions,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user defined functions with return values,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variable functions and anonymous functions in PHP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TimesNewRomanPS-Bold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Functions in 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/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different types of arrays supported by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storing data in arrays,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array functions in PHP,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traversing arrays,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converting between arrays and variables,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sorting arrays in PHP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TimesNewRomanPS-Bold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Arrays in 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8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embedding an image in web page using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creating and drawing images,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images with text,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scaling images,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color handling of images using PHP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Working with graphics in 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0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PDF extensions available in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PDF documents and pages,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putting text in PDF pages using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inserting images and graphics in PDF with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navigation in PDF pages using PHP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TimesNewRomanPS-Bold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Working with PDF in 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using PHP to access database,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performing database operations 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mysqli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advanced database techniques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1068386"/>
            <a:ext cx="3883025" cy="6258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Working with databases in 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8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B0CAD9C-140B-4A7B-81D5-F25E8F4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38"/>
            <a:ext cx="8014834" cy="1845817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2800" dirty="0">
                <a:solidFill>
                  <a:srgbClr val="C00000"/>
                </a:solidFill>
              </a:rPr>
            </a:br>
            <a:r>
              <a:rPr lang="en-US" altLang="en-US" sz="2800" dirty="0">
                <a:solidFill>
                  <a:srgbClr val="C00000"/>
                </a:solidFill>
              </a:rPr>
              <a:t>What do we need to </a:t>
            </a:r>
            <a:r>
              <a:rPr lang="en-US" altLang="en-US" sz="3600" dirty="0">
                <a:solidFill>
                  <a:srgbClr val="C00000"/>
                </a:solidFill>
              </a:rPr>
              <a:t>know?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7A40D-EA4B-4BA4-92FE-7FC8226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905001"/>
            <a:ext cx="7706859" cy="3561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generating XML in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parsing XML with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simpleXML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parsing XML with XSLT.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super global variables in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files access and uploads using PHP,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file permissions in PHP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891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B8E5F914-1491-4A05-BD57-D8C247D83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891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>
            <a:extLst>
              <a:ext uri="{FF2B5EF4-FFF2-40B4-BE49-F238E27FC236}">
                <a16:creationId xmlns:a16="http://schemas.microsoft.com/office/drawing/2014/main" id="{4C4378DC-829D-48F2-BF1D-F08A2B572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AEB9B-6FBA-438E-A0BF-F46770092E03}"/>
              </a:ext>
            </a:extLst>
          </p:cNvPr>
          <p:cNvSpPr/>
          <p:nvPr/>
        </p:nvSpPr>
        <p:spPr>
          <a:xfrm>
            <a:off x="155575" y="914400"/>
            <a:ext cx="3883025" cy="7798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i="0" dirty="0">
              <a:solidFill>
                <a:srgbClr val="FFFF00"/>
              </a:solidFill>
              <a:effectLst/>
              <a:latin typeface="TimesNewRomanPS-Bold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Working with XML in PHP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TimesNewRomanPS-BoldMT"/>
              </a:rPr>
              <a:t>Security features in PHP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9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4D4936C-8439-4D15-8DF8-45217AB5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1221065"/>
            <a:ext cx="6571343" cy="61946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dirty="0">
                <a:solidFill>
                  <a:srgbClr val="C00000"/>
                </a:solidFill>
              </a:rPr>
              <a:t>The course outcome…</a:t>
            </a:r>
            <a:endParaRPr lang="en-I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8372" name="Object 116">
            <a:extLst>
              <a:ext uri="{FF2B5EF4-FFF2-40B4-BE49-F238E27FC236}">
                <a16:creationId xmlns:a16="http://schemas.microsoft.com/office/drawing/2014/main" id="{D923CF5B-A2E8-44A1-BCAA-E6C7F830F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58372" name="Object 116">
                        <a:extLst>
                          <a:ext uri="{FF2B5EF4-FFF2-40B4-BE49-F238E27FC236}">
                            <a16:creationId xmlns:a16="http://schemas.microsoft.com/office/drawing/2014/main" id="{D923CF5B-A2E8-44A1-BCAA-E6C7F830F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Box 2">
            <a:extLst>
              <a:ext uri="{FF2B5EF4-FFF2-40B4-BE49-F238E27FC236}">
                <a16:creationId xmlns:a16="http://schemas.microsoft.com/office/drawing/2014/main" id="{CA956982-2885-4855-8D9A-2233F638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41488"/>
            <a:ext cx="820896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TimesNewRomanPSMT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the different aspects of server site and client site scripts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database concepts for effectively manage data using server site script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parsing technique to read data from other sources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dynamic web pages using PHP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5D85443A-8286-40DE-95DE-10512D87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60C8-CA63-4F55-BC91-65525C90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D7-43F2-485E-B7F7-02964CC6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developed by…?</a:t>
            </a:r>
          </a:p>
          <a:p>
            <a:pPr marL="457200" indent="-457200">
              <a:buAutoNum type="alphaUcPeriod"/>
            </a:pPr>
            <a:r>
              <a:rPr lang="en-US" dirty="0"/>
              <a:t>Dennis Ritchie</a:t>
            </a:r>
          </a:p>
          <a:p>
            <a:pPr marL="457200" indent="-457200">
              <a:buAutoNum type="alphaUcPeriod"/>
            </a:pPr>
            <a:r>
              <a:rPr lang="en-US" dirty="0"/>
              <a:t>Jorge Thomson</a:t>
            </a:r>
          </a:p>
          <a:p>
            <a:pPr marL="457200" indent="-457200">
              <a:buAutoNum type="alphaUcPeriod"/>
            </a:pPr>
            <a:r>
              <a:rPr lang="en-US" dirty="0"/>
              <a:t>Rasmus </a:t>
            </a:r>
            <a:r>
              <a:rPr lang="en-US" dirty="0" err="1"/>
              <a:t>Lerdorf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043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F9AAF74-AAEB-49AC-911B-AF91F3E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457201"/>
            <a:ext cx="6571343" cy="623888"/>
          </a:xfrm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sz="4800" dirty="0">
                <a:solidFill>
                  <a:srgbClr val="C00000"/>
                </a:solidFill>
              </a:rPr>
            </a:br>
            <a:r>
              <a:rPr lang="en-US" altLang="en-US" sz="4800" dirty="0">
                <a:solidFill>
                  <a:srgbClr val="C00000"/>
                </a:solidFill>
              </a:rPr>
              <a:t>Course details</a:t>
            </a:r>
            <a:endParaRPr lang="en-IN" altLang="en-US" sz="4800" dirty="0">
              <a:solidFill>
                <a:srgbClr val="C00000"/>
              </a:solidFill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481FBEA-B66A-4DF0-9F5B-F3694B83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848600" cy="3962399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LTP – 3 0 2 [3-Lecture-2-Practical/week]</a:t>
            </a:r>
          </a:p>
          <a:p>
            <a:pPr marL="0" indent="0" algn="just" eaLnBrk="1" hangingPunct="1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Text Book:</a:t>
            </a:r>
          </a:p>
          <a:p>
            <a:pPr marL="0" indent="0" algn="just" eaLnBrk="1" hangingPunct="1">
              <a:buNone/>
              <a:defRPr/>
            </a:pPr>
            <a:r>
              <a:rPr lang="en-US" dirty="0"/>
              <a:t>PROGRAMMING PHP RASMUS </a:t>
            </a:r>
          </a:p>
          <a:p>
            <a:pPr marL="0" indent="0" algn="just" eaLnBrk="1" hangingPunct="1">
              <a:buNone/>
              <a:defRPr/>
            </a:pPr>
            <a:r>
              <a:rPr lang="en-US" dirty="0"/>
              <a:t>LERDORF,KEVIN TATROE, </a:t>
            </a:r>
          </a:p>
          <a:p>
            <a:pPr marL="0" indent="0" algn="just" eaLnBrk="1" hangingPunct="1">
              <a:buNone/>
              <a:defRPr/>
            </a:pPr>
            <a:r>
              <a:rPr lang="en-US" dirty="0"/>
              <a:t>PETER MACINTYRE,</a:t>
            </a:r>
          </a:p>
          <a:p>
            <a:pPr marL="0" indent="0" algn="just" eaLnBrk="1" hangingPunct="1">
              <a:buNone/>
              <a:defRPr/>
            </a:pPr>
            <a:r>
              <a:rPr lang="en-US" dirty="0"/>
              <a:t>O'REILL</a:t>
            </a:r>
          </a:p>
          <a:p>
            <a:pPr marL="0" indent="0">
              <a:buFont typeface="Arial" charset="0"/>
              <a:buNone/>
              <a:defRPr/>
            </a:pPr>
            <a:endParaRPr lang="en-US" sz="4000" dirty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sz="4000" b="1" dirty="0">
              <a:solidFill>
                <a:srgbClr val="FF0000"/>
              </a:solidFill>
            </a:endParaRP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28677" name="Object 116">
            <a:extLst>
              <a:ext uri="{FF2B5EF4-FFF2-40B4-BE49-F238E27FC236}">
                <a16:creationId xmlns:a16="http://schemas.microsoft.com/office/drawing/2014/main" id="{AA0BF671-B47D-41FA-BC86-FD6F8987A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677" name="Object 116">
                        <a:extLst>
                          <a:ext uri="{FF2B5EF4-FFF2-40B4-BE49-F238E27FC236}">
                            <a16:creationId xmlns:a16="http://schemas.microsoft.com/office/drawing/2014/main" id="{AA0BF671-B47D-41FA-BC86-FD6F8987A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8929DB-2381-4E26-97A9-4CF30A9F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2667000" cy="34991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400" dirty="0"/>
            </a:br>
            <a:r>
              <a:rPr lang="en-US" sz="2400" dirty="0"/>
              <a:t>Lets start new journey with php….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TimesNewRomanPS-BoldMT"/>
              </a:rPr>
              <a:t>Introduction with language basics: -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brief introduction to PHP, lexical structures in PHP, data types and variables in PHP, control flow and loops in PHP, embedding PHP in web pages</a:t>
            </a:r>
            <a:r>
              <a:rPr lang="en-US" sz="2400" dirty="0"/>
              <a:t>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B1DB-EB4A-4799-8283-8923479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Php Installation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B019-9464-422A-8651-12D86F7D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PHP</a:t>
            </a:r>
          </a:p>
          <a:p>
            <a:r>
              <a:rPr lang="en-US" dirty="0"/>
              <a:t>How to Execute..?</a:t>
            </a:r>
          </a:p>
          <a:p>
            <a:r>
              <a:rPr lang="en-US" dirty="0"/>
              <a:t>How to start coding..?</a:t>
            </a:r>
          </a:p>
        </p:txBody>
      </p:sp>
    </p:spTree>
    <p:extLst>
      <p:ext uri="{BB962C8B-B14F-4D97-AF65-F5344CB8AC3E}">
        <p14:creationId xmlns:p14="http://schemas.microsoft.com/office/powerpoint/2010/main" val="163674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FDD8-EBA9-4F43-95FF-EA695A78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Installation of PHP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7BF9-1A32-476C-B5C8-20ED537A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AMP (Apache, MySQL, PHP) which is available for all operating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WAMP</a:t>
            </a:r>
            <a:r>
              <a:rPr lang="en-US" dirty="0"/>
              <a:t> for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LAMP</a:t>
            </a:r>
            <a:r>
              <a:rPr lang="en-US" dirty="0"/>
              <a:t> for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MAMP</a:t>
            </a:r>
            <a:r>
              <a:rPr lang="en-US" dirty="0"/>
              <a:t> for Mac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XAMPP</a:t>
            </a:r>
            <a:r>
              <a:rPr lang="en-US" dirty="0"/>
              <a:t> (Cross, Apache, MySQL, PHP, Perl)</a:t>
            </a:r>
          </a:p>
        </p:txBody>
      </p:sp>
    </p:spTree>
    <p:extLst>
      <p:ext uri="{BB962C8B-B14F-4D97-AF65-F5344CB8AC3E}">
        <p14:creationId xmlns:p14="http://schemas.microsoft.com/office/powerpoint/2010/main" val="79942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0593-A98B-453A-8240-C4A53A46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r>
              <a:rPr lang="en-US" b="1" dirty="0"/>
              <a:t>WAMP</a:t>
            </a:r>
            <a:r>
              <a:rPr lang="en-US" dirty="0"/>
              <a:t> for Windows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8EE3-CC22-4A93-8045-DEF6B560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3"/>
            <a:ext cx="7557634" cy="34506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https://www.wampserver.com/en/</a:t>
            </a:r>
            <a:endParaRPr lang="en-US" sz="2800" dirty="0"/>
          </a:p>
          <a:p>
            <a:pPr marL="0" indent="0">
              <a:buNone/>
            </a:pPr>
            <a:r>
              <a:rPr lang="en-US" sz="4800" b="1" dirty="0">
                <a:solidFill>
                  <a:schemeClr val="tx1"/>
                </a:solidFill>
              </a:rPr>
              <a:t>For XAMP: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https://www.apachefriends.org/download.html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CBDF-D8C0-4596-AF50-9648C203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How to Execute…?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0D5A-D36A-4D19-9C57-2A29C3BC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319509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Create one file with extension .php and save in c:/wamp/www  folder</a:t>
            </a:r>
          </a:p>
          <a:p>
            <a:pPr marL="0" indent="0">
              <a:buNone/>
            </a:pPr>
            <a:r>
              <a:rPr lang="en-US" sz="1600" dirty="0"/>
              <a:t>And Write down code…</a:t>
            </a:r>
          </a:p>
          <a:p>
            <a:pPr marL="0" indent="0">
              <a:buNone/>
            </a:pPr>
            <a:r>
              <a:rPr lang="en-US" sz="1600" dirty="0"/>
              <a:t>&lt;!DOCTYPE&gt;  </a:t>
            </a:r>
          </a:p>
          <a:p>
            <a:pPr marL="0" indent="0">
              <a:buNone/>
            </a:pPr>
            <a:r>
              <a:rPr lang="en-US" sz="1600" dirty="0"/>
              <a:t>&lt;html&gt;  </a:t>
            </a:r>
          </a:p>
          <a:p>
            <a:pPr marL="0" indent="0">
              <a:buNone/>
            </a:pPr>
            <a:r>
              <a:rPr lang="en-US" sz="1600" dirty="0"/>
              <a:t>&lt;body&gt;  </a:t>
            </a:r>
          </a:p>
          <a:p>
            <a:pPr marL="0" indent="0">
              <a:buNone/>
            </a:pPr>
            <a:r>
              <a:rPr lang="en-US" sz="1600" dirty="0"/>
              <a:t>&lt;?php  </a:t>
            </a:r>
          </a:p>
          <a:p>
            <a:pPr marL="0" indent="0">
              <a:buNone/>
            </a:pPr>
            <a:r>
              <a:rPr lang="en-US" sz="1600" dirty="0"/>
              <a:t>echo "&lt;h2&gt;My PHP App&lt;/h2&gt;";  </a:t>
            </a:r>
          </a:p>
          <a:p>
            <a:pPr marL="0" indent="0">
              <a:buNone/>
            </a:pPr>
            <a:r>
              <a:rPr lang="en-US" sz="1600" dirty="0"/>
              <a:t>?&gt;  </a:t>
            </a:r>
          </a:p>
          <a:p>
            <a:pPr marL="0" indent="0">
              <a:buNone/>
            </a:pPr>
            <a:r>
              <a:rPr lang="en-US" sz="1600" dirty="0"/>
              <a:t>&lt;/body&gt;  </a:t>
            </a:r>
          </a:p>
          <a:p>
            <a:pPr marL="0" indent="0">
              <a:buNone/>
            </a:pPr>
            <a:r>
              <a:rPr lang="en-US" sz="1600" dirty="0"/>
              <a:t>&lt;/html&gt; 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5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0B5E-98F9-4FC0-9A4D-3D8BDDF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php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943E-E252-4D64-99E0-FBFAC9E0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your web browser and type:</a:t>
            </a:r>
          </a:p>
          <a:p>
            <a:pPr marL="0" indent="0">
              <a:buNone/>
            </a:pPr>
            <a:r>
              <a:rPr lang="en-US" dirty="0"/>
              <a:t>localhost/</a:t>
            </a:r>
            <a:r>
              <a:rPr lang="en-US" dirty="0" err="1"/>
              <a:t>hello.php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933F-0E84-43F5-B872-238BD092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3362-2A26-48B9-B889-999E58A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any message on screen using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2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F0EF-5D4A-43F2-89DA-694D87CD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Print any message on screen using 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3350-3BB7-437F-B913-769F7FD9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echo statement can be used to print the string, multi-line strings, escaping characters, variable, array, etc.</a:t>
            </a:r>
          </a:p>
          <a:p>
            <a:pPr marL="0" indent="0">
              <a:buNone/>
            </a:pPr>
            <a:r>
              <a:rPr lang="en-US" dirty="0"/>
              <a:t>&lt;?php  </a:t>
            </a:r>
          </a:p>
          <a:p>
            <a:pPr marL="0" indent="0">
              <a:buNone/>
            </a:pPr>
            <a:r>
              <a:rPr lang="en-US" dirty="0"/>
              <a:t>echo "Hello World";  </a:t>
            </a:r>
          </a:p>
          <a:p>
            <a:pPr marL="0" indent="0">
              <a:buNone/>
            </a:pPr>
            <a:r>
              <a:rPr lang="en-U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6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77BF-02BD-4599-B4CB-25134333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Print any message on screen using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D179-F71D-4B6F-87B8-4D3C6A09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print always returns an integer value, which is 1.</a:t>
            </a:r>
          </a:p>
          <a:p>
            <a:r>
              <a:rPr lang="en-US" sz="2800" dirty="0"/>
              <a:t>Using print, we cannot pass multiple arguments.</a:t>
            </a:r>
          </a:p>
        </p:txBody>
      </p:sp>
    </p:spTree>
    <p:extLst>
      <p:ext uri="{BB962C8B-B14F-4D97-AF65-F5344CB8AC3E}">
        <p14:creationId xmlns:p14="http://schemas.microsoft.com/office/powerpoint/2010/main" val="247192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B0BC-59D4-4EB9-B7DA-29FC0B4F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600" b="1" dirty="0"/>
              <a:t>Difference between echo and print</a:t>
            </a:r>
          </a:p>
          <a:p>
            <a:pPr marL="0" indent="0">
              <a:buNone/>
            </a:pPr>
            <a:r>
              <a:rPr lang="en-US" b="1" dirty="0"/>
              <a:t>echo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is a statement, which is used to display the output.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can be used with or without parentheses.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does not return any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 can pass multiple strings separated by comma (,) in echo.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echo is faster than print statement.</a:t>
            </a:r>
          </a:p>
          <a:p>
            <a:pPr marL="0" indent="0">
              <a:buNone/>
            </a:pPr>
            <a:r>
              <a:rPr lang="en-US" sz="2600" b="1" dirty="0"/>
              <a:t>print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is also a statement, used as an alternative to echo at many times to display the output.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can be used with or without parentheses.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always returns an integer value, which is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Using print, we cannot pass multiple arguments.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print is slower than echo statement.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96F5559-A9A9-4DA5-8E33-B4A5C84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800">
                <a:solidFill>
                  <a:srgbClr val="C00000"/>
                </a:solidFill>
              </a:rPr>
              <a:t>References:</a:t>
            </a:r>
            <a:endParaRPr lang="en-IN" altLang="en-US" sz="4800">
              <a:solidFill>
                <a:srgbClr val="C00000"/>
              </a:solidFill>
            </a:endParaRPr>
          </a:p>
        </p:txBody>
      </p:sp>
      <p:graphicFrame>
        <p:nvGraphicFramePr>
          <p:cNvPr id="29701" name="Object 116">
            <a:extLst>
              <a:ext uri="{FF2B5EF4-FFF2-40B4-BE49-F238E27FC236}">
                <a16:creationId xmlns:a16="http://schemas.microsoft.com/office/drawing/2014/main" id="{04D5AC8B-0C7C-4CDA-850E-483D8C656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9701" name="Object 116">
                        <a:extLst>
                          <a:ext uri="{FF2B5EF4-FFF2-40B4-BE49-F238E27FC236}">
                            <a16:creationId xmlns:a16="http://schemas.microsoft.com/office/drawing/2014/main" id="{04D5AC8B-0C7C-4CDA-850E-483D8C656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47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AQUCBAYHA//EADkQAAEDAwMCBAUCBAUFAQAAAAEAAgMEBREGEiETMUFRYXEHFCKBkRWhMrHB0SNCQ1JyJZPC8PEk/8QAGQEBAQEBAQEAAAAAAAAAAAAAAAECAwQF/8QAKhEBAAICAQMBBgcAAAAAAAAAAAECAxEEEiExURNBYZGhwRQjcYGx4fD/2gAMAwEAAhEDEQA/AOIREXZxEREBERARFBRU5RYqcoiUUZUIrJFGVKIIiICIiAiIgIiICIiAsUJW1a7fPdKwUtLs6haXfW7aMDupa0Vjc+FYUVJNXVUdLTNDpZM7QTgcDKyFurTWPo20spqWAl0QGXABX1Pp6+WKriuMMEVUYeXMifkkYwRjGfwvrZb8yr1fDU1DBCx8Bpm7nZ/zZbuPn/lyvDbl2nqti1asR9Wteqq0zbKa6XKakrnyxObC5zAzg7gRkYI8s8LSutEbdXyUvVbKG4LZG9nNIyCuq13BHvp66mBjuAn6DhGSHO4y0j9vzhVt+0xUW60x3Gad0tQXf/qB5DS7sQe5weD7rGHlxa1clra6u2viaa1k05V3immnjxHEwHY53+o4DsP7qkDsjPb0Xpdju9BTWSiPWZHBBS5lyRkOyBj3J3e64zT1zp6K7Pq6pgbv3Fr9m7oknJIHiccZ8Ew8nNa2SZr48ExCtlhmh29aGWPd23sLc/lYBXWqL3+uVsTaWOT5eAERtI+pxOMnA9gqVzXMOHtLXeRGF7cN7WpE3jU+jMpRQFK6oIiICIiAiIgKCpUFBuW+0XC5Ne6hpnTNYcOIc0YPlyVi356yXOJ8kT4KmBweGvHcf1B5X3sF3rbVWbqJnV6v0vgwT1Px4reu9dLcb5bm3OglpIWyMDo592XMLhu5IBwvHe+SMk1tETTX7tOtg1Lb62kZNFcKeknaMuhqXgDPkfE+hH79lzVttlLqbUNwncHRUoG4iN3eQ8ZBx2yCeyvrlom2VEZ+SDqWYDgtcXNJ9Qf6Ku0Q79Ju1daK/EVS8t2ZPD8Z7H1ByF8fFbFTDkvxpnq9PSNt/q0qG2y2vWVFTXKZ8sYJNPI9xw4YO3Ge3OOF1OoqljtP3bq4DGAxNz4nAx98lUWv5o6iitzmjFWJH8N7t28O9sOA/CpLdHctSSvpJK89KMOmO85BcT3wO59V6ace/K9nmtOpj7T908dk6X04+9yPkkeYqSIhr3t/ic7yH7c+qvtV2O1WrT0jqSnDJzIxrJHOLnH6ueT6ZWnpS/UVHbhR1svQYyR0j3BpJkz2aMeHn+PE4+Vzr5dY3eChpCYKSPc4Ok74H8T3DP4Hqrk/E25XVadUr3+X8p2029JXq1W21f4744pgSZcMLpJTk4xjwAx+/Zc1erk+7XOasc0tD8BjM52tHYK+1HYLTZrI2WKSaWqle1sTnv78guO0AcYz+Qs9O6YttdSQyVVVNLNI3cWU38EXkHOwefTP2W8eXjY+rld+/Y7+HIhZK21PbaK1V4pqGoklIbmRr8HpnwGR349FUBfUxZIyUi9fEsylERbQREQEREBQVKgoq/0nerdZ3yPraWV80hwJ2BrtrfLBxj7L56qvVLdekykbVFrHEuknk8fJrc4A9e6r7RS01ZcIoa2qFJA4/VK7+Q8B7ldld9M2amtUskcQj6cZcKh1R2OOPPOfLHPgvl5pwYeTF7RM2n5NeYfOz6wo6ihbTXOaSnqmAATNGQ7HY8ePoeD+y53UNZ+uXqI0bBJKI2w7o+BI4OcQ4Z5HBHftj7rp9Iw2y7afZFVUdPLLTOMbw+MbvMEHv2P7FU2prAy0Miu1old0BIPpJyYn54574yMYPIK8/GtxsfKtWImJ+n+lfc+ekDONTmKuc8zGGSNwlJJB4Pj7FWGi6T5S73aHGOjiMe244/bC3o6P564Wm/0bQOo0CobnnBaRn7Hg+w8lcU9CyCvrathG6q2bm+RaCP7L6k2iG4q4XRdDFKJ7pWxh1NSxk7XNBBdjPj5D+YWtYaO71da6rtNMBhxyXACIZOdvPBHbj2V/qCJlh0jFbonZfK4Mc8DG7nc4/wBFqac1PRW+3tpa1tYTHnaIHNDTznnBBz7krnyLZPZzOONzLFoiOzU1Ha9RPLq67MMzWDl8bgWxD2HYLOwt1PNbnttM0gpRkAF7Rg+Ibn+mFneLxdNTboaCin+SYclkbC4uPhuI49gtezajqrJD8rJQxSiNxI6oLJGE9xleePbTx+ma16o939J2U1TFUQ1EkdWyRk4P1iXO7PrnusQt69XeovNUKipZGwtbtaI2449SeStEL6OPq6I6o1LMpREW0EREBERAUFSiDFbtotVXeKj5Wk24YNzi92GsHn/8WnhZQyywStlgkfFI3s9jiCPuFjJFprPT5V01Rba7SJFfRVjZeQyaMxODXA/sVX3vUslzgfEKZlM2UtMwbLuEjgQQcY4PA5/Pgq+suNdcNja2slmDT9IkcSAfZd3aodPWy2jpVtvfI5v+LPJte53HOB5eQ/Yr5uT8iK5Mteq/wa8vhoKoMtnkhP8AoTED2OD/ADJXTLitJ3Gljv1dTQfRT1TswbgBkjPGB2yMnH2XaL1W7zv1dqT2VGo7L+tx0rOqIxFJlxxklp7gevZc3f6+nZHJZ7NQMdHENssjYtxGPLA/JK6jUF1Zabc+XcOu4bYW+Jd5+w7rn9E32hoaZ1NWzyU0heXdRxJZJn/d5H1WMuS+PHN613pm2o7NzRVZSvt0VNHVmmrIid8L3ZbJycODXenfbjlbWuLXSVVvfVufFFVwjLXOcB1B4t9fT1VLrh1lqxHVUVTA+sLsSMi5Eg8zjxC5PHIPiPFeTBxJy3jk1tNfh9mJnXZKyUYUr7LAiIiCIiAiIgIiICIoyioIUYUkpkIJic6OVj2EhzXAtI8DlexLx6F4jmjeW7gxwcW574PZdWddz5P/AE6P/vH+y5Zazbw6UtENHXRc6/YOSGwtx+658Kwvl2N3rG1L4GwuDAwhr92cfb1Whwt1jUMWncikBQMFTlaRKIiIIiICIiAiIgIiIIPZel6itNtZ8JrfcWUcDKvp0567WAOO4gHJ8c5XmhXt9NdKGz/C+11tzojW0zKaAOhDWuJJwBw7jxWbNVUGirJbbLoyq1HqCkhqOszqwslYHYjx9AGfFxP4IUaPt1uvGg77X1tBSmodLUva8RAGPDA4BuBwAeysPic1170NRXS0yE0EbmTvhAxlhbgHHm0nt7+Sy+FEkMOg7lLVR9SFlRM6VmM7miNpIx7Ke7a+/ThfhjQUly1bTQV9OyeEQyP6cgy0uA4yF8fiLTwUesbjBSwshhZ09scbQAP8NvgF6Po2/wCkbhfIqex2X5SsdG5wl+XYzDQORkFc/cLSL18Zpqd7d0MT46iXy2sjYcfc7R9033NdnXWPRNrj0tT2+uo6d1bLTHqzOjHUD3dyD34JwPYLx2yUbodVUNDXRtL2VzIpoyOCQ/BHsvdqu03CbVtBd4qyNtHTU8kL6YsJL9/JOe3drPx6rz3Wlp/T/ifaayNuIrjURSem9rmtd/4n7qRKzC4+JmjKWWzfqFmo44Z6LLpIoGBvVj8ePNvf2z6Kq03abdJ8KLpcZKKB9Z0qkidzAXDbkNwT2xhdvddRttesLfaqsj5a4QEMcezZQ7j7Ozj3wta7WaCxaAv9FScU/QqZY2/7A8F2PsSfthNmng6KPFSujmIiICIiAiIgIiFBBXcXjV9sq/h5TaeiE4rIo4WuLmgMywgnnPouGVrJ+p0lppa35gNp5nFkbABuAGQCRjsdrsf8SpMNQ6TQuuKGz2eqs18imnopNxj2AO2hww5hGex5I9z6L66b1fZLLpe72fNU81Es/wAu/YP4HMDWbueDxyuYpJKual+aqLnFSwmQxMdIwuL3gAnAa0nADm5PqFryVdwbVOpm1LZHiTY0x7XNec4G045B8FNCw0He6PT+oorhXbzCyJ7D0gCckccLrrbr3T9FqG+Xl0VW+WtMbYWiMZDGMAwTnjLs/gLh7rJc7XWyUs9S1zmAOD4wC14IyCDj/wBwVs1cNxp2zNZcoJp4I2yzQMaQ5jCGnPLQDgOGcFNESqbhcqi4XKor5ZiyaeZ0uQ8/QSc8ey9AvOvbNeqOzy1UNQy4UNVFO7DAW8Eb8HPiOR7BcdRy1dRTz1M1zipoYXMYXSsJy527AAa0/wC0qLW+53S4R0NLUgzS79m4ANdtaXd8en7hNG1p8R9T0WqLnTTUDZo4qeIs3SENJJOcjB4wugm+JNHcNFVNtuLZzc5qR8DntaCx7iCA7v49yuLkddYrXT3KSfEFRK+JmQN2W98jHHOR7tKzdDdJKA1Lqpho3QdQy+BO7b0+2d+eMeXPZNG1MsliFktIIiIgiIgIiICgqUQYntwreqvjqmnnpDTsFI6GOOFmGh0RjxtcX4y443Z/5uVThRhFb1LV0vyYpa+mlmjZK6WJ0MoY5pcAHNyQQWna09sghYUNYyiuTayOAHpuc+Fjnbtj8HYScc7Tg9ucLUwmEG5crg+4wUonjYJoGOjMjGhoczOWjaAAMEu58chblZd6eV1TPT0kjKupgbDI+SYOY1u1rXbWgDkhviTjJVPhMJoWdouot9PVwE1bBUFh30lR0nDbu4zg5B3dvRatHUtpJpnxsd9cMsUZ3cs3tLQc47gOK1sJhBZ3O91N0p5WVjWF75mStLBta3axzSMeu7cfXPmtY1hNpNAWnb8z8xndxnZtxj+q1cJhAWSjClARERBERAREQEREBERAREQEREBERAREQEREBERAREQf/9k=">
            <a:extLst>
              <a:ext uri="{FF2B5EF4-FFF2-40B4-BE49-F238E27FC236}">
                <a16:creationId xmlns:a16="http://schemas.microsoft.com/office/drawing/2014/main" id="{D0E40286-A09F-48DE-9F12-DFC1C4DCD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9703" name="AutoShape 49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AQUCBAYHA//EADkQAAEDAwMCBAUCBAUFAQAAAAEAAgMEBREGEiETMUFRYXEHFCKBkRWhMrHB0SNCQ1JyJZPC8PEk/8QAGQEBAQEBAQEAAAAAAAAAAAAAAAECAwQF/8QAKhEBAAICAQMBBgcAAAAAAAAAAAECAxEEEiExURNBYZGhwRQjcYGx4fD/2gAMAwEAAhEDEQA/AOIREXZxEREBERARFBRU5RYqcoiUUZUIrJFGVKIIiICIiAiIgIiICIiAsUJW1a7fPdKwUtLs6haXfW7aMDupa0Vjc+FYUVJNXVUdLTNDpZM7QTgcDKyFurTWPo20spqWAl0QGXABX1Pp6+WKriuMMEVUYeXMifkkYwRjGfwvrZb8yr1fDU1DBCx8Bpm7nZ/zZbuPn/lyvDbl2nqti1asR9Wteqq0zbKa6XKakrnyxObC5zAzg7gRkYI8s8LSutEbdXyUvVbKG4LZG9nNIyCuq13BHvp66mBjuAn6DhGSHO4y0j9vzhVt+0xUW60x3Gad0tQXf/qB5DS7sQe5weD7rGHlxa1clra6u2viaa1k05V3immnjxHEwHY53+o4DsP7qkDsjPb0Xpdju9BTWSiPWZHBBS5lyRkOyBj3J3e64zT1zp6K7Pq6pgbv3Fr9m7oknJIHiccZ8Ew8nNa2SZr48ExCtlhmh29aGWPd23sLc/lYBXWqL3+uVsTaWOT5eAERtI+pxOMnA9gqVzXMOHtLXeRGF7cN7WpE3jU+jMpRQFK6oIiICIiAiIgKCpUFBuW+0XC5Ne6hpnTNYcOIc0YPlyVi356yXOJ8kT4KmBweGvHcf1B5X3sF3rbVWbqJnV6v0vgwT1Px4reu9dLcb5bm3OglpIWyMDo592XMLhu5IBwvHe+SMk1tETTX7tOtg1Lb62kZNFcKeknaMuhqXgDPkfE+hH79lzVttlLqbUNwncHRUoG4iN3eQ8ZBx2yCeyvrlom2VEZ+SDqWYDgtcXNJ9Qf6Ku0Q79Ju1daK/EVS8t2ZPD8Z7H1ByF8fFbFTDkvxpnq9PSNt/q0qG2y2vWVFTXKZ8sYJNPI9xw4YO3Ge3OOF1OoqljtP3bq4DGAxNz4nAx98lUWv5o6iitzmjFWJH8N7t28O9sOA/CpLdHctSSvpJK89KMOmO85BcT3wO59V6ace/K9nmtOpj7T908dk6X04+9yPkkeYqSIhr3t/ic7yH7c+qvtV2O1WrT0jqSnDJzIxrJHOLnH6ueT6ZWnpS/UVHbhR1svQYyR0j3BpJkz2aMeHn+PE4+Vzr5dY3eChpCYKSPc4Ok74H8T3DP4Hqrk/E25XVadUr3+X8p2029JXq1W21f4744pgSZcMLpJTk4xjwAx+/Zc1erk+7XOasc0tD8BjM52tHYK+1HYLTZrI2WKSaWqle1sTnv78guO0AcYz+Qs9O6YttdSQyVVVNLNI3cWU38EXkHOwefTP2W8eXjY+rld+/Y7+HIhZK21PbaK1V4pqGoklIbmRr8HpnwGR349FUBfUxZIyUi9fEsylERbQREQEREBQVKgoq/0nerdZ3yPraWV80hwJ2BrtrfLBxj7L56qvVLdekykbVFrHEuknk8fJrc4A9e6r7RS01ZcIoa2qFJA4/VK7+Q8B7ldld9M2amtUskcQj6cZcKh1R2OOPPOfLHPgvl5pwYeTF7RM2n5NeYfOz6wo6ihbTXOaSnqmAATNGQ7HY8ePoeD+y53UNZ+uXqI0bBJKI2w7o+BI4OcQ4Z5HBHftj7rp9Iw2y7afZFVUdPLLTOMbw+MbvMEHv2P7FU2prAy0Miu1old0BIPpJyYn54574yMYPIK8/GtxsfKtWImJ+n+lfc+ekDONTmKuc8zGGSNwlJJB4Pj7FWGi6T5S73aHGOjiMe244/bC3o6P564Wm/0bQOo0CobnnBaRn7Hg+w8lcU9CyCvrathG6q2bm+RaCP7L6k2iG4q4XRdDFKJ7pWxh1NSxk7XNBBdjPj5D+YWtYaO71da6rtNMBhxyXACIZOdvPBHbj2V/qCJlh0jFbonZfK4Mc8DG7nc4/wBFqac1PRW+3tpa1tYTHnaIHNDTznnBBz7krnyLZPZzOONzLFoiOzU1Ha9RPLq67MMzWDl8bgWxD2HYLOwt1PNbnttM0gpRkAF7Rg+Ibn+mFneLxdNTboaCin+SYclkbC4uPhuI49gtezajqrJD8rJQxSiNxI6oLJGE9xleePbTx+ma16o939J2U1TFUQ1EkdWyRk4P1iXO7PrnusQt69XeovNUKipZGwtbtaI2449SeStEL6OPq6I6o1LMpREW0EREBERAUFSiDFbtotVXeKj5Wk24YNzi92GsHn/8WnhZQyywStlgkfFI3s9jiCPuFjJFprPT5V01Rba7SJFfRVjZeQyaMxODXA/sVX3vUslzgfEKZlM2UtMwbLuEjgQQcY4PA5/Pgq+suNdcNja2slmDT9IkcSAfZd3aodPWy2jpVtvfI5v+LPJte53HOB5eQ/Yr5uT8iK5Mteq/wa8vhoKoMtnkhP8AoTED2OD/ADJXTLitJ3Gljv1dTQfRT1TswbgBkjPGB2yMnH2XaL1W7zv1dqT2VGo7L+tx0rOqIxFJlxxklp7gevZc3f6+nZHJZ7NQMdHENssjYtxGPLA/JK6jUF1Zabc+XcOu4bYW+Jd5+w7rn9E32hoaZ1NWzyU0heXdRxJZJn/d5H1WMuS+PHN613pm2o7NzRVZSvt0VNHVmmrIid8L3ZbJycODXenfbjlbWuLXSVVvfVufFFVwjLXOcB1B4t9fT1VLrh1lqxHVUVTA+sLsSMi5Eg8zjxC5PHIPiPFeTBxJy3jk1tNfh9mJnXZKyUYUr7LAiIiCIiAiIgIiICIoyioIUYUkpkIJic6OVj2EhzXAtI8DlexLx6F4jmjeW7gxwcW574PZdWddz5P/AE6P/vH+y5Zazbw6UtENHXRc6/YOSGwtx+658Kwvl2N3rG1L4GwuDAwhr92cfb1Whwt1jUMWncikBQMFTlaRKIiIIiICIiAiIgIiIIPZel6itNtZ8JrfcWUcDKvp0567WAOO4gHJ8c5XmhXt9NdKGz/C+11tzojW0zKaAOhDWuJJwBw7jxWbNVUGirJbbLoyq1HqCkhqOszqwslYHYjx9AGfFxP4IUaPt1uvGg77X1tBSmodLUva8RAGPDA4BuBwAeysPic1170NRXS0yE0EbmTvhAxlhbgHHm0nt7+Sy+FEkMOg7lLVR9SFlRM6VmM7miNpIx7Ke7a+/ThfhjQUly1bTQV9OyeEQyP6cgy0uA4yF8fiLTwUesbjBSwshhZ09scbQAP8NvgF6Po2/wCkbhfIqex2X5SsdG5wl+XYzDQORkFc/cLSL18Zpqd7d0MT46iXy2sjYcfc7R9033NdnXWPRNrj0tT2+uo6d1bLTHqzOjHUD3dyD34JwPYLx2yUbodVUNDXRtL2VzIpoyOCQ/BHsvdqu03CbVtBd4qyNtHTU8kL6YsJL9/JOe3drPx6rz3Wlp/T/ifaayNuIrjURSem9rmtd/4n7qRKzC4+JmjKWWzfqFmo44Z6LLpIoGBvVj8ePNvf2z6Kq03abdJ8KLpcZKKB9Z0qkidzAXDbkNwT2xhdvddRttesLfaqsj5a4QEMcezZQ7j7Ozj3wta7WaCxaAv9FScU/QqZY2/7A8F2PsSfthNmng6KPFSujmIiICIiAiIgIiFBBXcXjV9sq/h5TaeiE4rIo4WuLmgMywgnnPouGVrJ+p0lppa35gNp5nFkbABuAGQCRjsdrsf8SpMNQ6TQuuKGz2eqs18imnopNxj2AO2hww5hGex5I9z6L66b1fZLLpe72fNU81Es/wAu/YP4HMDWbueDxyuYpJKual+aqLnFSwmQxMdIwuL3gAnAa0nADm5PqFryVdwbVOpm1LZHiTY0x7XNec4G045B8FNCw0He6PT+oorhXbzCyJ7D0gCckccLrrbr3T9FqG+Xl0VW+WtMbYWiMZDGMAwTnjLs/gLh7rJc7XWyUs9S1zmAOD4wC14IyCDj/wBwVs1cNxp2zNZcoJp4I2yzQMaQ5jCGnPLQDgOGcFNESqbhcqi4XKor5ZiyaeZ0uQ8/QSc8ey9AvOvbNeqOzy1UNQy4UNVFO7DAW8Eb8HPiOR7BcdRy1dRTz1M1zipoYXMYXSsJy527AAa0/wC0qLW+53S4R0NLUgzS79m4ANdtaXd8en7hNG1p8R9T0WqLnTTUDZo4qeIs3SENJJOcjB4wugm+JNHcNFVNtuLZzc5qR8DntaCx7iCA7v49yuLkddYrXT3KSfEFRK+JmQN2W98jHHOR7tKzdDdJKA1Lqpho3QdQy+BO7b0+2d+eMeXPZNG1MsliFktIIiIgiIgIiICgqUQYntwreqvjqmnnpDTsFI6GOOFmGh0RjxtcX4y443Z/5uVThRhFb1LV0vyYpa+mlmjZK6WJ0MoY5pcAHNyQQWna09sghYUNYyiuTayOAHpuc+Fjnbtj8HYScc7Tg9ucLUwmEG5crg+4wUonjYJoGOjMjGhoczOWjaAAMEu58chblZd6eV1TPT0kjKupgbDI+SYOY1u1rXbWgDkhviTjJVPhMJoWdouot9PVwE1bBUFh30lR0nDbu4zg5B3dvRatHUtpJpnxsd9cMsUZ3cs3tLQc47gOK1sJhBZ3O91N0p5WVjWF75mStLBta3axzSMeu7cfXPmtY1hNpNAWnb8z8xndxnZtxj+q1cJhAWSjClARERBERAREQEREBERAREQEREBERAREQEREBERAREQf/9k=">
            <a:extLst>
              <a:ext uri="{FF2B5EF4-FFF2-40B4-BE49-F238E27FC236}">
                <a16:creationId xmlns:a16="http://schemas.microsoft.com/office/drawing/2014/main" id="{718C066A-6F70-4808-8D8A-C8BB81B267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29704" name="AutoShape 51" descr="data:image/jpeg;base64,/9j/4AAQSkZJRgABAQAAAQABAAD/2wCEAAkGBwgHBgkIBwgKCgkLDRYPDQwMDRsUFRAWIB0iIiAdHx8kKDQsJCYxJx8fLT0tMTU3Ojo6Iys/RD84QzQ5OjcBCgoKDQwNGg8PGjclHyU3Nzc3Nzc3Nzc3Nzc3Nzc3Nzc3Nzc3Nzc3Nzc3Nzc3Nzc3Nzc3Nzc3Nzc3Nzc3Nzc3N//AABEIAJcAlwMBIgACEQEDEQH/xAAbAAEAAgMBAQAAAAAAAAAAAAAAAQUCBAYHA//EADkQAAEDAwMCBAUCBAUFAQAAAAEAAgMEBREGEiETMUFRYXEHFCKBkRWhMrHB0SNCQ1JyJZPC8PEk/8QAGQEBAQEBAQEAAAAAAAAAAAAAAAECAwQF/8QAKhEBAAICAQMBBgcAAAAAAAAAAAECAxEEEiExURNBYZGhwRQjcYGx4fD/2gAMAwEAAhEDEQA/AOIREXZxEREBERARFBRU5RYqcoiUUZUIrJFGVKIIiICIiAiIgIiICIiAsUJW1a7fPdKwUtLs6haXfW7aMDupa0Vjc+FYUVJNXVUdLTNDpZM7QTgcDKyFurTWPo20spqWAl0QGXABX1Pp6+WKriuMMEVUYeXMifkkYwRjGfwvrZb8yr1fDU1DBCx8Bpm7nZ/zZbuPn/lyvDbl2nqti1asR9Wteqq0zbKa6XKakrnyxObC5zAzg7gRkYI8s8LSutEbdXyUvVbKG4LZG9nNIyCuq13BHvp66mBjuAn6DhGSHO4y0j9vzhVt+0xUW60x3Gad0tQXf/qB5DS7sQe5weD7rGHlxa1clra6u2viaa1k05V3immnjxHEwHY53+o4DsP7qkDsjPb0Xpdju9BTWSiPWZHBBS5lyRkOyBj3J3e64zT1zp6K7Pq6pgbv3Fr9m7oknJIHiccZ8Ew8nNa2SZr48ExCtlhmh29aGWPd23sLc/lYBXWqL3+uVsTaWOT5eAERtI+pxOMnA9gqVzXMOHtLXeRGF7cN7WpE3jU+jMpRQFK6oIiICIiAiIgKCpUFBuW+0XC5Ne6hpnTNYcOIc0YPlyVi356yXOJ8kT4KmBweGvHcf1B5X3sF3rbVWbqJnV6v0vgwT1Px4reu9dLcb5bm3OglpIWyMDo592XMLhu5IBwvHe+SMk1tETTX7tOtg1Lb62kZNFcKeknaMuhqXgDPkfE+hH79lzVttlLqbUNwncHRUoG4iN3eQ8ZBx2yCeyvrlom2VEZ+SDqWYDgtcXNJ9Qf6Ku0Q79Ju1daK/EVS8t2ZPD8Z7H1ByF8fFbFTDkvxpnq9PSNt/q0qG2y2vWVFTXKZ8sYJNPI9xw4YO3Ge3OOF1OoqljtP3bq4DGAxNz4nAx98lUWv5o6iitzmjFWJH8N7t28O9sOA/CpLdHctSSvpJK89KMOmO85BcT3wO59V6ace/K9nmtOpj7T908dk6X04+9yPkkeYqSIhr3t/ic7yH7c+qvtV2O1WrT0jqSnDJzIxrJHOLnH6ueT6ZWnpS/UVHbhR1svQYyR0j3BpJkz2aMeHn+PE4+Vzr5dY3eChpCYKSPc4Ok74H8T3DP4Hqrk/E25XVadUr3+X8p2029JXq1W21f4744pgSZcMLpJTk4xjwAx+/Zc1erk+7XOasc0tD8BjM52tHYK+1HYLTZrI2WKSaWqle1sTnv78guO0AcYz+Qs9O6YttdSQyVVVNLNI3cWU38EXkHOwefTP2W8eXjY+rld+/Y7+HIhZK21PbaK1V4pqGoklIbmRr8HpnwGR349FUBfUxZIyUi9fEsylERbQREQEREBQVKgoq/0nerdZ3yPraWV80hwJ2BrtrfLBxj7L56qvVLdekykbVFrHEuknk8fJrc4A9e6r7RS01ZcIoa2qFJA4/VK7+Q8B7ldld9M2amtUskcQj6cZcKh1R2OOPPOfLHPgvl5pwYeTF7RM2n5NeYfOz6wo6ihbTXOaSnqmAATNGQ7HY8ePoeD+y53UNZ+uXqI0bBJKI2w7o+BI4OcQ4Z5HBHftj7rp9Iw2y7afZFVUdPLLTOMbw+MbvMEHv2P7FU2prAy0Miu1old0BIPpJyYn54574yMYPIK8/GtxsfKtWImJ+n+lfc+ekDONTmKuc8zGGSNwlJJB4Pj7FWGi6T5S73aHGOjiMe244/bC3o6P564Wm/0bQOo0CobnnBaRn7Hg+w8lcU9CyCvrathG6q2bm+RaCP7L6k2iG4q4XRdDFKJ7pWxh1NSxk7XNBBdjPj5D+YWtYaO71da6rtNMBhxyXACIZOdvPBHbj2V/qCJlh0jFbonZfK4Mc8DG7nc4/wBFqac1PRW+3tpa1tYTHnaIHNDTznnBBz7krnyLZPZzOONzLFoiOzU1Ha9RPLq67MMzWDl8bgWxD2HYLOwt1PNbnttM0gpRkAF7Rg+Ibn+mFneLxdNTboaCin+SYclkbC4uPhuI49gtezajqrJD8rJQxSiNxI6oLJGE9xleePbTx+ma16o939J2U1TFUQ1EkdWyRk4P1iXO7PrnusQt69XeovNUKipZGwtbtaI2449SeStEL6OPq6I6o1LMpREW0EREBERAUFSiDFbtotVXeKj5Wk24YNzi92GsHn/8WnhZQyywStlgkfFI3s9jiCPuFjJFprPT5V01Rba7SJFfRVjZeQyaMxODXA/sVX3vUslzgfEKZlM2UtMwbLuEjgQQcY4PA5/Pgq+suNdcNja2slmDT9IkcSAfZd3aodPWy2jpVtvfI5v+LPJte53HOB5eQ/Yr5uT8iK5Mteq/wa8vhoKoMtnkhP8AoTED2OD/ADJXTLitJ3Gljv1dTQfRT1TswbgBkjPGB2yMnH2XaL1W7zv1dqT2VGo7L+tx0rOqIxFJlxxklp7gevZc3f6+nZHJZ7NQMdHENssjYtxGPLA/JK6jUF1Zabc+XcOu4bYW+Jd5+w7rn9E32hoaZ1NWzyU0heXdRxJZJn/d5H1WMuS+PHN613pm2o7NzRVZSvt0VNHVmmrIid8L3ZbJycODXenfbjlbWuLXSVVvfVufFFVwjLXOcB1B4t9fT1VLrh1lqxHVUVTA+sLsSMi5Eg8zjxC5PHIPiPFeTBxJy3jk1tNfh9mJnXZKyUYUr7LAiIiCIiAiIgIiICIoyioIUYUkpkIJic6OVj2EhzXAtI8DlexLx6F4jmjeW7gxwcW574PZdWddz5P/AE6P/vH+y5Zazbw6UtENHXRc6/YOSGwtx+658Kwvl2N3rG1L4GwuDAwhr92cfb1Whwt1jUMWncikBQMFTlaRKIiIIiICIiAiIgIiIIPZel6itNtZ8JrfcWUcDKvp0567WAOO4gHJ8c5XmhXt9NdKGz/C+11tzojW0zKaAOhDWuJJwBw7jxWbNVUGirJbbLoyq1HqCkhqOszqwslYHYjx9AGfFxP4IUaPt1uvGg77X1tBSmodLUva8RAGPDA4BuBwAeysPic1170NRXS0yE0EbmTvhAxlhbgHHm0nt7+Sy+FEkMOg7lLVR9SFlRM6VmM7miNpIx7Ke7a+/ThfhjQUly1bTQV9OyeEQyP6cgy0uA4yF8fiLTwUesbjBSwshhZ09scbQAP8NvgF6Po2/wCkbhfIqex2X5SsdG5wl+XYzDQORkFc/cLSL18Zpqd7d0MT46iXy2sjYcfc7R9033NdnXWPRNrj0tT2+uo6d1bLTHqzOjHUD3dyD34JwPYLx2yUbodVUNDXRtL2VzIpoyOCQ/BHsvdqu03CbVtBd4qyNtHTU8kL6YsJL9/JOe3drPx6rz3Wlp/T/ifaayNuIrjURSem9rmtd/4n7qRKzC4+JmjKWWzfqFmo44Z6LLpIoGBvVj8ePNvf2z6Kq03abdJ8KLpcZKKB9Z0qkidzAXDbkNwT2xhdvddRttesLfaqsj5a4QEMcezZQ7j7Ozj3wta7WaCxaAv9FScU/QqZY2/7A8F2PsSfthNmng6KPFSujmIiICIiAiIgIiFBBXcXjV9sq/h5TaeiE4rIo4WuLmgMywgnnPouGVrJ+p0lppa35gNp5nFkbABuAGQCRjsdrsf8SpMNQ6TQuuKGz2eqs18imnopNxj2AO2hww5hGex5I9z6L66b1fZLLpe72fNU81Es/wAu/YP4HMDWbueDxyuYpJKual+aqLnFSwmQxMdIwuL3gAnAa0nADm5PqFryVdwbVOpm1LZHiTY0x7XNec4G045B8FNCw0He6PT+oorhXbzCyJ7D0gCckccLrrbr3T9FqG+Xl0VW+WtMbYWiMZDGMAwTnjLs/gLh7rJc7XWyUs9S1zmAOD4wC14IyCDj/wBwVs1cNxp2zNZcoJp4I2yzQMaQ5jCGnPLQDgOGcFNESqbhcqi4XKor5ZiyaeZ0uQ8/QSc8ey9AvOvbNeqOzy1UNQy4UNVFO7DAW8Eb8HPiOR7BcdRy1dRTz1M1zipoYXMYXSsJy527AAa0/wC0qLW+53S4R0NLUgzS79m4ANdtaXd8en7hNG1p8R9T0WqLnTTUDZo4qeIs3SENJJOcjB4wugm+JNHcNFVNtuLZzc5qR8DntaCx7iCA7v49yuLkddYrXT3KSfEFRK+JmQN2W98jHHOR7tKzdDdJKA1Lqpho3QdQy+BO7b0+2d+eMeXPZNG1MsliFktIIiIgiIgIiICgqUQYntwreqvjqmnnpDTsFI6GOOFmGh0RjxtcX4y443Z/5uVThRhFb1LV0vyYpa+mlmjZK6WJ0MoY5pcAHNyQQWna09sghYUNYyiuTayOAHpuc+Fjnbtj8HYScc7Tg9ucLUwmEG5crg+4wUonjYJoGOjMjGhoczOWjaAAMEu58chblZd6eV1TPT0kjKupgbDI+SYOY1u1rXbWgDkhviTjJVPhMJoWdouot9PVwE1bBUFh30lR0nDbu4zg5B3dvRatHUtpJpnxsd9cMsUZ3cs3tLQc47gOK1sJhBZ3O91N0p5WVjWF75mStLBta3axzSMeu7cfXPmtY1hNpNAWnb8z8xndxnZtxj+q1cJhAWSjClARERBERAREQEREBERAREQEREBERAREQEREBERAREQf/9k=">
            <a:extLst>
              <a:ext uri="{FF2B5EF4-FFF2-40B4-BE49-F238E27FC236}">
                <a16:creationId xmlns:a16="http://schemas.microsoft.com/office/drawing/2014/main" id="{8E4D9610-2FD9-44C2-8E36-EF5A87CED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2893-E25D-44C0-B486-5412B98D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TECHNOLOGIES BLACK BOOK,  KOGENT LEARNING SOLUTIONS INC,</a:t>
            </a:r>
          </a:p>
          <a:p>
            <a:pPr marL="0" indent="0">
              <a:buNone/>
            </a:pPr>
            <a:r>
              <a:rPr lang="en-US" dirty="0"/>
              <a:t>DREAMTECH PRESS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1852D-4AA5-4274-9443-00BC534BB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84" y="2580324"/>
            <a:ext cx="23812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762AC-00B2-42AE-B54F-11DF061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Check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A00C-0038-40C7-AB77-3C66FE8AB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&lt;?php  </a:t>
            </a:r>
          </a:p>
          <a:p>
            <a:pPr marL="0" indent="0">
              <a:buNone/>
            </a:pPr>
            <a:r>
              <a:rPr lang="en-US" sz="2000" dirty="0"/>
              <a:t>     $</a:t>
            </a:r>
            <a:r>
              <a:rPr lang="en-US" sz="2000" dirty="0" err="1"/>
              <a:t>fname</a:t>
            </a:r>
            <a:r>
              <a:rPr lang="en-US" sz="2000" dirty="0"/>
              <a:t> = "Gunjan";  </a:t>
            </a:r>
          </a:p>
          <a:p>
            <a:pPr marL="0" indent="0">
              <a:buNone/>
            </a:pPr>
            <a:r>
              <a:rPr lang="en-US" sz="2000" dirty="0"/>
              <a:t>     $</a:t>
            </a:r>
            <a:r>
              <a:rPr lang="en-US" sz="2000" dirty="0" err="1"/>
              <a:t>lname</a:t>
            </a:r>
            <a:r>
              <a:rPr lang="en-US" sz="2000" dirty="0"/>
              <a:t> = “Saxena";  </a:t>
            </a:r>
          </a:p>
          <a:p>
            <a:pPr marL="0" indent="0">
              <a:buNone/>
            </a:pPr>
            <a:r>
              <a:rPr lang="en-US" sz="2000" dirty="0"/>
              <a:t>     echo "My name is: ".$</a:t>
            </a:r>
            <a:r>
              <a:rPr lang="en-US" sz="2000" dirty="0" err="1"/>
              <a:t>fname</a:t>
            </a:r>
            <a:r>
              <a:rPr lang="en-US" sz="2000" dirty="0"/>
              <a:t>,$</a:t>
            </a:r>
            <a:r>
              <a:rPr lang="en-US" sz="2000" dirty="0" err="1"/>
              <a:t>lname</a:t>
            </a:r>
            <a:r>
              <a:rPr lang="en-US" sz="2000" dirty="0"/>
              <a:t>;  </a:t>
            </a:r>
          </a:p>
          <a:p>
            <a:pPr marL="0" indent="0">
              <a:buNone/>
            </a:pPr>
            <a:r>
              <a:rPr lang="en-US" sz="2000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856B-8A75-4D7B-9129-875978F74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&lt;?php  </a:t>
            </a:r>
          </a:p>
          <a:p>
            <a:pPr marL="0" indent="0">
              <a:buNone/>
            </a:pPr>
            <a:r>
              <a:rPr lang="en-US" sz="2000" dirty="0"/>
              <a:t>     $</a:t>
            </a:r>
            <a:r>
              <a:rPr lang="en-US" sz="2000" dirty="0" err="1"/>
              <a:t>fname</a:t>
            </a:r>
            <a:r>
              <a:rPr lang="en-US" sz="2000" dirty="0"/>
              <a:t> = "Gunjan";  </a:t>
            </a:r>
          </a:p>
          <a:p>
            <a:pPr marL="0" indent="0">
              <a:buNone/>
            </a:pPr>
            <a:r>
              <a:rPr lang="en-US" sz="2000" dirty="0"/>
              <a:t>     $</a:t>
            </a:r>
            <a:r>
              <a:rPr lang="en-US" sz="2000" dirty="0" err="1"/>
              <a:t>lname</a:t>
            </a:r>
            <a:r>
              <a:rPr lang="en-US" sz="2000" dirty="0"/>
              <a:t> = "Garg";  </a:t>
            </a:r>
          </a:p>
          <a:p>
            <a:pPr marL="0" indent="0">
              <a:buNone/>
            </a:pPr>
            <a:r>
              <a:rPr lang="en-US" sz="2000" dirty="0"/>
              <a:t>     print "My name is: ".$</a:t>
            </a:r>
            <a:r>
              <a:rPr lang="en-US" sz="2000" dirty="0" err="1"/>
              <a:t>fname</a:t>
            </a:r>
            <a:r>
              <a:rPr lang="en-US" sz="2000" dirty="0"/>
              <a:t>,$</a:t>
            </a:r>
            <a:r>
              <a:rPr lang="en-US" sz="2000" dirty="0" err="1"/>
              <a:t>lname</a:t>
            </a:r>
            <a:r>
              <a:rPr lang="en-US" sz="2000" dirty="0"/>
              <a:t>;  </a:t>
            </a:r>
          </a:p>
          <a:p>
            <a:pPr marL="0" indent="0">
              <a:buNone/>
            </a:pPr>
            <a:r>
              <a:rPr lang="en-US" sz="2000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8C8-FAF1-4E72-A121-EF077E3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D8CA-02B6-4222-8BD9-66CFCD9C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PHP, a variable is declared using a </a:t>
            </a:r>
            <a:r>
              <a:rPr lang="en-US" b="1" dirty="0"/>
              <a:t>$ sign</a:t>
            </a:r>
            <a:r>
              <a:rPr lang="en-US" dirty="0"/>
              <a:t> followed by the variable name.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variablename</a:t>
            </a:r>
            <a:r>
              <a:rPr lang="en-US" dirty="0"/>
              <a:t>=value;  </a:t>
            </a:r>
          </a:p>
          <a:p>
            <a:pPr marL="0" indent="0">
              <a:buNone/>
            </a:pPr>
            <a:r>
              <a:rPr lang="en-US" dirty="0"/>
              <a:t>PHP variables are case-sensitive, so $name and $NAME both are treated as different variable.</a:t>
            </a:r>
          </a:p>
        </p:txBody>
      </p:sp>
    </p:spTree>
    <p:extLst>
      <p:ext uri="{BB962C8B-B14F-4D97-AF65-F5344CB8AC3E}">
        <p14:creationId xmlns:p14="http://schemas.microsoft.com/office/powerpoint/2010/main" val="393025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8656-EB60-42FF-9A5B-645377A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149F-B1C2-476A-9B5D-9549CF9A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&lt;?php  </a:t>
            </a:r>
          </a:p>
          <a:p>
            <a:pPr marL="0" indent="0">
              <a:buNone/>
            </a:pPr>
            <a:r>
              <a:rPr lang="en-US" dirty="0"/>
              <a:t>$str="hello string";  </a:t>
            </a:r>
          </a:p>
          <a:p>
            <a:pPr marL="0" indent="0">
              <a:buNone/>
            </a:pPr>
            <a:r>
              <a:rPr lang="en-US" dirty="0"/>
              <a:t>$x=200;  </a:t>
            </a:r>
          </a:p>
          <a:p>
            <a:pPr marL="0" indent="0">
              <a:buNone/>
            </a:pPr>
            <a:r>
              <a:rPr lang="en-US" dirty="0"/>
              <a:t>$y=44.6;  </a:t>
            </a:r>
          </a:p>
          <a:p>
            <a:pPr marL="0" indent="0">
              <a:buNone/>
            </a:pPr>
            <a:r>
              <a:rPr lang="en-US" dirty="0"/>
              <a:t>echo "string is: $str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echo "integer is: $x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echo "float is: $y &lt;</a:t>
            </a:r>
            <a:r>
              <a:rPr lang="en-US" dirty="0" err="1"/>
              <a:t>br</a:t>
            </a:r>
            <a:r>
              <a:rPr lang="en-US" dirty="0"/>
              <a:t>/&gt;";  </a:t>
            </a:r>
          </a:p>
          <a:p>
            <a:pPr marL="0" indent="0">
              <a:buNone/>
            </a:pPr>
            <a:r>
              <a:rPr lang="en-U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137-B6A1-4C2F-9E69-6EDC9B4E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3F9-2C5F-4E56-A6CA-12F2469F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$ and $$ Variables</a:t>
            </a:r>
          </a:p>
          <a:p>
            <a:r>
              <a:rPr lang="en-US" dirty="0"/>
              <a:t>The </a:t>
            </a:r>
            <a:r>
              <a:rPr lang="en-US" b="1" dirty="0"/>
              <a:t>$var</a:t>
            </a:r>
            <a:r>
              <a:rPr lang="en-US" dirty="0"/>
              <a:t> (single dollar) is a normal variable with the name var that stores any value like string, integer, float, etc.</a:t>
            </a:r>
          </a:p>
          <a:p>
            <a:r>
              <a:rPr lang="en-US" dirty="0"/>
              <a:t>The </a:t>
            </a:r>
            <a:r>
              <a:rPr lang="en-US" b="1" dirty="0"/>
              <a:t>$$var</a:t>
            </a:r>
            <a:r>
              <a:rPr lang="en-US" dirty="0"/>
              <a:t> (double dollar) is a reference variable that stores the value of the $variable inside it.</a:t>
            </a:r>
          </a:p>
        </p:txBody>
      </p:sp>
    </p:spTree>
    <p:extLst>
      <p:ext uri="{BB962C8B-B14F-4D97-AF65-F5344CB8AC3E}">
        <p14:creationId xmlns:p14="http://schemas.microsoft.com/office/powerpoint/2010/main" val="237420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B0B5-754B-4590-9160-26B9C8F1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EB57-2070-4C2D-95C2-8245CC65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  </a:t>
            </a:r>
          </a:p>
          <a:p>
            <a:pPr marL="0" indent="0">
              <a:buNone/>
            </a:pPr>
            <a:r>
              <a:rPr lang="es-ES" dirty="0"/>
              <a:t>$x = "</a:t>
            </a:r>
            <a:r>
              <a:rPr lang="es-ES" dirty="0" err="1"/>
              <a:t>abc</a:t>
            </a:r>
            <a:r>
              <a:rPr lang="es-ES" dirty="0"/>
              <a:t>";  </a:t>
            </a:r>
          </a:p>
          <a:p>
            <a:pPr marL="0" indent="0">
              <a:buNone/>
            </a:pPr>
            <a:r>
              <a:rPr lang="es-ES" dirty="0"/>
              <a:t>$$x = 200;  </a:t>
            </a:r>
          </a:p>
          <a:p>
            <a:pPr marL="0" indent="0">
              <a:buNone/>
            </a:pPr>
            <a:r>
              <a:rPr lang="es-ES" dirty="0"/>
              <a:t>echo $x."&lt;</a:t>
            </a:r>
            <a:r>
              <a:rPr lang="es-ES" dirty="0" err="1"/>
              <a:t>br</a:t>
            </a:r>
            <a:r>
              <a:rPr lang="es-ES" dirty="0"/>
              <a:t>/&gt;";  </a:t>
            </a:r>
          </a:p>
          <a:p>
            <a:pPr marL="0" indent="0">
              <a:buNone/>
            </a:pPr>
            <a:r>
              <a:rPr lang="es-ES" dirty="0"/>
              <a:t>echo $$x."&lt;</a:t>
            </a:r>
            <a:r>
              <a:rPr lang="es-ES" dirty="0" err="1"/>
              <a:t>br</a:t>
            </a:r>
            <a:r>
              <a:rPr lang="es-ES" dirty="0"/>
              <a:t>/&gt;";  </a:t>
            </a:r>
          </a:p>
          <a:p>
            <a:pPr marL="0" indent="0">
              <a:buNone/>
            </a:pPr>
            <a:r>
              <a:rPr lang="es-ES" dirty="0"/>
              <a:t>echo $</a:t>
            </a:r>
            <a:r>
              <a:rPr lang="es-ES" dirty="0" err="1"/>
              <a:t>abc</a:t>
            </a:r>
            <a:r>
              <a:rPr lang="es-ES" dirty="0"/>
              <a:t>;  </a:t>
            </a:r>
          </a:p>
          <a:p>
            <a:pPr marL="0" indent="0">
              <a:buNone/>
            </a:pPr>
            <a:r>
              <a:rPr lang="es-ES" dirty="0"/>
              <a:t>?&gt;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07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DE6-EF7F-4EF6-B175-A7D54BA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665E-25D1-4785-9E24-36643CCE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sign is used to access variable of variable in PHP?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$$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$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#@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   $|</a:t>
            </a:r>
          </a:p>
        </p:txBody>
      </p:sp>
    </p:spTree>
    <p:extLst>
      <p:ext uri="{BB962C8B-B14F-4D97-AF65-F5344CB8AC3E}">
        <p14:creationId xmlns:p14="http://schemas.microsoft.com/office/powerpoint/2010/main" val="259642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851-FCE0-4253-902E-2DAA01B2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28F1-2DFB-4085-88AF-1539E242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Data Types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hlinkClick r:id="rId2"/>
              </a:rPr>
              <a:t>boolean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integer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4"/>
              </a:rPr>
              <a:t>float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5"/>
              </a:rPr>
              <a:t>string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D255-5736-45C3-9A42-35F546A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PHP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D307-2869-4A9A-8B7C-8A4487BE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860483"/>
            <a:ext cx="4584381" cy="3608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Arithmetic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Assignment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Bitwise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Comparison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Incrementing/Decrementing Operators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Logical Operators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25D05-4A35-4B2B-AD7A-612466E6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9182" y="1860483"/>
            <a:ext cx="3125652" cy="359837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8"/>
              </a:rPr>
              <a:t>String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Array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Type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Execution Operators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Error Control Operators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9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CC88A-D39A-4CE6-99A9-0E35F971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438929" cy="3681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00BA-4EE0-4823-9A0D-55277591AE33}"/>
              </a:ext>
            </a:extLst>
          </p:cNvPr>
          <p:cNvSpPr txBox="1"/>
          <p:nvPr/>
        </p:nvSpPr>
        <p:spPr>
          <a:xfrm>
            <a:off x="609600" y="457200"/>
            <a:ext cx="45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Arithmetic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454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B2D-68D5-43FF-A897-9173138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Read Value from HTML input box using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DF1-3B5F-40C5-9FD9-7A24FB3D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&lt;form method=“get"&gt;</a:t>
            </a:r>
          </a:p>
          <a:p>
            <a:pPr marL="0" indent="0">
              <a:buNone/>
            </a:pPr>
            <a:r>
              <a:rPr lang="en-US" sz="1800" dirty="0"/>
              <a:t>  &lt;input type="text" name=“</a:t>
            </a:r>
            <a:r>
              <a:rPr lang="en-US" sz="1800" dirty="0" err="1"/>
              <a:t>myname</a:t>
            </a:r>
            <a:r>
              <a:rPr lang="en-US" sz="1800" dirty="0"/>
              <a:t>" class="button"/&gt;</a:t>
            </a:r>
          </a:p>
          <a:p>
            <a:pPr marL="0" indent="0">
              <a:buNone/>
            </a:pPr>
            <a:r>
              <a:rPr lang="en-US" sz="1800" dirty="0"/>
              <a:t>  &lt;input type="submit" name=“</a:t>
            </a:r>
            <a:r>
              <a:rPr lang="en-US" sz="1800" dirty="0" err="1"/>
              <a:t>btnsubmit</a:t>
            </a:r>
            <a:r>
              <a:rPr lang="en-US" sz="1800" dirty="0"/>
              <a:t>" value=“SUBMIT"/&gt;</a:t>
            </a:r>
          </a:p>
          <a:p>
            <a:pPr marL="0" indent="0">
              <a:buNone/>
            </a:pPr>
            <a:r>
              <a:rPr lang="en-US" sz="1800" dirty="0"/>
              <a:t>&lt;/form&gt;</a:t>
            </a:r>
          </a:p>
          <a:p>
            <a:pPr marL="0" indent="0">
              <a:buNone/>
            </a:pPr>
            <a:r>
              <a:rPr lang="en-US" sz="1800" dirty="0"/>
              <a:t>  // php </a:t>
            </a:r>
          </a:p>
          <a:p>
            <a:pPr marL="0" indent="0">
              <a:buNone/>
            </a:pPr>
            <a:r>
              <a:rPr lang="en-US" sz="1800" dirty="0"/>
              <a:t>&lt;?php </a:t>
            </a:r>
          </a:p>
          <a:p>
            <a:pPr marL="0" indent="0">
              <a:buNone/>
            </a:pPr>
            <a:r>
              <a:rPr lang="en-US" sz="1800" dirty="0"/>
              <a:t>    $name = $_GET[' </a:t>
            </a:r>
            <a:r>
              <a:rPr lang="en-US" sz="1800" dirty="0" err="1"/>
              <a:t>myname</a:t>
            </a:r>
            <a:r>
              <a:rPr lang="en-US" sz="1800" dirty="0"/>
              <a:t>'];</a:t>
            </a:r>
          </a:p>
          <a:p>
            <a:pPr marL="0" indent="0">
              <a:buNone/>
            </a:pPr>
            <a:r>
              <a:rPr lang="en-US" sz="1800" dirty="0"/>
              <a:t>    echo $name;</a:t>
            </a:r>
          </a:p>
          <a:p>
            <a:pPr marL="0" indent="0">
              <a:buNone/>
            </a:pPr>
            <a:r>
              <a:rPr lang="en-US" sz="1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442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70CE58A-31E5-4A9D-AB8F-EA41B902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Course Assessment Model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452-FE19-4F45-A9E2-82039058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b="1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Marks break 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Attendance						  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CAP (3 best out of 4)				45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</a:rPr>
              <a:t>ETP							50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Total						       100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0725" name="Object 116">
            <a:extLst>
              <a:ext uri="{FF2B5EF4-FFF2-40B4-BE49-F238E27FC236}">
                <a16:creationId xmlns:a16="http://schemas.microsoft.com/office/drawing/2014/main" id="{318B73D3-01C1-40C1-9953-C3472BC49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725" name="Object 116">
                        <a:extLst>
                          <a:ext uri="{FF2B5EF4-FFF2-40B4-BE49-F238E27FC236}">
                            <a16:creationId xmlns:a16="http://schemas.microsoft.com/office/drawing/2014/main" id="{318B73D3-01C1-40C1-9953-C3472BC49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5F6F5-C41B-42FF-B75B-513F8777ABE0}"/>
              </a:ext>
            </a:extLst>
          </p:cNvPr>
          <p:cNvCxnSpPr/>
          <p:nvPr/>
        </p:nvCxnSpPr>
        <p:spPr>
          <a:xfrm>
            <a:off x="5715000" y="4267200"/>
            <a:ext cx="1081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FF84-2734-4734-B932-74160404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&lt;title&gt;Take input from user&lt;/title&gt;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method="get"&gt;</a:t>
            </a:r>
          </a:p>
          <a:p>
            <a:pPr marL="0" indent="0">
              <a:buNone/>
            </a:pPr>
            <a:r>
              <a:rPr lang="en-US" dirty="0"/>
              <a:t>  &lt;input type="text" name="name" /&gt;</a:t>
            </a:r>
          </a:p>
          <a:p>
            <a:pPr marL="0" indent="0">
              <a:buNone/>
            </a:pPr>
            <a:r>
              <a:rPr lang="en-US" dirty="0"/>
              <a:t>  &lt;input type="submit" name="</a:t>
            </a:r>
            <a:r>
              <a:rPr lang="en-US" dirty="0" err="1"/>
              <a:t>btnsubmit</a:t>
            </a:r>
            <a:r>
              <a:rPr lang="en-US" dirty="0"/>
              <a:t>" value="SUBMIT"/&gt;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&lt;?php  </a:t>
            </a:r>
          </a:p>
          <a:p>
            <a:pPr marL="0" indent="0">
              <a:buNone/>
            </a:pPr>
            <a:r>
              <a:rPr lang="en-US" dirty="0"/>
              <a:t>    	if(empty($_GET["name"]))</a:t>
            </a:r>
          </a:p>
          <a:p>
            <a:pPr marL="0" indent="0">
              <a:buNone/>
            </a:pPr>
            <a:r>
              <a:rPr lang="en-US" dirty="0"/>
              <a:t>    	{</a:t>
            </a:r>
          </a:p>
          <a:p>
            <a:pPr marL="0" indent="0">
              <a:buNone/>
            </a:pPr>
            <a:r>
              <a:rPr lang="en-US" dirty="0"/>
              <a:t>    		echo "Enter your name please";</a:t>
            </a:r>
          </a:p>
          <a:p>
            <a:pPr marL="0" indent="0">
              <a:buNone/>
            </a:pPr>
            <a:r>
              <a:rPr lang="en-US" dirty="0"/>
              <a:t>    	}</a:t>
            </a:r>
          </a:p>
          <a:p>
            <a:pPr marL="0" indent="0">
              <a:buNone/>
            </a:pPr>
            <a:r>
              <a:rPr lang="en-US" dirty="0"/>
              <a:t>    	else{</a:t>
            </a:r>
          </a:p>
          <a:p>
            <a:pPr marL="0" indent="0">
              <a:buNone/>
            </a:pPr>
            <a:r>
              <a:rPr lang="en-US" dirty="0"/>
              <a:t>    $name=$_GET["name"];//receiving name field value in $name variable  </a:t>
            </a:r>
          </a:p>
          <a:p>
            <a:pPr marL="0" indent="0">
              <a:buNone/>
            </a:pPr>
            <a:r>
              <a:rPr lang="en-US" dirty="0"/>
              <a:t>    echo "Welcome, $name";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?&gt; 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26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B2D-68D5-43FF-A897-9173138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Read Value from HTML input box using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DF1-3B5F-40C5-9FD9-7A24FB3D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&lt;form method=“post"&gt;</a:t>
            </a:r>
          </a:p>
          <a:p>
            <a:pPr marL="0" indent="0">
              <a:buNone/>
            </a:pPr>
            <a:r>
              <a:rPr lang="en-US" dirty="0"/>
              <a:t>  &lt;input type="text" name=“</a:t>
            </a:r>
            <a:r>
              <a:rPr lang="en-US" dirty="0" err="1"/>
              <a:t>myname</a:t>
            </a:r>
            <a:r>
              <a:rPr lang="en-US" dirty="0"/>
              <a:t>" class="button"/&gt;</a:t>
            </a:r>
          </a:p>
          <a:p>
            <a:pPr marL="0" indent="0">
              <a:buNone/>
            </a:pPr>
            <a:r>
              <a:rPr lang="en-US" dirty="0"/>
              <a:t>  &lt;input type="submit" name=“</a:t>
            </a:r>
            <a:r>
              <a:rPr lang="en-US" dirty="0" err="1"/>
              <a:t>btnsubmit</a:t>
            </a:r>
            <a:r>
              <a:rPr lang="en-US" dirty="0"/>
              <a:t>" value=“SUBMIT"/&gt;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  // php </a:t>
            </a:r>
          </a:p>
          <a:p>
            <a:pPr marL="0" indent="0">
              <a:buNone/>
            </a:pPr>
            <a:r>
              <a:rPr lang="en-US" dirty="0"/>
              <a:t>&lt;?php </a:t>
            </a:r>
          </a:p>
          <a:p>
            <a:pPr marL="0" indent="0">
              <a:buNone/>
            </a:pPr>
            <a:r>
              <a:rPr lang="en-US" dirty="0"/>
              <a:t>    $name = $_POST[' </a:t>
            </a:r>
            <a:r>
              <a:rPr lang="en-US" dirty="0" err="1"/>
              <a:t>myname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    echo $name;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1774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5" descr="http://www.anxiety.org/sites/default/files/contentpathway/signs-of-anxiety_0.jpg">
            <a:extLst>
              <a:ext uri="{FF2B5EF4-FFF2-40B4-BE49-F238E27FC236}">
                <a16:creationId xmlns:a16="http://schemas.microsoft.com/office/drawing/2014/main" id="{24082596-25A8-4AC9-AD06-01C6EFD5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105918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DDABB4A5-6618-4CC2-A755-2940A7A7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solidFill>
                  <a:srgbClr val="C00000"/>
                </a:solidFill>
              </a:rPr>
              <a:t>The hitch…</a:t>
            </a:r>
            <a:endParaRPr lang="en-IN" alt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31749" name="Object 116">
            <a:extLst>
              <a:ext uri="{FF2B5EF4-FFF2-40B4-BE49-F238E27FC236}">
                <a16:creationId xmlns:a16="http://schemas.microsoft.com/office/drawing/2014/main" id="{F5A17D69-EB39-4A3A-9D85-7BEF63D99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31749" name="Object 116">
                        <a:extLst>
                          <a:ext uri="{FF2B5EF4-FFF2-40B4-BE49-F238E27FC236}">
                            <a16:creationId xmlns:a16="http://schemas.microsoft.com/office/drawing/2014/main" id="{F5A17D69-EB39-4A3A-9D85-7BEF63D99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63E5122-AF9C-445C-893A-B0EED44ACCB8}"/>
              </a:ext>
            </a:extLst>
          </p:cNvPr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E11C0-3344-4EA4-BE13-ABF1909E1962}"/>
              </a:ext>
            </a:extLst>
          </p:cNvPr>
          <p:cNvSpPr txBox="1"/>
          <p:nvPr/>
        </p:nvSpPr>
        <p:spPr>
          <a:xfrm>
            <a:off x="584200" y="1752599"/>
            <a:ext cx="6883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0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cs typeface="+mn-cs"/>
              </a:rPr>
              <a:t>Three BURNING questions in mind…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</a:rPr>
              <a:t>Why we are learning PHP?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</a:rPr>
              <a:t>What would we do with it?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</a:rPr>
              <a:t>What will the course outcome?</a:t>
            </a:r>
            <a:endParaRPr lang="en-US" sz="2800" b="1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>
            <a:extLst>
              <a:ext uri="{FF2B5EF4-FFF2-40B4-BE49-F238E27FC236}">
                <a16:creationId xmlns:a16="http://schemas.microsoft.com/office/drawing/2014/main" id="{198DED9C-E364-41BE-8B67-825786E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What is PHP?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B5109EA-A4F3-44A4-B52A-69E8EA57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PHP(Hypertext Preprocessor) is an open-source, interpreted, and object-oriented scripting language that can be executed at the server-side. PHP is well suited for web development.</a:t>
            </a:r>
          </a:p>
          <a:p>
            <a:pPr marL="0" indent="0" algn="just">
              <a:buNone/>
            </a:pPr>
            <a:r>
              <a:rPr lang="en-US" dirty="0"/>
              <a:t>PHP was created by </a:t>
            </a:r>
            <a:r>
              <a:rPr lang="en-US" b="1" dirty="0"/>
              <a:t>Rasmus </a:t>
            </a:r>
            <a:r>
              <a:rPr lang="en-US" b="1" dirty="0" err="1"/>
              <a:t>Lerdorf</a:t>
            </a:r>
            <a:r>
              <a:rPr lang="en-US" b="1" dirty="0"/>
              <a:t> in 1994</a:t>
            </a:r>
            <a:r>
              <a:rPr lang="en-US" dirty="0"/>
              <a:t> but appeared in the market in 1995.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17D94-F5D6-43A3-8D74-04F7C78FD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34" y="3741039"/>
            <a:ext cx="27940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697F30F-774A-4826-A47F-5A58BDCA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804520"/>
            <a:ext cx="7786234" cy="1049235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		PHP 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D1B3-6E09-4CB9-8386-1A275E70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3756"/>
            <a:ext cx="8458200" cy="4199724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E2AB1-27A7-411F-AD9A-9F6866F4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14525"/>
            <a:ext cx="38862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569A103-DDB7-415F-BB17-FB0E7681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PHP used in top industry like: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4E90-638E-46C6-8C89-92113358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IndiaNIC</a:t>
            </a:r>
            <a:r>
              <a:rPr lang="en-US" dirty="0">
                <a:hlinkClick r:id="rId2"/>
              </a:rPr>
              <a:t> InfoTech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Hidden Brains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Clarion Technologies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IntellectSoft</a:t>
            </a:r>
            <a:r>
              <a:rPr lang="en-US" dirty="0">
                <a:hlinkClick r:id="rId5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Parangat</a:t>
            </a:r>
            <a:r>
              <a:rPr lang="en-US" dirty="0">
                <a:hlinkClick r:id="rId6"/>
              </a:rPr>
              <a:t> Technologies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Sparx</a:t>
            </a:r>
            <a:r>
              <a:rPr lang="en-US" dirty="0">
                <a:hlinkClick r:id="rId7"/>
              </a:rPr>
              <a:t> IT solutions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Net Solutions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Sphinx Solutions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Zealous Systems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11"/>
              </a:rPr>
              <a:t>FinOit</a:t>
            </a:r>
            <a:r>
              <a:rPr lang="en-US" dirty="0">
                <a:hlinkClick r:id="rId11"/>
              </a:rPr>
              <a:t>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579D676-9191-4BA4-BBE6-70A5A25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b="1" dirty="0"/>
            </a:br>
            <a:r>
              <a:rPr lang="en-US" altLang="en-US" b="1" dirty="0"/>
              <a:t>PHP Job Profiles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F39E-1BC4-48E7-A0F6-C93BAD4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PHP developer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AB40-3EA0-4034-B077-54C1733F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16570"/>
            <a:ext cx="40005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5967</TotalTime>
  <Words>1595</Words>
  <Application>Microsoft Office PowerPoint</Application>
  <PresentationFormat>On-screen Show (4:3)</PresentationFormat>
  <Paragraphs>282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Rounded MT Bold</vt:lpstr>
      <vt:lpstr>Broadway</vt:lpstr>
      <vt:lpstr>Calibri</vt:lpstr>
      <vt:lpstr>Courier New</vt:lpstr>
      <vt:lpstr>Gill Sans MT</vt:lpstr>
      <vt:lpstr>TimesNewRomanPS-BoldMT</vt:lpstr>
      <vt:lpstr>TimesNewRomanPSMT</vt:lpstr>
      <vt:lpstr>Wingdings</vt:lpstr>
      <vt:lpstr>Lpu theme final with copyright(S)</vt:lpstr>
      <vt:lpstr>Gallery</vt:lpstr>
      <vt:lpstr>CAP950 OPEN SOURCE TECHNOLIGIES  (PHP)</vt:lpstr>
      <vt:lpstr> Course details</vt:lpstr>
      <vt:lpstr>References:</vt:lpstr>
      <vt:lpstr> Course Assessment Model</vt:lpstr>
      <vt:lpstr>The hitch…</vt:lpstr>
      <vt:lpstr> What is PHP?</vt:lpstr>
      <vt:lpstr>   PHP  Applications:</vt:lpstr>
      <vt:lpstr> PHP used in top industry like: </vt:lpstr>
      <vt:lpstr> PHP Job Profiles </vt:lpstr>
      <vt:lpstr>PowerPoint Presentation</vt:lpstr>
      <vt:lpstr> What do we need to know?</vt:lpstr>
      <vt:lpstr> What do we need to know?</vt:lpstr>
      <vt:lpstr> What do we need to know?</vt:lpstr>
      <vt:lpstr> What do we need to know?</vt:lpstr>
      <vt:lpstr> What do we need to know?</vt:lpstr>
      <vt:lpstr> What do we need to know?</vt:lpstr>
      <vt:lpstr> What do we need to know?</vt:lpstr>
      <vt:lpstr>The course outcome…</vt:lpstr>
      <vt:lpstr>PowerPoint Presentation</vt:lpstr>
      <vt:lpstr> Lets start new journey with php….</vt:lpstr>
      <vt:lpstr>Php Installation and use</vt:lpstr>
      <vt:lpstr> Installation of PHP </vt:lpstr>
      <vt:lpstr> WAMP for Windows </vt:lpstr>
      <vt:lpstr> How to Execute…?</vt:lpstr>
      <vt:lpstr>How to run php page</vt:lpstr>
      <vt:lpstr>Basics in Php</vt:lpstr>
      <vt:lpstr>Print any message on screen using echo</vt:lpstr>
      <vt:lpstr>Print any message on screen using print()</vt:lpstr>
      <vt:lpstr>PowerPoint Presentation</vt:lpstr>
      <vt:lpstr>Check the difference</vt:lpstr>
      <vt:lpstr>Variable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PHP Operators</vt:lpstr>
      <vt:lpstr>PowerPoint Presentation</vt:lpstr>
      <vt:lpstr>Read Value from HTML input box using GET</vt:lpstr>
      <vt:lpstr>PowerPoint Presentation</vt:lpstr>
      <vt:lpstr>Read Value from HTML input box using POST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338</cp:revision>
  <dcterms:created xsi:type="dcterms:W3CDTF">2014-05-25T11:13:57Z</dcterms:created>
  <dcterms:modified xsi:type="dcterms:W3CDTF">2021-08-20T09:24:29Z</dcterms:modified>
</cp:coreProperties>
</file>