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  <p:sldMasterId id="2147483812" r:id="rId2"/>
  </p:sldMasterIdLst>
  <p:notesMasterIdLst>
    <p:notesMasterId r:id="rId24"/>
  </p:notesMasterIdLst>
  <p:handoutMasterIdLst>
    <p:handoutMasterId r:id="rId25"/>
  </p:handoutMasterIdLst>
  <p:sldIdLst>
    <p:sldId id="406" r:id="rId3"/>
    <p:sldId id="458" r:id="rId4"/>
    <p:sldId id="459" r:id="rId5"/>
    <p:sldId id="460" r:id="rId6"/>
    <p:sldId id="461" r:id="rId7"/>
    <p:sldId id="462" r:id="rId8"/>
    <p:sldId id="468" r:id="rId9"/>
    <p:sldId id="469" r:id="rId10"/>
    <p:sldId id="463" r:id="rId11"/>
    <p:sldId id="470" r:id="rId12"/>
    <p:sldId id="471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80" r:id="rId21"/>
    <p:sldId id="479" r:id="rId22"/>
    <p:sldId id="35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1" autoAdjust="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CE60-AF0E-4028-8AA2-80E657B5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9194B-2EDD-4A24-B7F1-04386DC2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0730C-610B-4276-8270-D11E4AA3C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2040B9-E56E-42B0-B455-15D9AF1AE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C72E7-AB14-48DB-A951-4B86BA1DF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CC619-B71C-41D8-88EA-9AAA9ACA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672812-1090-4761-AFBD-053EA437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79FE6A-94D1-4C35-B54D-9374A79E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1ECB-DF77-4B41-A0AF-39B84F0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6D1A1-805B-4802-8E68-BA7CBEC2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A0E60-DC10-4401-823D-A56D2B07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0BC1-9956-4025-8E08-732C10FF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8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A177AA-D56B-4394-9295-D9D87137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2220A-9A88-4F6B-BC4F-EAD2EF3E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3D9F1-E48B-482D-BECB-ECE58A25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48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22AE6-2913-46C7-A15E-7C7E6DA0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7BF3-0A2B-4076-857E-6A7320BF9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30BA1-C4AA-4DB1-B874-EBA5C2FB6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D1EED-B4B9-4F02-85E5-BAFB92DAE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C6A19-5A5F-49EF-A6CD-3536BA22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049CE-13DE-40B5-9CC7-67ED72DE6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56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BA68-35C4-48FC-8546-C89E8022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27AB2-1952-4589-B922-F1A29C1CE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07EF7-951F-4BFD-93CD-BEF6A4E5E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61263-E8CD-4BC0-AE40-7728CA5D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3441B-8298-4710-8A62-2686B8E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5E09B-4172-4140-ADFD-43A90FFA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45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52592-A9C7-4BF3-9DC6-6DD5E0EF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F5B91-2B4B-469D-8FBC-D6255828F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1104B-7676-4D56-BA52-36A70CEF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12A97-FB7F-4E82-AC7D-51F6EDCE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0B158-37DC-411A-80EA-C8A1975C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09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B7291-E5F7-49D2-A2E9-A0DD708EA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BD0A4-EEDC-43E8-86A6-DF758100D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8CB88-BC5B-4ACA-B2CE-05177AB1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4B621-0EDA-4CC5-863A-A627D3FE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CB3F3-ABDC-4CA2-8E92-028BFF77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A3FF-DAE6-419B-B899-BD6836F0D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E8393-E86F-4ED5-9957-259AB03D0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616CD-F9FE-4ADD-BA7D-42807E31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207C0-24CA-442A-9879-B331E74E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578FE-EF4D-4D71-8C5A-C906E475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46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CD303-914B-490A-B1AF-E4EBBBDE5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95A0F-5E43-4877-951F-2CB333944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BC8AD-A7D3-4D24-A88A-C1F09285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1F9FD-7B62-4640-AEDB-D1E13DFE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1A79E-B493-4D33-AACF-EB826EB4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43F32A5-EA4B-4861-86CB-89B6E7B63B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064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32B05-DE61-43D1-B2D6-21C5A256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E017E-F266-4E19-B138-A8F3ED753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AD79A-4941-442C-93C9-4BC762ED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26528-DD53-4176-BD1E-E03E0DAC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B9DB1-7710-4AAF-9E6D-31F5A958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7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B172-1D2D-4955-81B1-C33ED437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557B-91C1-47F2-BE29-1D056D3C7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8B407-A7F4-4BE3-8251-E3E47CABD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E37AB-A1AC-4BD3-9F68-A121AEED9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9A3F7-5E2B-4C50-B679-CD258470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6FDB3-145B-4A29-A271-8BE9F12A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FAB075A-E43C-42C6-AA44-590EE2A039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38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F995B-8B59-4274-9DB2-F05A8E63D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4C93B-1117-4206-AA2B-EE7BF070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1B179-FC76-49F7-8CC0-1670EBD26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0F3E5-F026-4BF6-96AF-FA07E4BBF93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945DC-1C6E-4B8E-9BA4-724BAE2F4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981ED-FA16-4A00-8D3A-F7BB4D42F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59B01-DCD8-40BD-A458-C386023F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4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php-if-else#if-else" TargetMode="External"/><Relationship Id="rId2" Type="http://schemas.openxmlformats.org/officeDocument/2006/relationships/hyperlink" Target="https://www.javatpoint.com/php-if-else#if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javatpoint.com/php-if-else#nested-if" TargetMode="External"/><Relationship Id="rId4" Type="http://schemas.openxmlformats.org/officeDocument/2006/relationships/hyperlink" Target="https://www.javatpoint.com/php-if-else#if-else-i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944-52D3-4CAA-AD0E-6801F1D59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750" y="3733800"/>
            <a:ext cx="8399463" cy="72548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CAP950</a:t>
            </a: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latin typeface="+mn-lt"/>
              </a:rPr>
              <a:t>OPEN SOURCE TECHNOLIGIES</a:t>
            </a:r>
            <a:r>
              <a:rPr lang="en-US" sz="6000" dirty="0">
                <a:latin typeface="+mn-lt"/>
              </a:rPr>
              <a:t> </a:t>
            </a:r>
            <a:br>
              <a:rPr lang="en-US" dirty="0"/>
            </a:br>
            <a:r>
              <a:rPr lang="en-US" dirty="0"/>
              <a:t>(PHP)</a:t>
            </a:r>
            <a:endParaRPr lang="en-IN" sz="5400" dirty="0">
              <a:solidFill>
                <a:schemeClr val="tx2">
                  <a:lumMod val="50000"/>
                </a:schemeClr>
              </a:solidFill>
              <a:latin typeface="Broadway" pitchFamily="82" charset="0"/>
            </a:endParaRPr>
          </a:p>
        </p:txBody>
      </p:sp>
      <p:graphicFrame>
        <p:nvGraphicFramePr>
          <p:cNvPr id="27651" name="Object 117">
            <a:extLst>
              <a:ext uri="{FF2B5EF4-FFF2-40B4-BE49-F238E27FC236}">
                <a16:creationId xmlns:a16="http://schemas.microsoft.com/office/drawing/2014/main" id="{D8A64ECF-2586-4313-92C8-93A7B35D77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85725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37020" imgH="5409524" progId="">
                  <p:embed/>
                </p:oleObj>
              </mc:Choice>
              <mc:Fallback>
                <p:oleObj r:id="rId2" imgW="13937020" imgH="5409524" progId="">
                  <p:embed/>
                  <p:pic>
                    <p:nvPicPr>
                      <p:cNvPr id="27651" name="Object 117">
                        <a:extLst>
                          <a:ext uri="{FF2B5EF4-FFF2-40B4-BE49-F238E27FC236}">
                            <a16:creationId xmlns:a16="http://schemas.microsoft.com/office/drawing/2014/main" id="{D8A64ECF-2586-4313-92C8-93A7B35D77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85725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447113-7A59-4091-95F4-BC6EF639F670}"/>
              </a:ext>
            </a:extLst>
          </p:cNvPr>
          <p:cNvCxnSpPr/>
          <p:nvPr/>
        </p:nvCxnSpPr>
        <p:spPr>
          <a:xfrm>
            <a:off x="762000" y="5105400"/>
            <a:ext cx="779621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DDC26-FC2B-4A5F-B0D9-BCE8D5D00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A38A1-035D-4194-8FAB-9E6FAEC72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&lt;?php  </a:t>
            </a:r>
          </a:p>
          <a:p>
            <a:pPr marL="0" indent="0">
              <a:buNone/>
            </a:pPr>
            <a:r>
              <a:rPr lang="en-US" dirty="0"/>
              <a:t>for ($x = 0; $x &lt; 10; $x++) {</a:t>
            </a:r>
          </a:p>
          <a:p>
            <a:pPr marL="0" indent="0">
              <a:buNone/>
            </a:pPr>
            <a:r>
              <a:rPr lang="en-US" dirty="0"/>
              <a:t>  if ($x == 4) {</a:t>
            </a:r>
          </a:p>
          <a:p>
            <a:pPr marL="0" indent="0">
              <a:buNone/>
            </a:pPr>
            <a:r>
              <a:rPr lang="en-US" dirty="0"/>
              <a:t>    break;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echo "The number is: $x 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477645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80389-D7B9-421C-AAA6-A1CC9088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7217B-CB6C-4422-8019-DC26413CB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&lt;?php  </a:t>
            </a:r>
          </a:p>
          <a:p>
            <a:pPr marL="0" indent="0">
              <a:buNone/>
            </a:pPr>
            <a:r>
              <a:rPr lang="en-US" dirty="0"/>
              <a:t>for ($x = 0; $x &lt; 10; $x++) {</a:t>
            </a:r>
          </a:p>
          <a:p>
            <a:pPr marL="0" indent="0">
              <a:buNone/>
            </a:pPr>
            <a:r>
              <a:rPr lang="en-US" dirty="0"/>
              <a:t>  if ($x == 4) {</a:t>
            </a:r>
          </a:p>
          <a:p>
            <a:pPr marL="0" indent="0">
              <a:buNone/>
            </a:pPr>
            <a:r>
              <a:rPr lang="en-US" dirty="0"/>
              <a:t>    continue;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echo "The number is: $x 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94232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BF18-F80F-4285-91DB-B0B13CDBD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B3FA1-8BDD-430D-845B-948F5C2E4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PHP Built-in Functions</a:t>
            </a:r>
          </a:p>
          <a:p>
            <a:r>
              <a:rPr lang="en-US" b="1" dirty="0"/>
              <a:t>PHP User Defined Functions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78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4250-1BD2-4F89-8442-49F75BCD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9CCA6-3AA9-4AB6-91BE-F46F28BE5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PHP array() Function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ffectLst/>
              </a:rPr>
              <a:t>&lt;?php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$cars=</a:t>
            </a:r>
            <a:r>
              <a:rPr lang="en-US" dirty="0">
                <a:solidFill>
                  <a:srgbClr val="0000CD"/>
                </a:solidFill>
                <a:effectLst/>
              </a:rPr>
              <a:t>array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A52A2A"/>
                </a:solidFill>
                <a:effectLst/>
              </a:rPr>
              <a:t>"</a:t>
            </a:r>
            <a:r>
              <a:rPr lang="en-US" dirty="0" err="1">
                <a:solidFill>
                  <a:srgbClr val="A52A2A"/>
                </a:solidFill>
                <a:effectLst/>
              </a:rPr>
              <a:t>Volvo"</a:t>
            </a:r>
            <a:r>
              <a:rPr lang="en-US" dirty="0" err="1">
                <a:solidFill>
                  <a:srgbClr val="000000"/>
                </a:solidFill>
                <a:effectLst/>
              </a:rPr>
              <a:t>,</a:t>
            </a:r>
            <a:r>
              <a:rPr lang="en-US" dirty="0" err="1">
                <a:solidFill>
                  <a:srgbClr val="A52A2A"/>
                </a:solidFill>
                <a:effectLst/>
              </a:rPr>
              <a:t>"BMW"</a:t>
            </a:r>
            <a:r>
              <a:rPr lang="en-US" dirty="0" err="1">
                <a:solidFill>
                  <a:srgbClr val="000000"/>
                </a:solidFill>
                <a:effectLst/>
              </a:rPr>
              <a:t>,</a:t>
            </a:r>
            <a:r>
              <a:rPr lang="en-US" dirty="0" err="1">
                <a:solidFill>
                  <a:srgbClr val="A52A2A"/>
                </a:solidFill>
                <a:effectLst/>
              </a:rPr>
              <a:t>"Toyota</a:t>
            </a:r>
            <a:r>
              <a:rPr lang="en-US" dirty="0">
                <a:solidFill>
                  <a:srgbClr val="A52A2A"/>
                </a:solidFill>
                <a:effectLst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</a:rPr>
              <a:t>);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CD"/>
                </a:solidFill>
                <a:effectLst/>
              </a:rPr>
              <a:t>echo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A52A2A"/>
                </a:solidFill>
                <a:effectLst/>
              </a:rPr>
              <a:t>"I like "</a:t>
            </a:r>
            <a:r>
              <a:rPr lang="en-US" dirty="0">
                <a:solidFill>
                  <a:srgbClr val="000000"/>
                </a:solidFill>
                <a:effectLst/>
              </a:rPr>
              <a:t> . $cars[</a:t>
            </a:r>
            <a:r>
              <a:rPr lang="en-US" dirty="0">
                <a:solidFill>
                  <a:srgbClr val="FF0000"/>
                </a:solidFill>
                <a:effectLst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</a:rPr>
              <a:t>] . </a:t>
            </a:r>
            <a:r>
              <a:rPr lang="en-US" dirty="0">
                <a:solidFill>
                  <a:srgbClr val="A52A2A"/>
                </a:solidFill>
                <a:effectLst/>
              </a:rPr>
              <a:t>", "</a:t>
            </a:r>
            <a:r>
              <a:rPr lang="en-US" dirty="0">
                <a:solidFill>
                  <a:srgbClr val="000000"/>
                </a:solidFill>
                <a:effectLst/>
              </a:rPr>
              <a:t> . $cars[</a:t>
            </a:r>
            <a:r>
              <a:rPr lang="en-US" dirty="0">
                <a:solidFill>
                  <a:srgbClr val="FF0000"/>
                </a:solidFill>
                <a:effectLst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</a:rPr>
              <a:t>] . </a:t>
            </a:r>
            <a:r>
              <a:rPr lang="en-US" dirty="0">
                <a:solidFill>
                  <a:srgbClr val="A52A2A"/>
                </a:solidFill>
                <a:effectLst/>
              </a:rPr>
              <a:t>" and "</a:t>
            </a:r>
            <a:r>
              <a:rPr lang="en-US" dirty="0">
                <a:solidFill>
                  <a:srgbClr val="000000"/>
                </a:solidFill>
                <a:effectLst/>
              </a:rPr>
              <a:t> . $cars[</a:t>
            </a:r>
            <a:r>
              <a:rPr lang="en-US" dirty="0">
                <a:solidFill>
                  <a:srgbClr val="FF0000"/>
                </a:solidFill>
                <a:effectLst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</a:rPr>
              <a:t>] . </a:t>
            </a:r>
            <a:r>
              <a:rPr lang="en-US" dirty="0">
                <a:solidFill>
                  <a:srgbClr val="A52A2A"/>
                </a:solidFill>
                <a:effectLst/>
              </a:rPr>
              <a:t>"."</a:t>
            </a:r>
            <a:r>
              <a:rPr lang="en-US" dirty="0">
                <a:solidFill>
                  <a:srgbClr val="000000"/>
                </a:solidFill>
                <a:effectLst/>
              </a:rPr>
              <a:t>;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FF0000"/>
                </a:solidFill>
                <a:effectLst/>
              </a:rPr>
              <a:t>?&gt;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In PHP, there are three types of arrays:</a:t>
            </a:r>
          </a:p>
          <a:p>
            <a:pPr marL="0" indent="0">
              <a:buNone/>
            </a:pPr>
            <a:r>
              <a:rPr lang="en-US" b="1" dirty="0"/>
              <a:t>Indexed arrays</a:t>
            </a:r>
            <a:r>
              <a:rPr lang="en-US" dirty="0"/>
              <a:t> - Arrays with numeric index</a:t>
            </a:r>
          </a:p>
          <a:p>
            <a:pPr marL="0" indent="0">
              <a:buNone/>
            </a:pPr>
            <a:r>
              <a:rPr lang="en-US" b="1" dirty="0"/>
              <a:t>Associative arrays</a:t>
            </a:r>
            <a:r>
              <a:rPr lang="en-US" dirty="0"/>
              <a:t> - Arrays with named keys</a:t>
            </a:r>
          </a:p>
          <a:p>
            <a:pPr marL="0" indent="0">
              <a:buNone/>
            </a:pPr>
            <a:r>
              <a:rPr lang="en-US" b="1" dirty="0"/>
              <a:t>Multidimensional arrays</a:t>
            </a:r>
            <a:r>
              <a:rPr lang="en-US" dirty="0"/>
              <a:t> - Arrays containing one or more arrays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757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7DB31-0F90-4B39-93BB-FDDCA6142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58518-E7EF-4A22-9A6E-4A03075B5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Syntax for indexed arrays:</a:t>
            </a:r>
          </a:p>
          <a:p>
            <a:pPr marL="0" indent="0">
              <a:buNone/>
            </a:pPr>
            <a:r>
              <a:rPr lang="en-US" dirty="0"/>
              <a:t>array(</a:t>
            </a:r>
            <a:r>
              <a:rPr lang="en-US" i="1" dirty="0"/>
              <a:t>value1, value2, value3, etc.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Syntax for associative arrays: </a:t>
            </a:r>
          </a:p>
          <a:p>
            <a:pPr marL="0" indent="0">
              <a:buNone/>
            </a:pPr>
            <a:r>
              <a:rPr lang="en-US" dirty="0"/>
              <a:t>array(</a:t>
            </a:r>
            <a:r>
              <a:rPr lang="en-US" i="1" dirty="0"/>
              <a:t>key=&gt;</a:t>
            </a:r>
            <a:r>
              <a:rPr lang="en-US" i="1" dirty="0" err="1"/>
              <a:t>value,key</a:t>
            </a:r>
            <a:r>
              <a:rPr lang="en-US" i="1" dirty="0"/>
              <a:t>=&gt;</a:t>
            </a:r>
            <a:r>
              <a:rPr lang="en-US" i="1" dirty="0" err="1"/>
              <a:t>value,key</a:t>
            </a:r>
            <a:r>
              <a:rPr lang="en-US" i="1" dirty="0"/>
              <a:t>=&gt;</a:t>
            </a:r>
            <a:r>
              <a:rPr lang="en-US" i="1" dirty="0" err="1"/>
              <a:t>value,etc</a:t>
            </a:r>
            <a:r>
              <a:rPr lang="en-US" i="1" dirty="0"/>
              <a:t>.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/>
              <a:t>Create an associative array named $age: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ffectLst/>
              </a:rPr>
              <a:t>&lt;?php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$age=</a:t>
            </a:r>
            <a:r>
              <a:rPr lang="en-US" dirty="0">
                <a:solidFill>
                  <a:srgbClr val="0000CD"/>
                </a:solidFill>
                <a:effectLst/>
              </a:rPr>
              <a:t>array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A52A2A"/>
                </a:solidFill>
                <a:effectLst/>
              </a:rPr>
              <a:t>"Peter"</a:t>
            </a:r>
            <a:r>
              <a:rPr lang="en-US" dirty="0">
                <a:solidFill>
                  <a:srgbClr val="000000"/>
                </a:solidFill>
                <a:effectLst/>
              </a:rPr>
              <a:t>=&gt;</a:t>
            </a:r>
            <a:r>
              <a:rPr lang="en-US" dirty="0">
                <a:solidFill>
                  <a:srgbClr val="A52A2A"/>
                </a:solidFill>
                <a:effectLst/>
              </a:rPr>
              <a:t>"35"</a:t>
            </a:r>
            <a:r>
              <a:rPr lang="en-US" dirty="0">
                <a:solidFill>
                  <a:srgbClr val="000000"/>
                </a:solidFill>
                <a:effectLst/>
              </a:rPr>
              <a:t>,</a:t>
            </a:r>
            <a:r>
              <a:rPr lang="en-US" dirty="0">
                <a:solidFill>
                  <a:srgbClr val="A52A2A"/>
                </a:solidFill>
                <a:effectLst/>
              </a:rPr>
              <a:t>"Ben"</a:t>
            </a:r>
            <a:r>
              <a:rPr lang="en-US" dirty="0">
                <a:solidFill>
                  <a:srgbClr val="000000"/>
                </a:solidFill>
                <a:effectLst/>
              </a:rPr>
              <a:t>=&gt;</a:t>
            </a:r>
            <a:r>
              <a:rPr lang="en-US" dirty="0">
                <a:solidFill>
                  <a:srgbClr val="A52A2A"/>
                </a:solidFill>
                <a:effectLst/>
              </a:rPr>
              <a:t>"37"</a:t>
            </a:r>
            <a:r>
              <a:rPr lang="en-US" dirty="0">
                <a:solidFill>
                  <a:srgbClr val="000000"/>
                </a:solidFill>
                <a:effectLst/>
              </a:rPr>
              <a:t>,</a:t>
            </a:r>
            <a:r>
              <a:rPr lang="en-US" dirty="0">
                <a:solidFill>
                  <a:srgbClr val="A52A2A"/>
                </a:solidFill>
                <a:effectLst/>
              </a:rPr>
              <a:t>"Joe"</a:t>
            </a:r>
            <a:r>
              <a:rPr lang="en-US" dirty="0">
                <a:solidFill>
                  <a:srgbClr val="000000"/>
                </a:solidFill>
                <a:effectLst/>
              </a:rPr>
              <a:t>=&gt;</a:t>
            </a:r>
            <a:r>
              <a:rPr lang="en-US" dirty="0">
                <a:solidFill>
                  <a:srgbClr val="A52A2A"/>
                </a:solidFill>
                <a:effectLst/>
              </a:rPr>
              <a:t>"43"</a:t>
            </a:r>
            <a:r>
              <a:rPr lang="en-US" dirty="0">
                <a:solidFill>
                  <a:srgbClr val="000000"/>
                </a:solidFill>
                <a:effectLst/>
              </a:rPr>
              <a:t>);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CD"/>
                </a:solidFill>
                <a:effectLst/>
              </a:rPr>
              <a:t>echo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A52A2A"/>
                </a:solidFill>
                <a:effectLst/>
              </a:rPr>
              <a:t>"Peter is "</a:t>
            </a:r>
            <a:r>
              <a:rPr lang="en-US" dirty="0">
                <a:solidFill>
                  <a:srgbClr val="000000"/>
                </a:solidFill>
                <a:effectLst/>
              </a:rPr>
              <a:t> . $age[</a:t>
            </a:r>
            <a:r>
              <a:rPr lang="en-US" dirty="0">
                <a:solidFill>
                  <a:srgbClr val="A52A2A"/>
                </a:solidFill>
                <a:effectLst/>
              </a:rPr>
              <a:t>'Peter'</a:t>
            </a:r>
            <a:r>
              <a:rPr lang="en-US" dirty="0">
                <a:solidFill>
                  <a:srgbClr val="000000"/>
                </a:solidFill>
                <a:effectLst/>
              </a:rPr>
              <a:t>] . </a:t>
            </a:r>
            <a:r>
              <a:rPr lang="en-US" dirty="0">
                <a:solidFill>
                  <a:srgbClr val="A52A2A"/>
                </a:solidFill>
                <a:effectLst/>
              </a:rPr>
              <a:t>" years old."</a:t>
            </a:r>
            <a:r>
              <a:rPr lang="en-US" dirty="0">
                <a:solidFill>
                  <a:srgbClr val="000000"/>
                </a:solidFill>
                <a:effectLst/>
              </a:rPr>
              <a:t>;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FF0000"/>
                </a:solidFill>
                <a:effectLst/>
              </a:rPr>
              <a:t>?&gt;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14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95B8-2F88-41B4-9DFC-9CE0FE9C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33975-85D4-4301-AE62-D3B28A581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ffectLst/>
              </a:rPr>
              <a:t>&lt;?php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$age=</a:t>
            </a:r>
            <a:r>
              <a:rPr lang="en-US" dirty="0">
                <a:solidFill>
                  <a:srgbClr val="0000CD"/>
                </a:solidFill>
                <a:effectLst/>
              </a:rPr>
              <a:t>array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A52A2A"/>
                </a:solidFill>
                <a:effectLst/>
              </a:rPr>
              <a:t>"Peter"</a:t>
            </a:r>
            <a:r>
              <a:rPr lang="en-US" dirty="0">
                <a:solidFill>
                  <a:srgbClr val="000000"/>
                </a:solidFill>
                <a:effectLst/>
              </a:rPr>
              <a:t>=&gt;</a:t>
            </a:r>
            <a:r>
              <a:rPr lang="en-US" dirty="0">
                <a:solidFill>
                  <a:srgbClr val="A52A2A"/>
                </a:solidFill>
                <a:effectLst/>
              </a:rPr>
              <a:t>"35"</a:t>
            </a:r>
            <a:r>
              <a:rPr lang="en-US" dirty="0">
                <a:solidFill>
                  <a:srgbClr val="000000"/>
                </a:solidFill>
                <a:effectLst/>
              </a:rPr>
              <a:t>,</a:t>
            </a:r>
            <a:r>
              <a:rPr lang="en-US" dirty="0">
                <a:solidFill>
                  <a:srgbClr val="A52A2A"/>
                </a:solidFill>
                <a:effectLst/>
              </a:rPr>
              <a:t>"Ben"</a:t>
            </a:r>
            <a:r>
              <a:rPr lang="en-US" dirty="0">
                <a:solidFill>
                  <a:srgbClr val="000000"/>
                </a:solidFill>
                <a:effectLst/>
              </a:rPr>
              <a:t>=&gt;</a:t>
            </a:r>
            <a:r>
              <a:rPr lang="en-US" dirty="0">
                <a:solidFill>
                  <a:srgbClr val="A52A2A"/>
                </a:solidFill>
                <a:effectLst/>
              </a:rPr>
              <a:t>"37"</a:t>
            </a:r>
            <a:r>
              <a:rPr lang="en-US" dirty="0">
                <a:solidFill>
                  <a:srgbClr val="000000"/>
                </a:solidFill>
                <a:effectLst/>
              </a:rPr>
              <a:t>,</a:t>
            </a:r>
            <a:r>
              <a:rPr lang="en-US" dirty="0">
                <a:solidFill>
                  <a:srgbClr val="A52A2A"/>
                </a:solidFill>
                <a:effectLst/>
              </a:rPr>
              <a:t>"Joe"</a:t>
            </a:r>
            <a:r>
              <a:rPr lang="en-US" dirty="0">
                <a:solidFill>
                  <a:srgbClr val="000000"/>
                </a:solidFill>
                <a:effectLst/>
              </a:rPr>
              <a:t>=&gt;</a:t>
            </a:r>
            <a:r>
              <a:rPr lang="en-US" dirty="0">
                <a:solidFill>
                  <a:srgbClr val="A52A2A"/>
                </a:solidFill>
                <a:effectLst/>
              </a:rPr>
              <a:t>"43"</a:t>
            </a:r>
            <a:r>
              <a:rPr lang="en-US" dirty="0">
                <a:solidFill>
                  <a:srgbClr val="000000"/>
                </a:solidFill>
                <a:effectLst/>
              </a:rPr>
              <a:t>);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CD"/>
                </a:solidFill>
                <a:effectLst/>
              </a:rPr>
              <a:t>foreach</a:t>
            </a:r>
            <a:r>
              <a:rPr lang="en-US" dirty="0">
                <a:solidFill>
                  <a:srgbClr val="000000"/>
                </a:solidFill>
                <a:effectLst/>
              </a:rPr>
              <a:t>($age </a:t>
            </a:r>
            <a:r>
              <a:rPr lang="en-US" dirty="0">
                <a:solidFill>
                  <a:srgbClr val="0000CD"/>
                </a:solidFill>
                <a:effectLst/>
              </a:rPr>
              <a:t>as</a:t>
            </a:r>
            <a:r>
              <a:rPr lang="en-US" dirty="0">
                <a:solidFill>
                  <a:srgbClr val="000000"/>
                </a:solidFill>
                <a:effectLst/>
              </a:rPr>
              <a:t> $x=&gt;$</a:t>
            </a:r>
            <a:r>
              <a:rPr lang="en-US" dirty="0" err="1">
                <a:solidFill>
                  <a:srgbClr val="000000"/>
                </a:solidFill>
                <a:effectLst/>
              </a:rPr>
              <a:t>x_value</a:t>
            </a:r>
            <a:r>
              <a:rPr lang="en-US" dirty="0">
                <a:solidFill>
                  <a:srgbClr val="000000"/>
                </a:solidFill>
                <a:effectLst/>
              </a:rPr>
              <a:t>)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  {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  </a:t>
            </a:r>
            <a:r>
              <a:rPr lang="en-US" dirty="0">
                <a:solidFill>
                  <a:srgbClr val="0000CD"/>
                </a:solidFill>
                <a:effectLst/>
              </a:rPr>
              <a:t>echo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A52A2A"/>
                </a:solidFill>
                <a:effectLst/>
              </a:rPr>
              <a:t>"Key="</a:t>
            </a:r>
            <a:r>
              <a:rPr lang="en-US" dirty="0">
                <a:solidFill>
                  <a:srgbClr val="000000"/>
                </a:solidFill>
                <a:effectLst/>
              </a:rPr>
              <a:t> . $x . </a:t>
            </a:r>
            <a:r>
              <a:rPr lang="en-US" dirty="0">
                <a:solidFill>
                  <a:srgbClr val="A52A2A"/>
                </a:solidFill>
                <a:effectLst/>
              </a:rPr>
              <a:t>", Value="</a:t>
            </a:r>
            <a:r>
              <a:rPr lang="en-US" dirty="0">
                <a:solidFill>
                  <a:srgbClr val="000000"/>
                </a:solidFill>
                <a:effectLst/>
              </a:rPr>
              <a:t> . $</a:t>
            </a:r>
            <a:r>
              <a:rPr lang="en-US" dirty="0" err="1">
                <a:solidFill>
                  <a:srgbClr val="000000"/>
                </a:solidFill>
                <a:effectLst/>
              </a:rPr>
              <a:t>x_value</a:t>
            </a:r>
            <a:r>
              <a:rPr lang="en-US" dirty="0">
                <a:solidFill>
                  <a:srgbClr val="000000"/>
                </a:solidFill>
                <a:effectLst/>
              </a:rPr>
              <a:t>;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  </a:t>
            </a:r>
            <a:r>
              <a:rPr lang="en-US" dirty="0">
                <a:solidFill>
                  <a:srgbClr val="0000CD"/>
                </a:solidFill>
                <a:effectLst/>
              </a:rPr>
              <a:t>echo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A52A2A"/>
                </a:solidFill>
                <a:effectLst/>
              </a:rPr>
              <a:t>"&lt;</a:t>
            </a:r>
            <a:r>
              <a:rPr lang="en-US" dirty="0" err="1">
                <a:solidFill>
                  <a:srgbClr val="A52A2A"/>
                </a:solidFill>
                <a:effectLst/>
              </a:rPr>
              <a:t>br</a:t>
            </a:r>
            <a:r>
              <a:rPr lang="en-US" dirty="0">
                <a:solidFill>
                  <a:srgbClr val="A52A2A"/>
                </a:solidFill>
                <a:effectLst/>
              </a:rPr>
              <a:t>&gt;"</a:t>
            </a:r>
            <a:r>
              <a:rPr lang="en-US" dirty="0">
                <a:solidFill>
                  <a:srgbClr val="000000"/>
                </a:solidFill>
                <a:effectLst/>
              </a:rPr>
              <a:t>;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  }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FF0000"/>
                </a:solidFill>
                <a:effectLst/>
              </a:rPr>
              <a:t>?&gt;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015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1316-FC16-4D15-9F74-609A0EE9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C309D-57B7-4874-AD31-1912CC61A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multidimensional array: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ffectLst/>
              </a:rPr>
              <a:t>&lt;?php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8000"/>
                </a:solidFill>
                <a:effectLst/>
              </a:rPr>
              <a:t>// A two-dimensional array:</a:t>
            </a:r>
            <a:br>
              <a:rPr lang="en-US" dirty="0">
                <a:solidFill>
                  <a:srgbClr val="008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$cars=</a:t>
            </a:r>
            <a:r>
              <a:rPr lang="en-US" dirty="0">
                <a:solidFill>
                  <a:srgbClr val="0000CD"/>
                </a:solidFill>
                <a:effectLst/>
              </a:rPr>
              <a:t>array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  (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  </a:t>
            </a:r>
            <a:r>
              <a:rPr lang="en-US" dirty="0">
                <a:solidFill>
                  <a:srgbClr val="0000CD"/>
                </a:solidFill>
                <a:effectLst/>
              </a:rPr>
              <a:t>array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A52A2A"/>
                </a:solidFill>
                <a:effectLst/>
              </a:rPr>
              <a:t>"Volvo"</a:t>
            </a:r>
            <a:r>
              <a:rPr lang="en-US" dirty="0">
                <a:solidFill>
                  <a:srgbClr val="000000"/>
                </a:solidFill>
                <a:effectLst/>
              </a:rPr>
              <a:t>,</a:t>
            </a:r>
            <a:r>
              <a:rPr lang="en-US" dirty="0">
                <a:solidFill>
                  <a:srgbClr val="FF0000"/>
                </a:solidFill>
                <a:effectLst/>
              </a:rPr>
              <a:t>100</a:t>
            </a:r>
            <a:r>
              <a:rPr lang="en-US" dirty="0">
                <a:solidFill>
                  <a:srgbClr val="000000"/>
                </a:solidFill>
                <a:effectLst/>
              </a:rPr>
              <a:t>,</a:t>
            </a:r>
            <a:r>
              <a:rPr lang="en-US" dirty="0">
                <a:solidFill>
                  <a:srgbClr val="FF0000"/>
                </a:solidFill>
                <a:effectLst/>
              </a:rPr>
              <a:t>96</a:t>
            </a:r>
            <a:r>
              <a:rPr lang="en-US" dirty="0">
                <a:solidFill>
                  <a:srgbClr val="000000"/>
                </a:solidFill>
                <a:effectLst/>
              </a:rPr>
              <a:t>),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  </a:t>
            </a:r>
            <a:r>
              <a:rPr lang="en-US" dirty="0">
                <a:solidFill>
                  <a:srgbClr val="0000CD"/>
                </a:solidFill>
                <a:effectLst/>
              </a:rPr>
              <a:t>array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A52A2A"/>
                </a:solidFill>
                <a:effectLst/>
              </a:rPr>
              <a:t>"BMW"</a:t>
            </a:r>
            <a:r>
              <a:rPr lang="en-US" dirty="0">
                <a:solidFill>
                  <a:srgbClr val="000000"/>
                </a:solidFill>
                <a:effectLst/>
              </a:rPr>
              <a:t>,</a:t>
            </a:r>
            <a:r>
              <a:rPr lang="en-US" dirty="0">
                <a:solidFill>
                  <a:srgbClr val="FF0000"/>
                </a:solidFill>
                <a:effectLst/>
              </a:rPr>
              <a:t>60</a:t>
            </a:r>
            <a:r>
              <a:rPr lang="en-US" dirty="0">
                <a:solidFill>
                  <a:srgbClr val="000000"/>
                </a:solidFill>
                <a:effectLst/>
              </a:rPr>
              <a:t>,</a:t>
            </a:r>
            <a:r>
              <a:rPr lang="en-US" dirty="0">
                <a:solidFill>
                  <a:srgbClr val="FF0000"/>
                </a:solidFill>
                <a:effectLst/>
              </a:rPr>
              <a:t>59</a:t>
            </a:r>
            <a:r>
              <a:rPr lang="en-US" dirty="0">
                <a:solidFill>
                  <a:srgbClr val="000000"/>
                </a:solidFill>
                <a:effectLst/>
              </a:rPr>
              <a:t>),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  </a:t>
            </a:r>
            <a:r>
              <a:rPr lang="en-US" dirty="0">
                <a:solidFill>
                  <a:srgbClr val="0000CD"/>
                </a:solidFill>
                <a:effectLst/>
              </a:rPr>
              <a:t>array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A52A2A"/>
                </a:solidFill>
                <a:effectLst/>
              </a:rPr>
              <a:t>"Toyota"</a:t>
            </a:r>
            <a:r>
              <a:rPr lang="en-US" dirty="0">
                <a:solidFill>
                  <a:srgbClr val="000000"/>
                </a:solidFill>
                <a:effectLst/>
              </a:rPr>
              <a:t>,</a:t>
            </a:r>
            <a:r>
              <a:rPr lang="en-US" dirty="0">
                <a:solidFill>
                  <a:srgbClr val="FF0000"/>
                </a:solidFill>
                <a:effectLst/>
              </a:rPr>
              <a:t>110</a:t>
            </a:r>
            <a:r>
              <a:rPr lang="en-US" dirty="0">
                <a:solidFill>
                  <a:srgbClr val="000000"/>
                </a:solidFill>
                <a:effectLst/>
              </a:rPr>
              <a:t>,</a:t>
            </a:r>
            <a:r>
              <a:rPr lang="en-US" dirty="0">
                <a:solidFill>
                  <a:srgbClr val="FF0000"/>
                </a:solidFill>
                <a:effectLst/>
              </a:rPr>
              <a:t>100</a:t>
            </a:r>
            <a:r>
              <a:rPr lang="en-US" dirty="0">
                <a:solidFill>
                  <a:srgbClr val="000000"/>
                </a:solidFill>
                <a:effectLst/>
              </a:rPr>
              <a:t>)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  );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FF0000"/>
                </a:solidFill>
                <a:effectLst/>
              </a:rPr>
              <a:t>?&gt;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10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4FFD2-F779-45F2-AB0C-BF9D5E43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FE2F0-DCB7-4593-9460-B055CC7C2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47291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rand() function is used to generates a random integer.</a:t>
            </a:r>
          </a:p>
          <a:p>
            <a:pPr marL="0" indent="0" algn="just">
              <a:buNone/>
            </a:pPr>
            <a:r>
              <a:rPr lang="en-US" sz="2400" dirty="0"/>
              <a:t>For OTP (One time Password) integration in our project we need rand () function. For OTP integration first we need to generates a 4 digit or 6 digit number.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effectLst/>
              </a:rPr>
              <a:t>4 digit OTP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effectLst/>
              </a:rPr>
              <a:t>&lt;?php</a:t>
            </a:r>
            <a:br>
              <a:rPr lang="en-US" sz="2000" dirty="0">
                <a:solidFill>
                  <a:srgbClr val="000000"/>
                </a:solidFill>
                <a:effectLst/>
              </a:rPr>
            </a:br>
            <a:r>
              <a:rPr lang="en-US" sz="2000" dirty="0">
                <a:solidFill>
                  <a:srgbClr val="000000"/>
                </a:solidFill>
                <a:effectLst/>
              </a:rPr>
              <a:t>$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random_number</a:t>
            </a:r>
            <a:r>
              <a:rPr lang="en-US" sz="2000" dirty="0">
                <a:solidFill>
                  <a:srgbClr val="000000"/>
                </a:solidFill>
                <a:effectLst/>
              </a:rPr>
              <a:t>=rand(</a:t>
            </a:r>
            <a:r>
              <a:rPr lang="en-US" sz="2000" dirty="0">
                <a:solidFill>
                  <a:srgbClr val="FF0000"/>
                </a:solidFill>
                <a:effectLst/>
              </a:rPr>
              <a:t>1000</a:t>
            </a:r>
            <a:r>
              <a:rPr lang="en-US" sz="2000" dirty="0">
                <a:solidFill>
                  <a:srgbClr val="000000"/>
                </a:solidFill>
                <a:effectLst/>
              </a:rPr>
              <a:t>, </a:t>
            </a:r>
            <a:r>
              <a:rPr lang="en-US" sz="2000" dirty="0">
                <a:solidFill>
                  <a:srgbClr val="FF0000"/>
                </a:solidFill>
                <a:effectLst/>
              </a:rPr>
              <a:t>9999</a:t>
            </a:r>
            <a:r>
              <a:rPr lang="en-US" sz="2000" dirty="0">
                <a:solidFill>
                  <a:srgbClr val="000000"/>
                </a:solidFill>
                <a:effectLst/>
              </a:rPr>
              <a:t>);</a:t>
            </a:r>
            <a:br>
              <a:rPr lang="en-US" sz="2000" dirty="0">
                <a:solidFill>
                  <a:srgbClr val="000000"/>
                </a:solidFill>
                <a:effectLst/>
              </a:rPr>
            </a:br>
            <a:r>
              <a:rPr lang="en-US" sz="2000" dirty="0">
                <a:solidFill>
                  <a:srgbClr val="0000CD"/>
                </a:solidFill>
                <a:effectLst/>
              </a:rPr>
              <a:t>echo</a:t>
            </a:r>
            <a:r>
              <a:rPr lang="en-US" sz="2000" dirty="0">
                <a:solidFill>
                  <a:srgbClr val="000000"/>
                </a:solidFill>
                <a:effectLst/>
              </a:rPr>
              <a:t> $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random_number</a:t>
            </a:r>
            <a:r>
              <a:rPr lang="en-US" sz="2000" dirty="0">
                <a:solidFill>
                  <a:srgbClr val="000000"/>
                </a:solidFill>
                <a:effectLst/>
              </a:rPr>
              <a:t>;</a:t>
            </a:r>
            <a:br>
              <a:rPr lang="en-US" sz="2000" dirty="0">
                <a:solidFill>
                  <a:srgbClr val="000000"/>
                </a:solidFill>
                <a:effectLst/>
              </a:rPr>
            </a:br>
            <a:r>
              <a:rPr lang="en-US" sz="2000" dirty="0">
                <a:solidFill>
                  <a:srgbClr val="FF0000"/>
                </a:solidFill>
                <a:effectLst/>
              </a:rPr>
              <a:t>?&gt;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6</a:t>
            </a:r>
            <a:r>
              <a:rPr lang="en-US" sz="2000" dirty="0">
                <a:solidFill>
                  <a:srgbClr val="FF0000"/>
                </a:solidFill>
                <a:effectLst/>
              </a:rPr>
              <a:t> digit OTP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effectLst/>
              </a:rPr>
              <a:t>&lt;?php</a:t>
            </a:r>
            <a:br>
              <a:rPr lang="en-US" sz="1600" dirty="0">
                <a:solidFill>
                  <a:srgbClr val="000000"/>
                </a:solidFill>
                <a:effectLst/>
              </a:rPr>
            </a:br>
            <a:r>
              <a:rPr lang="en-US" sz="1600" dirty="0">
                <a:solidFill>
                  <a:srgbClr val="000000"/>
                </a:solidFill>
                <a:effectLst/>
              </a:rPr>
              <a:t>$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random_number</a:t>
            </a:r>
            <a:r>
              <a:rPr lang="en-US" sz="1600" dirty="0">
                <a:solidFill>
                  <a:srgbClr val="000000"/>
                </a:solidFill>
                <a:effectLst/>
              </a:rPr>
              <a:t>=rand(</a:t>
            </a:r>
            <a:r>
              <a:rPr lang="en-US" sz="1600" dirty="0">
                <a:solidFill>
                  <a:srgbClr val="FF0000"/>
                </a:solidFill>
                <a:effectLst/>
              </a:rPr>
              <a:t>100000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>
                <a:solidFill>
                  <a:srgbClr val="FF0000"/>
                </a:solidFill>
                <a:effectLst/>
              </a:rPr>
              <a:t>999999</a:t>
            </a:r>
            <a:r>
              <a:rPr lang="en-US" sz="1600" dirty="0">
                <a:solidFill>
                  <a:srgbClr val="000000"/>
                </a:solidFill>
                <a:effectLst/>
              </a:rPr>
              <a:t>);</a:t>
            </a:r>
            <a:br>
              <a:rPr lang="en-US" sz="1600" dirty="0">
                <a:solidFill>
                  <a:srgbClr val="000000"/>
                </a:solidFill>
                <a:effectLst/>
              </a:rPr>
            </a:br>
            <a:r>
              <a:rPr lang="en-US" sz="1600" dirty="0">
                <a:solidFill>
                  <a:srgbClr val="0000CD"/>
                </a:solidFill>
                <a:effectLst/>
              </a:rPr>
              <a:t>echo</a:t>
            </a:r>
            <a:r>
              <a:rPr lang="en-US" sz="1600" dirty="0">
                <a:solidFill>
                  <a:srgbClr val="000000"/>
                </a:solidFill>
                <a:effectLst/>
              </a:rPr>
              <a:t> $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random_number</a:t>
            </a:r>
            <a:r>
              <a:rPr lang="en-US" sz="1600" dirty="0">
                <a:solidFill>
                  <a:srgbClr val="000000"/>
                </a:solidFill>
                <a:effectLst/>
              </a:rPr>
              <a:t>;</a:t>
            </a:r>
            <a:br>
              <a:rPr lang="en-US" sz="1600" dirty="0">
                <a:solidFill>
                  <a:srgbClr val="000000"/>
                </a:solidFill>
                <a:effectLst/>
              </a:rPr>
            </a:br>
            <a:r>
              <a:rPr lang="en-US" sz="1600" dirty="0">
                <a:solidFill>
                  <a:srgbClr val="FF0000"/>
                </a:solidFill>
                <a:effectLst/>
              </a:rPr>
              <a:t>?&gt;</a:t>
            </a:r>
            <a:endParaRPr lang="en-US" sz="2000" dirty="0">
              <a:solidFill>
                <a:srgbClr val="FF0000"/>
              </a:solidFill>
              <a:effectLst/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effectLst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9955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662B-9C30-454C-ACEF-7C6272AC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strcmp</a:t>
            </a:r>
            <a:r>
              <a:rPr lang="en-US" sz="3600" dirty="0"/>
              <a:t>()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CF77-63D9-40BB-A252-113E83DD2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 </a:t>
            </a:r>
            <a:r>
              <a:rPr lang="en-US" sz="3200" dirty="0" err="1"/>
              <a:t>strcmp</a:t>
            </a:r>
            <a:r>
              <a:rPr lang="en-US" sz="3200" dirty="0"/>
              <a:t>() function is used to compares two strings in PHP.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effectLst/>
              </a:rPr>
              <a:t>&lt;?php</a:t>
            </a:r>
            <a:br>
              <a:rPr lang="en-US" sz="2400" dirty="0">
                <a:solidFill>
                  <a:srgbClr val="000000"/>
                </a:solidFill>
                <a:effectLst/>
              </a:rPr>
            </a:br>
            <a:r>
              <a:rPr lang="en-US" sz="2400" dirty="0">
                <a:solidFill>
                  <a:srgbClr val="000000"/>
                </a:solidFill>
                <a:effectLst/>
              </a:rPr>
              <a:t>$var1 = </a:t>
            </a:r>
            <a:r>
              <a:rPr lang="en-US" sz="2400" dirty="0">
                <a:solidFill>
                  <a:srgbClr val="A52A2A"/>
                </a:solidFill>
                <a:effectLst/>
              </a:rPr>
              <a:t>"Hello"</a:t>
            </a:r>
            <a:r>
              <a:rPr lang="en-US" sz="2400" dirty="0">
                <a:solidFill>
                  <a:srgbClr val="000000"/>
                </a:solidFill>
                <a:effectLst/>
              </a:rPr>
              <a:t>;</a:t>
            </a:r>
            <a:br>
              <a:rPr lang="en-US" sz="2400" dirty="0">
                <a:solidFill>
                  <a:srgbClr val="000000"/>
                </a:solidFill>
                <a:effectLst/>
              </a:rPr>
            </a:br>
            <a:r>
              <a:rPr lang="en-US" sz="2400" dirty="0">
                <a:solidFill>
                  <a:srgbClr val="000000"/>
                </a:solidFill>
                <a:effectLst/>
              </a:rPr>
              <a:t>$var2 = </a:t>
            </a:r>
            <a:r>
              <a:rPr lang="en-US" sz="2400" dirty="0">
                <a:solidFill>
                  <a:srgbClr val="A52A2A"/>
                </a:solidFill>
                <a:effectLst/>
              </a:rPr>
              <a:t>"Hello"</a:t>
            </a:r>
            <a:r>
              <a:rPr lang="en-US" sz="2400" dirty="0">
                <a:solidFill>
                  <a:srgbClr val="000000"/>
                </a:solidFill>
                <a:effectLst/>
              </a:rPr>
              <a:t>;</a:t>
            </a:r>
            <a:br>
              <a:rPr lang="en-US" sz="2400" dirty="0">
                <a:solidFill>
                  <a:srgbClr val="000000"/>
                </a:solidFill>
                <a:effectLst/>
              </a:rPr>
            </a:br>
            <a:r>
              <a:rPr lang="en-US" sz="2400" dirty="0">
                <a:solidFill>
                  <a:srgbClr val="0000CD"/>
                </a:solidFill>
                <a:effectLst/>
              </a:rPr>
              <a:t>echo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strcmp</a:t>
            </a:r>
            <a:r>
              <a:rPr lang="en-US" sz="2400" dirty="0">
                <a:solidFill>
                  <a:srgbClr val="000000"/>
                </a:solidFill>
                <a:effectLst/>
              </a:rPr>
              <a:t>($var1, $var2);</a:t>
            </a:r>
            <a:br>
              <a:rPr lang="en-US" sz="2400" dirty="0">
                <a:solidFill>
                  <a:srgbClr val="000000"/>
                </a:solidFill>
                <a:effectLst/>
              </a:rPr>
            </a:br>
            <a:r>
              <a:rPr lang="en-US" sz="2400" dirty="0">
                <a:solidFill>
                  <a:srgbClr val="FF0000"/>
                </a:solidFill>
                <a:effectLst/>
              </a:rPr>
              <a:t>?&gt;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f it returns 0, then two strings are equal.</a:t>
            </a:r>
            <a:r>
              <a:rPr lang="en-US" sz="3200" dirty="0"/>
              <a:t> </a:t>
            </a:r>
            <a:r>
              <a:rPr lang="en-US" sz="2400" dirty="0"/>
              <a:t>If it returns 1 or -1, then two strings are not equal.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06055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4C68-A2F3-44B6-913C-389AC43B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DD08B-4AB7-4984-A376-BDA6CED0C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The </a:t>
            </a:r>
            <a:r>
              <a:rPr lang="en-US" sz="2800" dirty="0" err="1"/>
              <a:t>strlen</a:t>
            </a:r>
            <a:r>
              <a:rPr lang="en-US" sz="2800" dirty="0"/>
              <a:t>() function is used to returns the length of a string in PHP.</a:t>
            </a:r>
          </a:p>
          <a:p>
            <a:pPr marL="0" indent="0">
              <a:buNone/>
            </a:pPr>
            <a:r>
              <a:rPr lang="en-US" sz="2800" b="1" dirty="0"/>
              <a:t>Syntax</a:t>
            </a:r>
          </a:p>
          <a:p>
            <a:pPr marL="0" indent="0">
              <a:buNone/>
            </a:pPr>
            <a:r>
              <a:rPr lang="en-US" sz="2800" dirty="0" err="1"/>
              <a:t>strlen</a:t>
            </a:r>
            <a:r>
              <a:rPr lang="en-US" sz="2800" dirty="0"/>
              <a:t>(string)</a:t>
            </a:r>
          </a:p>
          <a:p>
            <a:pPr marL="0" indent="0">
              <a:buNone/>
            </a:pPr>
            <a:r>
              <a:rPr lang="en-US" sz="2800" dirty="0" err="1"/>
              <a:t>strtoupper</a:t>
            </a:r>
            <a:r>
              <a:rPr lang="en-US" sz="2800" dirty="0"/>
              <a:t>() function is used to converts a string to uppercase.</a:t>
            </a:r>
          </a:p>
          <a:p>
            <a:pPr marL="0" indent="0">
              <a:buNone/>
            </a:pPr>
            <a:r>
              <a:rPr lang="en-US" sz="2800" dirty="0" err="1"/>
              <a:t>strtolower</a:t>
            </a:r>
            <a:r>
              <a:rPr lang="en-US" sz="2800" dirty="0"/>
              <a:t>() function is used to converts a string to lowercase.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26B1-8751-4047-BE8F-F924C08C1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7"/>
            <a:ext cx="7886700" cy="690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Control Statement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707E1-0D19-458A-A2AA-E9AD3ED7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hlinkClick r:id="rId2"/>
              </a:rPr>
              <a:t>if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hlinkClick r:id="rId3"/>
              </a:rPr>
              <a:t>if-else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hlinkClick r:id="rId4"/>
              </a:rPr>
              <a:t>if-else-if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hlinkClick r:id="rId5"/>
              </a:rPr>
              <a:t>nested if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598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2323A-FB03-4A3A-B5E7-E982713F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5EEAC-E86F-4E42-9E66-EDA680D82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PHP The mail() function is used to send emails.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effectLst/>
              </a:rPr>
              <a:t>&lt;?php</a:t>
            </a:r>
            <a:br>
              <a:rPr lang="en-US" sz="2000" dirty="0">
                <a:solidFill>
                  <a:srgbClr val="000000"/>
                </a:solidFill>
                <a:effectLst/>
              </a:rPr>
            </a:br>
            <a:r>
              <a:rPr lang="en-US" sz="2000" dirty="0">
                <a:solidFill>
                  <a:srgbClr val="000000"/>
                </a:solidFill>
                <a:effectLst/>
              </a:rPr>
              <a:t>$to = </a:t>
            </a:r>
            <a:r>
              <a:rPr lang="en-US" sz="2000" dirty="0">
                <a:solidFill>
                  <a:srgbClr val="A52A2A"/>
                </a:solidFill>
                <a:effectLst/>
              </a:rPr>
              <a:t>"somebody@example.com"</a:t>
            </a:r>
            <a:r>
              <a:rPr lang="en-US" sz="2000" dirty="0">
                <a:solidFill>
                  <a:srgbClr val="000000"/>
                </a:solidFill>
                <a:effectLst/>
              </a:rPr>
              <a:t>;</a:t>
            </a:r>
            <a:r>
              <a:rPr lang="en-US" sz="2000" dirty="0">
                <a:solidFill>
                  <a:srgbClr val="008000"/>
                </a:solidFill>
                <a:effectLst/>
              </a:rPr>
              <a:t>//Recipient's email address</a:t>
            </a:r>
            <a:br>
              <a:rPr lang="en-US" sz="2000" dirty="0">
                <a:solidFill>
                  <a:srgbClr val="008000"/>
                </a:solidFill>
                <a:effectLst/>
              </a:rPr>
            </a:br>
            <a:r>
              <a:rPr lang="en-US" sz="2000" dirty="0">
                <a:solidFill>
                  <a:srgbClr val="000000"/>
                </a:solidFill>
                <a:effectLst/>
              </a:rPr>
              <a:t>$subject = </a:t>
            </a:r>
            <a:r>
              <a:rPr lang="en-US" sz="2000" dirty="0">
                <a:solidFill>
                  <a:srgbClr val="A52A2A"/>
                </a:solidFill>
                <a:effectLst/>
              </a:rPr>
              <a:t>"My subject"</a:t>
            </a:r>
            <a:r>
              <a:rPr lang="en-US" sz="2000" dirty="0">
                <a:solidFill>
                  <a:srgbClr val="000000"/>
                </a:solidFill>
                <a:effectLst/>
              </a:rPr>
              <a:t>;</a:t>
            </a:r>
            <a:r>
              <a:rPr lang="en-US" sz="2000" dirty="0">
                <a:solidFill>
                  <a:srgbClr val="008000"/>
                </a:solidFill>
                <a:effectLst/>
              </a:rPr>
              <a:t>//Subject of the mail</a:t>
            </a:r>
            <a:br>
              <a:rPr lang="en-US" sz="2000" dirty="0">
                <a:solidFill>
                  <a:srgbClr val="008000"/>
                </a:solidFill>
                <a:effectLst/>
              </a:rPr>
            </a:br>
            <a:r>
              <a:rPr lang="en-US" sz="2000" dirty="0">
                <a:solidFill>
                  <a:srgbClr val="000000"/>
                </a:solidFill>
                <a:effectLst/>
              </a:rPr>
              <a:t>$txt = </a:t>
            </a:r>
            <a:r>
              <a:rPr lang="en-US" sz="2000" dirty="0">
                <a:solidFill>
                  <a:srgbClr val="A52A2A"/>
                </a:solidFill>
                <a:effectLst/>
              </a:rPr>
              <a:t>"Hello world!"</a:t>
            </a:r>
            <a:r>
              <a:rPr lang="en-US" sz="2000" dirty="0">
                <a:solidFill>
                  <a:srgbClr val="000000"/>
                </a:solidFill>
                <a:effectLst/>
              </a:rPr>
              <a:t>;</a:t>
            </a:r>
            <a:r>
              <a:rPr lang="en-US" sz="2000" dirty="0">
                <a:solidFill>
                  <a:srgbClr val="008000"/>
                </a:solidFill>
                <a:effectLst/>
              </a:rPr>
              <a:t>//your message</a:t>
            </a:r>
            <a:br>
              <a:rPr lang="en-US" sz="2000" dirty="0">
                <a:solidFill>
                  <a:srgbClr val="008000"/>
                </a:solidFill>
                <a:effectLst/>
              </a:rPr>
            </a:br>
            <a:r>
              <a:rPr lang="en-US" sz="2000" dirty="0">
                <a:solidFill>
                  <a:srgbClr val="000000"/>
                </a:solidFill>
                <a:effectLst/>
              </a:rPr>
              <a:t>$headers = </a:t>
            </a:r>
            <a:r>
              <a:rPr lang="en-US" sz="2000" dirty="0">
                <a:solidFill>
                  <a:srgbClr val="A52A2A"/>
                </a:solidFill>
                <a:effectLst/>
              </a:rPr>
              <a:t>"From: webmaster@example.com"</a:t>
            </a:r>
            <a:r>
              <a:rPr lang="en-US" sz="2000" dirty="0">
                <a:solidFill>
                  <a:srgbClr val="000000"/>
                </a:solidFill>
                <a:effectLst/>
              </a:rPr>
              <a:t> . </a:t>
            </a:r>
            <a:r>
              <a:rPr lang="en-US" sz="2000" dirty="0">
                <a:solidFill>
                  <a:srgbClr val="A52A2A"/>
                </a:solidFill>
                <a:effectLst/>
              </a:rPr>
              <a:t>"\r\n"</a:t>
            </a:r>
            <a:r>
              <a:rPr lang="en-US" sz="2000" dirty="0">
                <a:solidFill>
                  <a:srgbClr val="000000"/>
                </a:solidFill>
                <a:effectLst/>
              </a:rPr>
              <a:t> .</a:t>
            </a:r>
            <a:br>
              <a:rPr lang="en-US" sz="2000" dirty="0">
                <a:solidFill>
                  <a:srgbClr val="000000"/>
                </a:solidFill>
                <a:effectLst/>
              </a:rPr>
            </a:br>
            <a:r>
              <a:rPr lang="en-US" sz="2000" dirty="0">
                <a:solidFill>
                  <a:srgbClr val="A52A2A"/>
                </a:solidFill>
                <a:effectLst/>
              </a:rPr>
              <a:t>"CC: somebodyelse@example.com"</a:t>
            </a:r>
            <a:r>
              <a:rPr lang="en-US" sz="2000" dirty="0">
                <a:solidFill>
                  <a:srgbClr val="000000"/>
                </a:solidFill>
                <a:effectLst/>
              </a:rPr>
              <a:t>;</a:t>
            </a:r>
            <a:br>
              <a:rPr lang="en-US" sz="2000" dirty="0">
                <a:solidFill>
                  <a:srgbClr val="000000"/>
                </a:solidFill>
                <a:effectLst/>
              </a:rPr>
            </a:br>
            <a:r>
              <a:rPr lang="en-US" sz="2000" dirty="0">
                <a:solidFill>
                  <a:srgbClr val="000000"/>
                </a:solidFill>
                <a:effectLst/>
              </a:rPr>
              <a:t>mail($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to,$subject,$txt,$headers</a:t>
            </a:r>
            <a:r>
              <a:rPr lang="en-US" sz="2000" dirty="0">
                <a:solidFill>
                  <a:srgbClr val="000000"/>
                </a:solidFill>
                <a:effectLst/>
              </a:rPr>
              <a:t>);</a:t>
            </a:r>
            <a:br>
              <a:rPr lang="en-US" sz="2000" dirty="0">
                <a:solidFill>
                  <a:srgbClr val="000000"/>
                </a:solidFill>
                <a:effectLst/>
              </a:rPr>
            </a:br>
            <a:r>
              <a:rPr lang="en-US" sz="2000" dirty="0">
                <a:solidFill>
                  <a:srgbClr val="FF0000"/>
                </a:solidFill>
                <a:effectLst/>
              </a:rPr>
              <a:t>?&gt;</a:t>
            </a:r>
            <a:endParaRPr lang="en-US" sz="20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6424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4099-0F3D-4DF0-A0F3-C0F82726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PHP switch Statement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C9ED5-E89A-479A-BB83-6DD4C003B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4957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Syntax</a:t>
            </a:r>
          </a:p>
          <a:p>
            <a:pPr marL="0" indent="0">
              <a:buNone/>
            </a:pPr>
            <a:r>
              <a:rPr lang="en-US" dirty="0"/>
              <a:t>switch (n) {</a:t>
            </a:r>
          </a:p>
          <a:p>
            <a:pPr marL="0" indent="0">
              <a:buNone/>
            </a:pPr>
            <a:r>
              <a:rPr lang="en-US" dirty="0"/>
              <a:t>  case label1:</a:t>
            </a:r>
          </a:p>
          <a:p>
            <a:pPr marL="0" indent="0">
              <a:buNone/>
            </a:pPr>
            <a:r>
              <a:rPr lang="en-US" dirty="0"/>
              <a:t>    code to be executed if n=label1;</a:t>
            </a:r>
          </a:p>
          <a:p>
            <a:pPr marL="0" indent="0">
              <a:buNone/>
            </a:pPr>
            <a:r>
              <a:rPr lang="en-US" dirty="0"/>
              <a:t>    break;</a:t>
            </a:r>
          </a:p>
          <a:p>
            <a:pPr marL="0" indent="0">
              <a:buNone/>
            </a:pPr>
            <a:r>
              <a:rPr lang="en-US" dirty="0"/>
              <a:t>  case label2:</a:t>
            </a:r>
          </a:p>
          <a:p>
            <a:pPr marL="0" indent="0">
              <a:buNone/>
            </a:pPr>
            <a:r>
              <a:rPr lang="en-US" dirty="0"/>
              <a:t>    code to be executed if n=label2;</a:t>
            </a:r>
          </a:p>
          <a:p>
            <a:pPr marL="0" indent="0">
              <a:buNone/>
            </a:pPr>
            <a:r>
              <a:rPr lang="en-US" dirty="0"/>
              <a:t>    break;</a:t>
            </a:r>
          </a:p>
          <a:p>
            <a:pPr marL="0" indent="0">
              <a:buNone/>
            </a:pPr>
            <a:r>
              <a:rPr lang="en-US" dirty="0"/>
              <a:t>  case label3:</a:t>
            </a:r>
          </a:p>
          <a:p>
            <a:pPr marL="0" indent="0">
              <a:buNone/>
            </a:pPr>
            <a:r>
              <a:rPr lang="en-US" dirty="0"/>
              <a:t>    code to be executed if n=label3;</a:t>
            </a:r>
          </a:p>
          <a:p>
            <a:pPr marL="0" indent="0">
              <a:buNone/>
            </a:pPr>
            <a:r>
              <a:rPr lang="en-US" dirty="0"/>
              <a:t>    break;</a:t>
            </a:r>
          </a:p>
          <a:p>
            <a:pPr marL="0" indent="0">
              <a:buNone/>
            </a:pPr>
            <a:r>
              <a:rPr lang="en-US" dirty="0"/>
              <a:t>    ...</a:t>
            </a:r>
          </a:p>
          <a:p>
            <a:pPr marL="0" indent="0">
              <a:buNone/>
            </a:pPr>
            <a:r>
              <a:rPr lang="en-US" dirty="0"/>
              <a:t>  default:</a:t>
            </a:r>
          </a:p>
          <a:p>
            <a:pPr marL="0" indent="0">
              <a:buNone/>
            </a:pPr>
            <a:r>
              <a:rPr lang="en-US" dirty="0"/>
              <a:t>    code to be executed if n is different from all labels;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98009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B100-01EB-4EDB-B118-C6E23FEFB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04800"/>
            <a:ext cx="7886700" cy="5872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dirty="0"/>
              <a:t>&lt;?php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favcolor</a:t>
            </a:r>
            <a:r>
              <a:rPr lang="en-US" dirty="0"/>
              <a:t> = "red";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switch ($</a:t>
            </a:r>
            <a:r>
              <a:rPr lang="en-US" dirty="0" err="1"/>
              <a:t>favcolor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case "red":</a:t>
            </a:r>
          </a:p>
          <a:p>
            <a:pPr marL="0" indent="0">
              <a:buNone/>
            </a:pPr>
            <a:r>
              <a:rPr lang="en-US" dirty="0"/>
              <a:t>    echo "Your favorite color is red!";</a:t>
            </a:r>
          </a:p>
          <a:p>
            <a:pPr marL="0" indent="0">
              <a:buNone/>
            </a:pPr>
            <a:r>
              <a:rPr lang="en-US" dirty="0"/>
              <a:t>    break;</a:t>
            </a:r>
          </a:p>
          <a:p>
            <a:pPr marL="0" indent="0">
              <a:buNone/>
            </a:pPr>
            <a:r>
              <a:rPr lang="en-US" dirty="0"/>
              <a:t>  case "blue":</a:t>
            </a:r>
          </a:p>
          <a:p>
            <a:pPr marL="0" indent="0">
              <a:buNone/>
            </a:pPr>
            <a:r>
              <a:rPr lang="en-US" dirty="0"/>
              <a:t>    echo "Your favorite color is blue!";</a:t>
            </a:r>
          </a:p>
          <a:p>
            <a:pPr marL="0" indent="0">
              <a:buNone/>
            </a:pPr>
            <a:r>
              <a:rPr lang="en-US" dirty="0"/>
              <a:t>    break;</a:t>
            </a:r>
          </a:p>
          <a:p>
            <a:pPr marL="0" indent="0">
              <a:buNone/>
            </a:pPr>
            <a:r>
              <a:rPr lang="en-US" dirty="0"/>
              <a:t>  case "green":</a:t>
            </a:r>
          </a:p>
          <a:p>
            <a:pPr marL="0" indent="0">
              <a:buNone/>
            </a:pPr>
            <a:r>
              <a:rPr lang="en-US" dirty="0"/>
              <a:t>    echo "Your favorite color is green!";</a:t>
            </a:r>
          </a:p>
          <a:p>
            <a:pPr marL="0" indent="0">
              <a:buNone/>
            </a:pPr>
            <a:r>
              <a:rPr lang="en-US" dirty="0"/>
              <a:t>    break;</a:t>
            </a:r>
          </a:p>
          <a:p>
            <a:pPr marL="0" indent="0">
              <a:buNone/>
            </a:pPr>
            <a:r>
              <a:rPr lang="en-US" dirty="0"/>
              <a:t>  default:</a:t>
            </a:r>
          </a:p>
          <a:p>
            <a:pPr marL="0" indent="0">
              <a:buNone/>
            </a:pPr>
            <a:r>
              <a:rPr lang="en-US" dirty="0"/>
              <a:t>    echo "Your favorite color is neither red, blue, nor green!";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?&gt; </a:t>
            </a:r>
          </a:p>
        </p:txBody>
      </p:sp>
    </p:spTree>
    <p:extLst>
      <p:ext uri="{BB962C8B-B14F-4D97-AF65-F5344CB8AC3E}">
        <p14:creationId xmlns:p14="http://schemas.microsoft.com/office/powerpoint/2010/main" val="47405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3F88-36B8-44E6-883E-E0850C36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PHP Loops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806F5-58F7-4EB9-BF72-23E6EEFDA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5033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loop types: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while</a:t>
            </a:r>
            <a:r>
              <a:rPr lang="en-US" dirty="0"/>
              <a:t> - loops through a block of code as long as the specified condition is true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   do...while </a:t>
            </a:r>
            <a:r>
              <a:rPr lang="en-US" dirty="0"/>
              <a:t>- loops through a block of code once, and then repeats the loop as long as the specified condition is true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 for </a:t>
            </a:r>
            <a:r>
              <a:rPr lang="en-US" dirty="0"/>
              <a:t>- loops through a block of code a specified number of times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foreach</a:t>
            </a:r>
            <a:r>
              <a:rPr lang="en-US" dirty="0"/>
              <a:t> - loops through a block of code for each element in an array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06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3487-594B-4409-8312-7DA089A0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2028-9EFD-47A4-B4A3-122F7B7D9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ffectLst/>
              </a:rPr>
              <a:t>&lt;?php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$x = </a:t>
            </a:r>
            <a:r>
              <a:rPr lang="en-US" dirty="0">
                <a:solidFill>
                  <a:srgbClr val="FF0000"/>
                </a:solidFill>
                <a:effectLst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</a:rPr>
              <a:t>; 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CD"/>
                </a:solidFill>
                <a:effectLst/>
              </a:rPr>
              <a:t>while</a:t>
            </a:r>
            <a:r>
              <a:rPr lang="en-US" dirty="0">
                <a:solidFill>
                  <a:srgbClr val="000000"/>
                </a:solidFill>
                <a:effectLst/>
              </a:rPr>
              <a:t>($x &lt;= </a:t>
            </a:r>
            <a:r>
              <a:rPr lang="en-US" dirty="0">
                <a:solidFill>
                  <a:srgbClr val="FF0000"/>
                </a:solidFill>
                <a:effectLst/>
              </a:rPr>
              <a:t>5</a:t>
            </a:r>
            <a:r>
              <a:rPr lang="en-US" dirty="0">
                <a:solidFill>
                  <a:srgbClr val="000000"/>
                </a:solidFill>
                <a:effectLst/>
              </a:rPr>
              <a:t>) {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  </a:t>
            </a:r>
            <a:r>
              <a:rPr lang="en-US" dirty="0">
                <a:solidFill>
                  <a:srgbClr val="0000CD"/>
                </a:solidFill>
                <a:effectLst/>
              </a:rPr>
              <a:t>echo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A52A2A"/>
                </a:solidFill>
                <a:effectLst/>
              </a:rPr>
              <a:t>"The number is: $x &lt;</a:t>
            </a:r>
            <a:r>
              <a:rPr lang="en-US" dirty="0" err="1">
                <a:solidFill>
                  <a:srgbClr val="A52A2A"/>
                </a:solidFill>
                <a:effectLst/>
              </a:rPr>
              <a:t>br</a:t>
            </a:r>
            <a:r>
              <a:rPr lang="en-US" dirty="0">
                <a:solidFill>
                  <a:srgbClr val="A52A2A"/>
                </a:solidFill>
                <a:effectLst/>
              </a:rPr>
              <a:t>&gt;"</a:t>
            </a:r>
            <a:r>
              <a:rPr lang="en-US" dirty="0">
                <a:solidFill>
                  <a:srgbClr val="000000"/>
                </a:solidFill>
                <a:effectLst/>
              </a:rPr>
              <a:t>;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  $x++;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} 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FF0000"/>
                </a:solidFill>
                <a:effectLst/>
              </a:rPr>
              <a:t>?&gt;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4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C66B-9E4F-43FE-AEC3-9046C740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do…while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C9B43-8140-4F84-8E55-F5FC26DFB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ffectLst/>
              </a:rPr>
              <a:t>&lt;?php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$x = </a:t>
            </a:r>
            <a:r>
              <a:rPr lang="en-US" dirty="0">
                <a:solidFill>
                  <a:srgbClr val="FF0000"/>
                </a:solidFill>
                <a:effectLst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</a:rPr>
              <a:t>; 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CD"/>
                </a:solidFill>
                <a:effectLst/>
              </a:rPr>
              <a:t>do</a:t>
            </a:r>
            <a:r>
              <a:rPr lang="en-US" dirty="0">
                <a:solidFill>
                  <a:srgbClr val="000000"/>
                </a:solidFill>
                <a:effectLst/>
              </a:rPr>
              <a:t> {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  </a:t>
            </a:r>
            <a:r>
              <a:rPr lang="en-US" dirty="0">
                <a:solidFill>
                  <a:srgbClr val="0000CD"/>
                </a:solidFill>
                <a:effectLst/>
              </a:rPr>
              <a:t>echo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A52A2A"/>
                </a:solidFill>
                <a:effectLst/>
              </a:rPr>
              <a:t>"The number is: $x &lt;</a:t>
            </a:r>
            <a:r>
              <a:rPr lang="en-US" dirty="0" err="1">
                <a:solidFill>
                  <a:srgbClr val="A52A2A"/>
                </a:solidFill>
                <a:effectLst/>
              </a:rPr>
              <a:t>br</a:t>
            </a:r>
            <a:r>
              <a:rPr lang="en-US" dirty="0">
                <a:solidFill>
                  <a:srgbClr val="A52A2A"/>
                </a:solidFill>
                <a:effectLst/>
              </a:rPr>
              <a:t>&gt;"</a:t>
            </a:r>
            <a:r>
              <a:rPr lang="en-US" dirty="0">
                <a:solidFill>
                  <a:srgbClr val="000000"/>
                </a:solidFill>
                <a:effectLst/>
              </a:rPr>
              <a:t>;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  $x++;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} </a:t>
            </a:r>
            <a:r>
              <a:rPr lang="en-US" dirty="0">
                <a:solidFill>
                  <a:srgbClr val="0000CD"/>
                </a:solidFill>
                <a:effectLst/>
              </a:rPr>
              <a:t>while</a:t>
            </a:r>
            <a:r>
              <a:rPr lang="en-US" dirty="0">
                <a:solidFill>
                  <a:srgbClr val="000000"/>
                </a:solidFill>
                <a:effectLst/>
              </a:rPr>
              <a:t> ($x &lt;= </a:t>
            </a:r>
            <a:r>
              <a:rPr lang="en-US" dirty="0">
                <a:solidFill>
                  <a:srgbClr val="FF0000"/>
                </a:solidFill>
                <a:effectLst/>
              </a:rPr>
              <a:t>5</a:t>
            </a:r>
            <a:r>
              <a:rPr lang="en-US" dirty="0">
                <a:solidFill>
                  <a:srgbClr val="000000"/>
                </a:solidFill>
                <a:effectLst/>
              </a:rPr>
              <a:t>);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FF0000"/>
                </a:solidFill>
                <a:effectLst/>
              </a:rPr>
              <a:t>?&gt;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6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7D72-347C-4224-93BA-E57E7283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55E9C-A534-4B55-BA04-98AD45F31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&lt;?php  </a:t>
            </a:r>
          </a:p>
          <a:p>
            <a:pPr marL="0" indent="0">
              <a:buNone/>
            </a:pPr>
            <a:r>
              <a:rPr lang="en-US" dirty="0"/>
              <a:t>for ($x = 0; $x &lt;= 10; $x++) {</a:t>
            </a:r>
          </a:p>
          <a:p>
            <a:pPr marL="0" indent="0">
              <a:buNone/>
            </a:pPr>
            <a:r>
              <a:rPr lang="en-US" dirty="0"/>
              <a:t>  echo "The number is: $x 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?&gt;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800933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8DC7-7EA9-4309-A039-CBFF9022F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F9B7C-8ACB-4B22-8561-3D41E5F65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dirty="0"/>
              <a:t>foreach ($array as $value) {  </a:t>
            </a:r>
          </a:p>
          <a:p>
            <a:pPr marL="0" indent="0">
              <a:buNone/>
            </a:pPr>
            <a:r>
              <a:rPr lang="en-US" dirty="0"/>
              <a:t>    //code to be executed  </a:t>
            </a:r>
          </a:p>
          <a:p>
            <a:pPr marL="0" indent="0">
              <a:buNone/>
            </a:pPr>
            <a:r>
              <a:rPr lang="en-US" dirty="0"/>
              <a:t>} </a:t>
            </a:r>
          </a:p>
          <a:p>
            <a:pPr marL="0" indent="0">
              <a:buNone/>
            </a:pPr>
            <a:r>
              <a:rPr lang="en-US" dirty="0"/>
              <a:t> &lt;?php  </a:t>
            </a:r>
          </a:p>
          <a:p>
            <a:pPr marL="0" indent="0">
              <a:buNone/>
            </a:pPr>
            <a:r>
              <a:rPr lang="en-US" dirty="0"/>
              <a:t>        //declare array  </a:t>
            </a:r>
          </a:p>
          <a:p>
            <a:pPr marL="0" indent="0">
              <a:buNone/>
            </a:pPr>
            <a:r>
              <a:rPr lang="en-US" dirty="0"/>
              <a:t>        $season = array ("Summer", "Winter", "Autumn", "Rainy");  </a:t>
            </a:r>
          </a:p>
          <a:p>
            <a:pPr marL="0" indent="0">
              <a:buNone/>
            </a:pPr>
            <a:r>
              <a:rPr lang="en-US" dirty="0"/>
              <a:t>         </a:t>
            </a:r>
          </a:p>
          <a:p>
            <a:pPr marL="0" indent="0">
              <a:buNone/>
            </a:pPr>
            <a:r>
              <a:rPr lang="en-US" dirty="0"/>
              <a:t>        //access array elements using foreach loop  </a:t>
            </a:r>
          </a:p>
          <a:p>
            <a:pPr marL="0" indent="0">
              <a:buNone/>
            </a:pPr>
            <a:r>
              <a:rPr lang="en-US" dirty="0"/>
              <a:t>        foreach ($season as $element) {  </a:t>
            </a:r>
          </a:p>
          <a:p>
            <a:pPr marL="0" indent="0">
              <a:buNone/>
            </a:pPr>
            <a:r>
              <a:rPr lang="en-US" dirty="0"/>
              <a:t>            echo "$element";  </a:t>
            </a:r>
          </a:p>
          <a:p>
            <a:pPr marL="0" indent="0">
              <a:buNone/>
            </a:pPr>
            <a:r>
              <a:rPr lang="en-US" dirty="0"/>
              <a:t>            echo "&lt;/</a:t>
            </a:r>
            <a:r>
              <a:rPr lang="en-US" dirty="0" err="1"/>
              <a:t>br</a:t>
            </a:r>
            <a:r>
              <a:rPr lang="en-US" dirty="0"/>
              <a:t>&gt;";  </a:t>
            </a:r>
          </a:p>
          <a:p>
            <a:pPr marL="0" indent="0">
              <a:buNone/>
            </a:pPr>
            <a:r>
              <a:rPr lang="en-US" dirty="0"/>
              <a:t>        }  </a:t>
            </a:r>
          </a:p>
          <a:p>
            <a:pPr marL="0" indent="0">
              <a:buNone/>
            </a:pPr>
            <a:r>
              <a:rPr lang="en-US" dirty="0"/>
              <a:t>    ?&gt; 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409000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6819</TotalTime>
  <Words>1218</Words>
  <Application>Microsoft Office PowerPoint</Application>
  <PresentationFormat>On-screen Show (4:3)</PresentationFormat>
  <Paragraphs>151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Rounded MT Bold</vt:lpstr>
      <vt:lpstr>Broadway</vt:lpstr>
      <vt:lpstr>Calibri</vt:lpstr>
      <vt:lpstr>Calibri Light</vt:lpstr>
      <vt:lpstr>Courier New</vt:lpstr>
      <vt:lpstr>Wingdings</vt:lpstr>
      <vt:lpstr>Lpu theme final with copyright(S)</vt:lpstr>
      <vt:lpstr>Office Theme</vt:lpstr>
      <vt:lpstr>    CAP950 OPEN SOURCE TECHNOLIGIES  (PHP)</vt:lpstr>
      <vt:lpstr>Control Statement </vt:lpstr>
      <vt:lpstr>The PHP switch Statement </vt:lpstr>
      <vt:lpstr>PowerPoint Presentation</vt:lpstr>
      <vt:lpstr>PHP Loops </vt:lpstr>
      <vt:lpstr>while</vt:lpstr>
      <vt:lpstr>do…while</vt:lpstr>
      <vt:lpstr>for</vt:lpstr>
      <vt:lpstr>foreach</vt:lpstr>
      <vt:lpstr>break</vt:lpstr>
      <vt:lpstr>continue</vt:lpstr>
      <vt:lpstr>Functions</vt:lpstr>
      <vt:lpstr>PowerPoint Presentation</vt:lpstr>
      <vt:lpstr>PowerPoint Presentation</vt:lpstr>
      <vt:lpstr>PowerPoint Presentation</vt:lpstr>
      <vt:lpstr>PowerPoint Presentation</vt:lpstr>
      <vt:lpstr>rand() function</vt:lpstr>
      <vt:lpstr>strcmp() function</vt:lpstr>
      <vt:lpstr>PowerPoint Presentation</vt:lpstr>
      <vt:lpstr>mail() function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rockstar</cp:lastModifiedBy>
  <cp:revision>405</cp:revision>
  <dcterms:created xsi:type="dcterms:W3CDTF">2014-05-25T11:13:57Z</dcterms:created>
  <dcterms:modified xsi:type="dcterms:W3CDTF">2021-09-09T06:19:53Z</dcterms:modified>
</cp:coreProperties>
</file>