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812" r:id="rId2"/>
  </p:sldMasterIdLst>
  <p:notesMasterIdLst>
    <p:notesMasterId r:id="rId15"/>
  </p:notesMasterIdLst>
  <p:handoutMasterIdLst>
    <p:handoutMasterId r:id="rId16"/>
  </p:handoutMasterIdLst>
  <p:sldIdLst>
    <p:sldId id="406" r:id="rId3"/>
    <p:sldId id="416" r:id="rId4"/>
    <p:sldId id="413" r:id="rId5"/>
    <p:sldId id="407" r:id="rId6"/>
    <p:sldId id="408" r:id="rId7"/>
    <p:sldId id="409" r:id="rId8"/>
    <p:sldId id="410" r:id="rId9"/>
    <p:sldId id="411" r:id="rId10"/>
    <p:sldId id="412" r:id="rId11"/>
    <p:sldId id="414" r:id="rId12"/>
    <p:sldId id="415" r:id="rId13"/>
    <p:sldId id="35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11/18/2021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11/18/2021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CE60-AF0E-4028-8AA2-80E657B51FB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99194B-2EDD-4A24-B7F1-04386DC25AE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E70730C-610B-4276-8270-D11E4AA3C84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2040B9-E56E-42B0-B455-15D9AF1AECD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43C72E7-AB14-48DB-A951-4B86BA1DF2C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FCC619-B71C-41D8-88EA-9AAA9ACAABA9}"/>
              </a:ext>
            </a:extLst>
          </p:cNvPr>
          <p:cNvSpPr>
            <a:spLocks noGrp="1"/>
          </p:cNvSpPr>
          <p:nvPr>
            <p:ph type="dt" sz="half" idx="10"/>
          </p:nvPr>
        </p:nvSpPr>
        <p:spPr/>
        <p:txBody>
          <a:bodyPr/>
          <a:lstStyle/>
          <a:p>
            <a:fld id="{48A87A34-81AB-432B-8DAE-1953F412C126}" type="datetimeFigureOut">
              <a:rPr lang="en-US" smtClean="0"/>
              <a:t>11/18/2021</a:t>
            </a:fld>
            <a:endParaRPr lang="en-US" dirty="0"/>
          </a:p>
        </p:txBody>
      </p:sp>
      <p:sp>
        <p:nvSpPr>
          <p:cNvPr id="8" name="Footer Placeholder 7">
            <a:extLst>
              <a:ext uri="{FF2B5EF4-FFF2-40B4-BE49-F238E27FC236}">
                <a16:creationId xmlns:a16="http://schemas.microsoft.com/office/drawing/2014/main" id="{0A672812-1090-4761-AFBD-053EA437212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979FE6A-94D1-4C35-B54D-9374A79E4B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9497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1ECB-DF77-4B41-A0AF-39B84F0B84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86D1A1-805B-4802-8E68-BA7CBEC28985}"/>
              </a:ext>
            </a:extLst>
          </p:cNvPr>
          <p:cNvSpPr>
            <a:spLocks noGrp="1"/>
          </p:cNvSpPr>
          <p:nvPr>
            <p:ph type="dt" sz="half" idx="10"/>
          </p:nvPr>
        </p:nvSpPr>
        <p:spPr/>
        <p:txBody>
          <a:bodyPr/>
          <a:lstStyle/>
          <a:p>
            <a:fld id="{48A87A34-81AB-432B-8DAE-1953F412C126}" type="datetimeFigureOut">
              <a:rPr lang="en-US" smtClean="0"/>
              <a:t>11/18/2021</a:t>
            </a:fld>
            <a:endParaRPr lang="en-US" dirty="0"/>
          </a:p>
        </p:txBody>
      </p:sp>
      <p:sp>
        <p:nvSpPr>
          <p:cNvPr id="4" name="Footer Placeholder 3">
            <a:extLst>
              <a:ext uri="{FF2B5EF4-FFF2-40B4-BE49-F238E27FC236}">
                <a16:creationId xmlns:a16="http://schemas.microsoft.com/office/drawing/2014/main" id="{DB9A0E60-DC10-4401-823D-A56D2B07B0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9380BC1-9956-4025-8E08-732C10FFA2A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4280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A177AA-D56B-4394-9295-D9D871371313}"/>
              </a:ext>
            </a:extLst>
          </p:cNvPr>
          <p:cNvSpPr>
            <a:spLocks noGrp="1"/>
          </p:cNvSpPr>
          <p:nvPr>
            <p:ph type="dt" sz="half" idx="10"/>
          </p:nvPr>
        </p:nvSpPr>
        <p:spPr/>
        <p:txBody>
          <a:bodyPr/>
          <a:lstStyle/>
          <a:p>
            <a:fld id="{48A87A34-81AB-432B-8DAE-1953F412C126}" type="datetimeFigureOut">
              <a:rPr lang="en-US" smtClean="0"/>
              <a:t>11/18/2021</a:t>
            </a:fld>
            <a:endParaRPr lang="en-US" dirty="0"/>
          </a:p>
        </p:txBody>
      </p:sp>
      <p:sp>
        <p:nvSpPr>
          <p:cNvPr id="3" name="Footer Placeholder 2">
            <a:extLst>
              <a:ext uri="{FF2B5EF4-FFF2-40B4-BE49-F238E27FC236}">
                <a16:creationId xmlns:a16="http://schemas.microsoft.com/office/drawing/2014/main" id="{C2D2220A-9A88-4F6B-BC4F-EAD2EF3E374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B83D9F1-E48B-482D-BECB-ECE58A25DCE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2048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2AE6-2913-46C7-A15E-7C7E6DA0DCE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6AF7BF3-0A2B-4076-857E-6A7320BF959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B30BA1-C4AA-4DB1-B874-EBA5C2FB606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C3D1EED-B4B9-4F02-85E5-BAFB92DAEDFF}"/>
              </a:ext>
            </a:extLst>
          </p:cNvPr>
          <p:cNvSpPr>
            <a:spLocks noGrp="1"/>
          </p:cNvSpPr>
          <p:nvPr>
            <p:ph type="dt" sz="half" idx="10"/>
          </p:nvPr>
        </p:nvSpPr>
        <p:spPr/>
        <p:txBody>
          <a:bodyPr/>
          <a:lstStyle/>
          <a:p>
            <a:fld id="{48A87A34-81AB-432B-8DAE-1953F412C126}" type="datetimeFigureOut">
              <a:rPr lang="en-US" smtClean="0"/>
              <a:t>11/18/2021</a:t>
            </a:fld>
            <a:endParaRPr lang="en-US" dirty="0"/>
          </a:p>
        </p:txBody>
      </p:sp>
      <p:sp>
        <p:nvSpPr>
          <p:cNvPr id="6" name="Footer Placeholder 5">
            <a:extLst>
              <a:ext uri="{FF2B5EF4-FFF2-40B4-BE49-F238E27FC236}">
                <a16:creationId xmlns:a16="http://schemas.microsoft.com/office/drawing/2014/main" id="{367C6A19-5A5F-49EF-A6CD-3536BA2243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7049CE-13DE-40B5-9CC7-67ED72DE665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1156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DBA68-35C4-48FC-8546-C89E8022F19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9927AB2-1952-4589-B922-F1A29C1CED7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D207EF7-951F-4BFD-93CD-BEF6A4E5E31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E661263-E8CD-4BC0-AE40-7728CA5DFF03}"/>
              </a:ext>
            </a:extLst>
          </p:cNvPr>
          <p:cNvSpPr>
            <a:spLocks noGrp="1"/>
          </p:cNvSpPr>
          <p:nvPr>
            <p:ph type="dt" sz="half" idx="10"/>
          </p:nvPr>
        </p:nvSpPr>
        <p:spPr/>
        <p:txBody>
          <a:bodyPr/>
          <a:lstStyle/>
          <a:p>
            <a:fld id="{48A87A34-81AB-432B-8DAE-1953F412C126}" type="datetimeFigureOut">
              <a:rPr lang="en-US" smtClean="0"/>
              <a:pPr/>
              <a:t>11/18/2021</a:t>
            </a:fld>
            <a:endParaRPr lang="en-US" dirty="0"/>
          </a:p>
        </p:txBody>
      </p:sp>
      <p:sp>
        <p:nvSpPr>
          <p:cNvPr id="6" name="Footer Placeholder 5">
            <a:extLst>
              <a:ext uri="{FF2B5EF4-FFF2-40B4-BE49-F238E27FC236}">
                <a16:creationId xmlns:a16="http://schemas.microsoft.com/office/drawing/2014/main" id="{82B3441B-8298-4710-8A62-2686B8E5B9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25E09B-4172-4140-ADFD-43A90FFA7B3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7345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2592-A9C7-4BF3-9DC6-6DD5E0EFD2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1F5B91-2B4B-469D-8FBC-D6255828FD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11104B-7676-4D56-BA52-36A70CEFFB10}"/>
              </a:ext>
            </a:extLst>
          </p:cNvPr>
          <p:cNvSpPr>
            <a:spLocks noGrp="1"/>
          </p:cNvSpPr>
          <p:nvPr>
            <p:ph type="dt" sz="half" idx="10"/>
          </p:nvPr>
        </p:nvSpPr>
        <p:spPr/>
        <p:txBody>
          <a:bodyPr/>
          <a:lstStyle/>
          <a:p>
            <a:fld id="{48A87A34-81AB-432B-8DAE-1953F412C126}" type="datetimeFigureOut">
              <a:rPr lang="en-US" smtClean="0"/>
              <a:t>11/18/2021</a:t>
            </a:fld>
            <a:endParaRPr lang="en-US" dirty="0"/>
          </a:p>
        </p:txBody>
      </p:sp>
      <p:sp>
        <p:nvSpPr>
          <p:cNvPr id="5" name="Footer Placeholder 4">
            <a:extLst>
              <a:ext uri="{FF2B5EF4-FFF2-40B4-BE49-F238E27FC236}">
                <a16:creationId xmlns:a16="http://schemas.microsoft.com/office/drawing/2014/main" id="{47412A97-FB7F-4E82-AC7D-51F6EDCE17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60B158-37DC-411A-80EA-C8A1975C93A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0909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FB7291-E5F7-49D2-A2E9-A0DD708EA624}"/>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2BD0A4-EEDC-43E8-86A6-DF758100D79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8CB88-BC5B-4ACA-B2CE-05177AB1C4AF}"/>
              </a:ext>
            </a:extLst>
          </p:cNvPr>
          <p:cNvSpPr>
            <a:spLocks noGrp="1"/>
          </p:cNvSpPr>
          <p:nvPr>
            <p:ph type="dt" sz="half" idx="10"/>
          </p:nvPr>
        </p:nvSpPr>
        <p:spPr/>
        <p:txBody>
          <a:bodyPr/>
          <a:lstStyle/>
          <a:p>
            <a:fld id="{48A87A34-81AB-432B-8DAE-1953F412C126}" type="datetimeFigureOut">
              <a:rPr lang="en-US" smtClean="0"/>
              <a:t>11/18/2021</a:t>
            </a:fld>
            <a:endParaRPr lang="en-US" dirty="0"/>
          </a:p>
        </p:txBody>
      </p:sp>
      <p:sp>
        <p:nvSpPr>
          <p:cNvPr id="5" name="Footer Placeholder 4">
            <a:extLst>
              <a:ext uri="{FF2B5EF4-FFF2-40B4-BE49-F238E27FC236}">
                <a16:creationId xmlns:a16="http://schemas.microsoft.com/office/drawing/2014/main" id="{1594B621-0EDA-4CC5-863A-A627D3FE46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8CB3F3-ABDC-4CA2-8E92-028BFF775F6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77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A3FF-DAE6-419B-B899-BD6836F0D0D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C5E8393-E86F-4ED5-9957-259AB03D00B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69616CD-F9FE-4ADD-BA7D-42807E316715}"/>
              </a:ext>
            </a:extLst>
          </p:cNvPr>
          <p:cNvSpPr>
            <a:spLocks noGrp="1"/>
          </p:cNvSpPr>
          <p:nvPr>
            <p:ph type="dt" sz="half" idx="10"/>
          </p:nvPr>
        </p:nvSpPr>
        <p:spPr/>
        <p:txBody>
          <a:bodyPr/>
          <a:lstStyle/>
          <a:p>
            <a:fld id="{48A87A34-81AB-432B-8DAE-1953F412C126}" type="datetimeFigureOut">
              <a:rPr lang="en-US" smtClean="0"/>
              <a:t>11/18/2021</a:t>
            </a:fld>
            <a:endParaRPr lang="en-US" dirty="0"/>
          </a:p>
        </p:txBody>
      </p:sp>
      <p:sp>
        <p:nvSpPr>
          <p:cNvPr id="5" name="Footer Placeholder 4">
            <a:extLst>
              <a:ext uri="{FF2B5EF4-FFF2-40B4-BE49-F238E27FC236}">
                <a16:creationId xmlns:a16="http://schemas.microsoft.com/office/drawing/2014/main" id="{503207C0-24CA-442A-9879-B331E74E3F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6578FE-EF4D-4D71-8C5A-C906E4752EF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5469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CD303-914B-490A-B1AF-E4EBBBDE58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B95A0F-5E43-4877-951F-2CB333944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BC8AD-A7D3-4D24-A88A-C1F09285A73E}"/>
              </a:ext>
            </a:extLst>
          </p:cNvPr>
          <p:cNvSpPr>
            <a:spLocks noGrp="1"/>
          </p:cNvSpPr>
          <p:nvPr>
            <p:ph type="dt" sz="half" idx="10"/>
          </p:nvPr>
        </p:nvSpPr>
        <p:spPr/>
        <p:txBody>
          <a:bodyPr/>
          <a:lstStyle/>
          <a:p>
            <a:fld id="{48A87A34-81AB-432B-8DAE-1953F412C126}" type="datetimeFigureOut">
              <a:rPr lang="en-US" smtClean="0"/>
              <a:t>11/18/2021</a:t>
            </a:fld>
            <a:endParaRPr lang="en-US" dirty="0"/>
          </a:p>
        </p:txBody>
      </p:sp>
      <p:sp>
        <p:nvSpPr>
          <p:cNvPr id="5" name="Footer Placeholder 4">
            <a:extLst>
              <a:ext uri="{FF2B5EF4-FFF2-40B4-BE49-F238E27FC236}">
                <a16:creationId xmlns:a16="http://schemas.microsoft.com/office/drawing/2014/main" id="{4C11F9FD-7B62-4640-AEDB-D1E13DFEBC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61A79E-B493-4D33-AACF-EB826EB45DF8}"/>
              </a:ext>
            </a:extLst>
          </p:cNvPr>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Picture 2">
            <a:extLst>
              <a:ext uri="{FF2B5EF4-FFF2-40B4-BE49-F238E27FC236}">
                <a16:creationId xmlns:a16="http://schemas.microsoft.com/office/drawing/2014/main" id="{243F32A5-EA4B-4861-86CB-89B6E7B63BE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0646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32B05-DE61-43D1-B2D6-21C5A256782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5CE017E-F266-4E19-B138-A8F3ED75329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8AD79A-4941-442C-93C9-4BC762ED6CEA}"/>
              </a:ext>
            </a:extLst>
          </p:cNvPr>
          <p:cNvSpPr>
            <a:spLocks noGrp="1"/>
          </p:cNvSpPr>
          <p:nvPr>
            <p:ph type="dt" sz="half" idx="10"/>
          </p:nvPr>
        </p:nvSpPr>
        <p:spPr/>
        <p:txBody>
          <a:bodyPr/>
          <a:lstStyle/>
          <a:p>
            <a:fld id="{48A87A34-81AB-432B-8DAE-1953F412C126}" type="datetimeFigureOut">
              <a:rPr lang="en-US" smtClean="0"/>
              <a:t>11/18/2021</a:t>
            </a:fld>
            <a:endParaRPr lang="en-US" dirty="0"/>
          </a:p>
        </p:txBody>
      </p:sp>
      <p:sp>
        <p:nvSpPr>
          <p:cNvPr id="5" name="Footer Placeholder 4">
            <a:extLst>
              <a:ext uri="{FF2B5EF4-FFF2-40B4-BE49-F238E27FC236}">
                <a16:creationId xmlns:a16="http://schemas.microsoft.com/office/drawing/2014/main" id="{8A426528-DD53-4176-BD1E-E03E0DAC2B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2B9DB1-7710-4AAF-9E6D-31F5A958512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1079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B172-1D2D-4955-81B1-C33ED43765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A3557B-91C1-47F2-BE29-1D056D3C75E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88B407-A7F4-4BE3-8251-E3E47CABD73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BE37AB-A1AC-4BD3-9F68-A121AEED9FDE}"/>
              </a:ext>
            </a:extLst>
          </p:cNvPr>
          <p:cNvSpPr>
            <a:spLocks noGrp="1"/>
          </p:cNvSpPr>
          <p:nvPr>
            <p:ph type="dt" sz="half" idx="10"/>
          </p:nvPr>
        </p:nvSpPr>
        <p:spPr/>
        <p:txBody>
          <a:bodyPr/>
          <a:lstStyle/>
          <a:p>
            <a:fld id="{48A87A34-81AB-432B-8DAE-1953F412C126}" type="datetimeFigureOut">
              <a:rPr lang="en-US" smtClean="0"/>
              <a:t>11/18/2021</a:t>
            </a:fld>
            <a:endParaRPr lang="en-US" dirty="0"/>
          </a:p>
        </p:txBody>
      </p:sp>
      <p:sp>
        <p:nvSpPr>
          <p:cNvPr id="6" name="Footer Placeholder 5">
            <a:extLst>
              <a:ext uri="{FF2B5EF4-FFF2-40B4-BE49-F238E27FC236}">
                <a16:creationId xmlns:a16="http://schemas.microsoft.com/office/drawing/2014/main" id="{32B9A3F7-5E2B-4C50-B679-CD258470F58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36FDB3-145B-4A29-A271-8BE9F12A2ABF}"/>
              </a:ext>
            </a:extLst>
          </p:cNvPr>
          <p:cNvSpPr>
            <a:spLocks noGrp="1"/>
          </p:cNvSpPr>
          <p:nvPr>
            <p:ph type="sldNum" sz="quarter" idx="12"/>
          </p:nvPr>
        </p:nvSpPr>
        <p:spPr/>
        <p:txBody>
          <a:bodyPr/>
          <a:lstStyle/>
          <a:p>
            <a:fld id="{6D22F896-40B5-4ADD-8801-0D06FADFA095}" type="slidenum">
              <a:rPr lang="en-US" smtClean="0"/>
              <a:t>‹#›</a:t>
            </a:fld>
            <a:endParaRPr lang="en-US" dirty="0"/>
          </a:p>
        </p:txBody>
      </p:sp>
      <p:pic>
        <p:nvPicPr>
          <p:cNvPr id="8" name="Picture 2">
            <a:extLst>
              <a:ext uri="{FF2B5EF4-FFF2-40B4-BE49-F238E27FC236}">
                <a16:creationId xmlns:a16="http://schemas.microsoft.com/office/drawing/2014/main" id="{DFAB075A-E43C-42C6-AA44-590EE2A0394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3806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00"/>
        </a:solid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EF995B-8B59-4274-9DB2-F05A8E63D19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44C93B-1117-4206-AA2B-EE7BF070369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91B179-FC76-49F7-8CC0-1670EBD2637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7F0F3E5-F026-4BF6-96AF-FA07E4BBF93F}" type="datetimeFigureOut">
              <a:rPr lang="en-US" smtClean="0"/>
              <a:t>11/18/2021</a:t>
            </a:fld>
            <a:endParaRPr lang="en-US"/>
          </a:p>
        </p:txBody>
      </p:sp>
      <p:sp>
        <p:nvSpPr>
          <p:cNvPr id="5" name="Footer Placeholder 4">
            <a:extLst>
              <a:ext uri="{FF2B5EF4-FFF2-40B4-BE49-F238E27FC236}">
                <a16:creationId xmlns:a16="http://schemas.microsoft.com/office/drawing/2014/main" id="{824945DC-1C6E-4B8E-9BA4-724BAE2F405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8981ED-FA16-4A00-8D3A-F7BB4D42FCD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259B01-DCD8-40BD-A458-C386023F533E}" type="slidenum">
              <a:rPr lang="en-US" smtClean="0"/>
              <a:t>‹#›</a:t>
            </a:fld>
            <a:endParaRPr lang="en-US"/>
          </a:p>
        </p:txBody>
      </p:sp>
    </p:spTree>
    <p:extLst>
      <p:ext uri="{BB962C8B-B14F-4D97-AF65-F5344CB8AC3E}">
        <p14:creationId xmlns:p14="http://schemas.microsoft.com/office/powerpoint/2010/main" val="670340665"/>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5944-52D3-4CAA-AD0E-6801F1D59B0C}"/>
              </a:ext>
            </a:extLst>
          </p:cNvPr>
          <p:cNvSpPr>
            <a:spLocks noGrp="1"/>
          </p:cNvSpPr>
          <p:nvPr>
            <p:ph type="ctrTitle"/>
          </p:nvPr>
        </p:nvSpPr>
        <p:spPr>
          <a:xfrm>
            <a:off x="158750" y="3733800"/>
            <a:ext cx="8399463" cy="725487"/>
          </a:xfrm>
        </p:spPr>
        <p:txBody>
          <a:bodyPr rtlCol="0">
            <a:noAutofit/>
          </a:bodyPr>
          <a:lstStyle/>
          <a:p>
            <a:pPr eaLnBrk="1" fontAlgn="auto" hangingPunct="1">
              <a:spcAft>
                <a:spcPts val="0"/>
              </a:spcAft>
              <a:defRPr/>
            </a:pPr>
            <a:br>
              <a:rPr lang="en-US" sz="5400" dirty="0">
                <a:solidFill>
                  <a:schemeClr val="tx2">
                    <a:lumMod val="50000"/>
                  </a:schemeClr>
                </a:solidFill>
                <a:latin typeface="Broadway" pitchFamily="82" charset="0"/>
              </a:rPr>
            </a:br>
            <a:br>
              <a:rPr lang="en-US" sz="5400" dirty="0">
                <a:solidFill>
                  <a:schemeClr val="tx2">
                    <a:lumMod val="50000"/>
                  </a:schemeClr>
                </a:solidFill>
                <a:latin typeface="Broadway" pitchFamily="82" charset="0"/>
              </a:rPr>
            </a:br>
            <a:br>
              <a:rPr lang="en-US" sz="5400" dirty="0">
                <a:solidFill>
                  <a:schemeClr val="tx2">
                    <a:lumMod val="50000"/>
                  </a:schemeClr>
                </a:solidFill>
                <a:latin typeface="Broadway" pitchFamily="82" charset="0"/>
              </a:rPr>
            </a:br>
            <a:br>
              <a:rPr lang="en-US" sz="5400" dirty="0">
                <a:solidFill>
                  <a:schemeClr val="tx2">
                    <a:lumMod val="50000"/>
                  </a:schemeClr>
                </a:solidFill>
                <a:latin typeface="Broadway" pitchFamily="82" charset="0"/>
              </a:rPr>
            </a:br>
            <a:r>
              <a:rPr lang="en-US" sz="5400" dirty="0">
                <a:solidFill>
                  <a:schemeClr val="tx2">
                    <a:lumMod val="50000"/>
                  </a:schemeClr>
                </a:solidFill>
                <a:latin typeface="Broadway" pitchFamily="82" charset="0"/>
              </a:rPr>
              <a:t>CAP950</a:t>
            </a:r>
            <a:br>
              <a:rPr lang="en-US" sz="5400" dirty="0">
                <a:solidFill>
                  <a:schemeClr val="tx2">
                    <a:lumMod val="50000"/>
                  </a:schemeClr>
                </a:solidFill>
                <a:latin typeface="Broadway" pitchFamily="82" charset="0"/>
              </a:rPr>
            </a:br>
            <a:r>
              <a:rPr lang="en-US" sz="2000" b="1" i="0" dirty="0">
                <a:solidFill>
                  <a:srgbClr val="000000"/>
                </a:solidFill>
                <a:effectLst/>
                <a:latin typeface="+mn-lt"/>
              </a:rPr>
              <a:t>OPEN SOURCE TECHNOLIGIES</a:t>
            </a:r>
            <a:r>
              <a:rPr lang="en-US" sz="6000" dirty="0">
                <a:latin typeface="+mn-lt"/>
              </a:rPr>
              <a:t> </a:t>
            </a:r>
            <a:br>
              <a:rPr lang="en-US" dirty="0"/>
            </a:br>
            <a:r>
              <a:rPr lang="en-US" dirty="0"/>
              <a:t>(PHP)</a:t>
            </a:r>
            <a:endParaRPr lang="en-IN" sz="5400" dirty="0">
              <a:solidFill>
                <a:schemeClr val="tx2">
                  <a:lumMod val="50000"/>
                </a:schemeClr>
              </a:solidFill>
              <a:latin typeface="Broadway" pitchFamily="82" charset="0"/>
            </a:endParaRPr>
          </a:p>
        </p:txBody>
      </p:sp>
      <p:graphicFrame>
        <p:nvGraphicFramePr>
          <p:cNvPr id="27651" name="Object 117">
            <a:extLst>
              <a:ext uri="{FF2B5EF4-FFF2-40B4-BE49-F238E27FC236}">
                <a16:creationId xmlns:a16="http://schemas.microsoft.com/office/drawing/2014/main" id="{D8A64ECF-2586-4313-92C8-93A7B35D77D9}"/>
              </a:ext>
            </a:extLst>
          </p:cNvPr>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1175" r:id="rId3" imgW="13937020" imgH="5409524" progId="">
                  <p:embed/>
                </p:oleObj>
              </mc:Choice>
              <mc:Fallback>
                <p:oleObj r:id="rId3" imgW="13937020" imgH="5409524" progId="">
                  <p:embed/>
                  <p:pic>
                    <p:nvPicPr>
                      <p:cNvPr id="27651" name="Object 117">
                        <a:extLst>
                          <a:ext uri="{FF2B5EF4-FFF2-40B4-BE49-F238E27FC236}">
                            <a16:creationId xmlns:a16="http://schemas.microsoft.com/office/drawing/2014/main" id="{D8A64ECF-2586-4313-92C8-93A7B35D77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 name="Straight Connector 5">
            <a:extLst>
              <a:ext uri="{FF2B5EF4-FFF2-40B4-BE49-F238E27FC236}">
                <a16:creationId xmlns:a16="http://schemas.microsoft.com/office/drawing/2014/main" id="{85447113-7A59-4091-95F4-BC6EF639F670}"/>
              </a:ext>
            </a:extLst>
          </p:cNvPr>
          <p:cNvCxnSpPr/>
          <p:nvPr/>
        </p:nvCxnSpPr>
        <p:spPr>
          <a:xfrm>
            <a:off x="762000" y="5105400"/>
            <a:ext cx="7796213" cy="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D89B-5F02-4D4C-BC3F-05FC2315EF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3E2B96-E058-4DA2-83AD-7CD5EEFAFF7D}"/>
              </a:ext>
            </a:extLst>
          </p:cNvPr>
          <p:cNvSpPr>
            <a:spLocks noGrp="1"/>
          </p:cNvSpPr>
          <p:nvPr>
            <p:ph idx="1"/>
          </p:nvPr>
        </p:nvSpPr>
        <p:spPr/>
        <p:txBody>
          <a:bodyPr/>
          <a:lstStyle/>
          <a:p>
            <a:pPr marL="0" indent="0">
              <a:buNone/>
            </a:pPr>
            <a:r>
              <a:rPr lang="en-US" dirty="0"/>
              <a:t>&lt;?php</a:t>
            </a:r>
          </a:p>
          <a:p>
            <a:pPr marL="0" indent="0">
              <a:buNone/>
            </a:pPr>
            <a:r>
              <a:rPr lang="en-US" dirty="0"/>
              <a:t>   $</a:t>
            </a:r>
            <a:r>
              <a:rPr lang="en-US" dirty="0" err="1"/>
              <a:t>img</a:t>
            </a:r>
            <a:r>
              <a:rPr lang="en-US" dirty="0"/>
              <a:t> = </a:t>
            </a:r>
            <a:r>
              <a:rPr lang="en-US" dirty="0" err="1"/>
              <a:t>imagecreatetruecolor</a:t>
            </a:r>
            <a:r>
              <a:rPr lang="en-US" dirty="0"/>
              <a:t>(500, 300);</a:t>
            </a:r>
          </a:p>
          <a:p>
            <a:pPr marL="0" indent="0">
              <a:buNone/>
            </a:pPr>
            <a:r>
              <a:rPr lang="en-US" dirty="0"/>
              <a:t>   $color = </a:t>
            </a:r>
            <a:r>
              <a:rPr lang="en-US" dirty="0" err="1"/>
              <a:t>imagecolorallocate</a:t>
            </a:r>
            <a:r>
              <a:rPr lang="en-US" dirty="0"/>
              <a:t>($</a:t>
            </a:r>
            <a:r>
              <a:rPr lang="en-US" dirty="0" err="1"/>
              <a:t>img</a:t>
            </a:r>
            <a:r>
              <a:rPr lang="en-US" dirty="0"/>
              <a:t>, 155, 250, 280);</a:t>
            </a:r>
          </a:p>
          <a:p>
            <a:pPr marL="0" indent="0">
              <a:buNone/>
            </a:pPr>
            <a:r>
              <a:rPr lang="en-US" dirty="0"/>
              <a:t>   </a:t>
            </a:r>
            <a:r>
              <a:rPr lang="en-US" dirty="0" err="1"/>
              <a:t>imagefill</a:t>
            </a:r>
            <a:r>
              <a:rPr lang="en-US" dirty="0"/>
              <a:t>($</a:t>
            </a:r>
            <a:r>
              <a:rPr lang="en-US" dirty="0" err="1"/>
              <a:t>img</a:t>
            </a:r>
            <a:r>
              <a:rPr lang="en-US" dirty="0"/>
              <a:t>, 0,0,$color);</a:t>
            </a:r>
          </a:p>
          <a:p>
            <a:pPr marL="0" indent="0">
              <a:buNone/>
            </a:pPr>
            <a:r>
              <a:rPr lang="en-US" dirty="0"/>
              <a:t>   header("Content-Type: image/jpeg");</a:t>
            </a:r>
          </a:p>
          <a:p>
            <a:pPr marL="0" indent="0">
              <a:buNone/>
            </a:pPr>
            <a:r>
              <a:rPr lang="en-US" dirty="0"/>
              <a:t>   </a:t>
            </a:r>
            <a:r>
              <a:rPr lang="en-US" dirty="0" err="1"/>
              <a:t>imagepng</a:t>
            </a:r>
            <a:r>
              <a:rPr lang="en-US" dirty="0"/>
              <a:t>($</a:t>
            </a:r>
            <a:r>
              <a:rPr lang="en-US" dirty="0" err="1"/>
              <a:t>img</a:t>
            </a:r>
            <a:r>
              <a:rPr lang="en-US" dirty="0"/>
              <a:t>);</a:t>
            </a:r>
          </a:p>
          <a:p>
            <a:pPr marL="0" indent="0">
              <a:buNone/>
            </a:pPr>
            <a:r>
              <a:rPr lang="en-US" dirty="0"/>
              <a:t> ?&gt;</a:t>
            </a:r>
          </a:p>
          <a:p>
            <a:pPr marL="0" indent="0">
              <a:buNone/>
            </a:pPr>
            <a:endParaRPr lang="en-US" dirty="0"/>
          </a:p>
        </p:txBody>
      </p:sp>
    </p:spTree>
    <p:extLst>
      <p:ext uri="{BB962C8B-B14F-4D97-AF65-F5344CB8AC3E}">
        <p14:creationId xmlns:p14="http://schemas.microsoft.com/office/powerpoint/2010/main" val="282461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6D850-556D-4299-BB41-A152171209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460486-4F1F-40F5-BC33-5AB1AB0918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25403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r>
              <a:rPr lang="en-US" sz="3600" dirty="0">
                <a:solidFill>
                  <a:srgbClr val="C00000"/>
                </a:solidFill>
              </a:rPr>
              <a:t> </a:t>
            </a: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 name="TextBox 2">
            <a:extLst>
              <a:ext uri="{FF2B5EF4-FFF2-40B4-BE49-F238E27FC236}">
                <a16:creationId xmlns:a16="http://schemas.microsoft.com/office/drawing/2014/main" id="{A036C763-1A63-4499-AA6F-F865282AC9A5}"/>
              </a:ext>
            </a:extLst>
          </p:cNvPr>
          <p:cNvSpPr txBox="1"/>
          <p:nvPr/>
        </p:nvSpPr>
        <p:spPr>
          <a:xfrm>
            <a:off x="2438400" y="1905000"/>
            <a:ext cx="3505200" cy="523220"/>
          </a:xfrm>
          <a:prstGeom prst="rect">
            <a:avLst/>
          </a:prstGeom>
          <a:noFill/>
        </p:spPr>
        <p:txBody>
          <a:bodyPr wrap="square" rtlCol="0">
            <a:spAutoFit/>
          </a:bodyPr>
          <a:lstStyle/>
          <a:p>
            <a:pPr algn="ctr"/>
            <a:r>
              <a:rPr lang="en-US" sz="2800" b="1" dirty="0"/>
              <a:t>Any Query?</a:t>
            </a:r>
          </a:p>
        </p:txBody>
      </p:sp>
    </p:spTree>
    <p:extLst>
      <p:ext uri="{BB962C8B-B14F-4D97-AF65-F5344CB8AC3E}">
        <p14:creationId xmlns:p14="http://schemas.microsoft.com/office/powerpoint/2010/main" val="2507906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2FE5-9285-4DBA-9394-D7EBAB42B1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ABCD63-8240-439D-9F88-EB990B81554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860F5FF-0D52-4A5C-8A60-ABBC2E3D7BC6}"/>
              </a:ext>
            </a:extLst>
          </p:cNvPr>
          <p:cNvPicPr>
            <a:picLocks noChangeAspect="1"/>
          </p:cNvPicPr>
          <p:nvPr/>
        </p:nvPicPr>
        <p:blipFill>
          <a:blip r:embed="rId2"/>
          <a:stretch>
            <a:fillRect/>
          </a:stretch>
        </p:blipFill>
        <p:spPr>
          <a:xfrm>
            <a:off x="1738312" y="2233612"/>
            <a:ext cx="5667375" cy="2390775"/>
          </a:xfrm>
          <a:prstGeom prst="rect">
            <a:avLst/>
          </a:prstGeom>
        </p:spPr>
      </p:pic>
    </p:spTree>
    <p:extLst>
      <p:ext uri="{BB962C8B-B14F-4D97-AF65-F5344CB8AC3E}">
        <p14:creationId xmlns:p14="http://schemas.microsoft.com/office/powerpoint/2010/main" val="3867713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9A55-A9ED-4FD9-9DAA-701F615A8430}"/>
              </a:ext>
            </a:extLst>
          </p:cNvPr>
          <p:cNvSpPr>
            <a:spLocks noGrp="1"/>
          </p:cNvSpPr>
          <p:nvPr>
            <p:ph type="title"/>
          </p:nvPr>
        </p:nvSpPr>
        <p:spPr/>
        <p:txBody>
          <a:bodyPr/>
          <a:lstStyle/>
          <a:p>
            <a:r>
              <a:rPr lang="en-US" dirty="0"/>
              <a:t>Create PDF file using PHP</a:t>
            </a:r>
          </a:p>
        </p:txBody>
      </p:sp>
      <p:sp>
        <p:nvSpPr>
          <p:cNvPr id="3" name="Content Placeholder 2">
            <a:extLst>
              <a:ext uri="{FF2B5EF4-FFF2-40B4-BE49-F238E27FC236}">
                <a16:creationId xmlns:a16="http://schemas.microsoft.com/office/drawing/2014/main" id="{F24461CF-452F-4BDB-95D9-2EBBDBF9E3ED}"/>
              </a:ext>
            </a:extLst>
          </p:cNvPr>
          <p:cNvSpPr>
            <a:spLocks noGrp="1"/>
          </p:cNvSpPr>
          <p:nvPr>
            <p:ph idx="1"/>
          </p:nvPr>
        </p:nvSpPr>
        <p:spPr/>
        <p:txBody>
          <a:bodyPr/>
          <a:lstStyle/>
          <a:p>
            <a:pPr marL="0" indent="0">
              <a:buNone/>
            </a:pPr>
            <a:r>
              <a:rPr lang="en-US" dirty="0"/>
              <a:t>Steps: ?</a:t>
            </a:r>
          </a:p>
        </p:txBody>
      </p:sp>
    </p:spTree>
    <p:extLst>
      <p:ext uri="{BB962C8B-B14F-4D97-AF65-F5344CB8AC3E}">
        <p14:creationId xmlns:p14="http://schemas.microsoft.com/office/powerpoint/2010/main" val="3244142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89FC-C713-4FA4-9EEB-A12C78FDF03F}"/>
              </a:ext>
            </a:extLst>
          </p:cNvPr>
          <p:cNvSpPr>
            <a:spLocks noGrp="1"/>
          </p:cNvSpPr>
          <p:nvPr>
            <p:ph type="title"/>
          </p:nvPr>
        </p:nvSpPr>
        <p:spPr/>
        <p:txBody>
          <a:bodyPr/>
          <a:lstStyle/>
          <a:p>
            <a:r>
              <a:rPr lang="en-US" dirty="0"/>
              <a:t>cell (rectangular area): </a:t>
            </a:r>
            <a:br>
              <a:rPr lang="en-US" dirty="0"/>
            </a:br>
            <a:r>
              <a:rPr lang="en-US" dirty="0"/>
              <a:t>Cell(100,10,’String',1,0,'C',0);</a:t>
            </a:r>
          </a:p>
        </p:txBody>
      </p:sp>
      <p:sp>
        <p:nvSpPr>
          <p:cNvPr id="3" name="Content Placeholder 2">
            <a:extLst>
              <a:ext uri="{FF2B5EF4-FFF2-40B4-BE49-F238E27FC236}">
                <a16:creationId xmlns:a16="http://schemas.microsoft.com/office/drawing/2014/main" id="{205711BC-F48B-4593-B2B5-9F580F47FF77}"/>
              </a:ext>
            </a:extLst>
          </p:cNvPr>
          <p:cNvSpPr>
            <a:spLocks noGrp="1"/>
          </p:cNvSpPr>
          <p:nvPr>
            <p:ph idx="1"/>
          </p:nvPr>
        </p:nvSpPr>
        <p:spPr>
          <a:xfrm>
            <a:off x="628650" y="1690689"/>
            <a:ext cx="7886700" cy="4486274"/>
          </a:xfrm>
        </p:spPr>
        <p:txBody>
          <a:bodyPr>
            <a:normAutofit/>
          </a:bodyPr>
          <a:lstStyle/>
          <a:p>
            <a:pPr marL="0" indent="0" algn="just">
              <a:buNone/>
            </a:pPr>
            <a:r>
              <a:rPr lang="en-US" sz="2200" dirty="0"/>
              <a:t>Prints a cell (rectangular area) with optional borders, background color and character string. The upper-left corner of the cell corresponds to the current position. The text can be aligned or centered. After the call, the current position moves to the right or to the next line. It is possible to put a link on the text. </a:t>
            </a:r>
          </a:p>
          <a:p>
            <a:pPr marL="0" indent="0">
              <a:buNone/>
            </a:pPr>
            <a:r>
              <a:rPr lang="en-US" b="1" dirty="0">
                <a:solidFill>
                  <a:srgbClr val="FF0000"/>
                </a:solidFill>
              </a:rPr>
              <a:t>Parameters</a:t>
            </a:r>
          </a:p>
          <a:p>
            <a:pPr marL="0" indent="0">
              <a:buNone/>
            </a:pPr>
            <a:r>
              <a:rPr lang="en-US" dirty="0"/>
              <a:t>w</a:t>
            </a:r>
          </a:p>
          <a:p>
            <a:pPr marL="0" indent="0">
              <a:buNone/>
            </a:pPr>
            <a:r>
              <a:rPr lang="en-US" dirty="0"/>
              <a:t>    Cell width. If 0, the cell extends up to the right margin. </a:t>
            </a:r>
          </a:p>
          <a:p>
            <a:pPr marL="0" indent="0">
              <a:buNone/>
            </a:pPr>
            <a:r>
              <a:rPr lang="en-US" dirty="0"/>
              <a:t>h</a:t>
            </a:r>
          </a:p>
          <a:p>
            <a:pPr marL="0" indent="0">
              <a:buNone/>
            </a:pPr>
            <a:r>
              <a:rPr lang="en-US" dirty="0"/>
              <a:t>    Cell height. Default value: 0. </a:t>
            </a:r>
          </a:p>
          <a:p>
            <a:pPr marL="0" indent="0">
              <a:buNone/>
            </a:pPr>
            <a:r>
              <a:rPr lang="en-US" dirty="0"/>
              <a:t>txt</a:t>
            </a:r>
          </a:p>
          <a:p>
            <a:pPr marL="0" indent="0">
              <a:buNone/>
            </a:pPr>
            <a:r>
              <a:rPr lang="en-US" dirty="0"/>
              <a:t>    String to print. Default value: empty string.</a:t>
            </a:r>
          </a:p>
        </p:txBody>
      </p:sp>
    </p:spTree>
    <p:extLst>
      <p:ext uri="{BB962C8B-B14F-4D97-AF65-F5344CB8AC3E}">
        <p14:creationId xmlns:p14="http://schemas.microsoft.com/office/powerpoint/2010/main" val="2155837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0AC38-02BA-4C60-8406-CD59B3E5B7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273981-B6AC-47E5-95EC-342350F84615}"/>
              </a:ext>
            </a:extLst>
          </p:cNvPr>
          <p:cNvSpPr>
            <a:spLocks noGrp="1"/>
          </p:cNvSpPr>
          <p:nvPr>
            <p:ph idx="1"/>
          </p:nvPr>
        </p:nvSpPr>
        <p:spPr/>
        <p:txBody>
          <a:bodyPr>
            <a:normAutofit fontScale="85000" lnSpcReduction="20000"/>
          </a:bodyPr>
          <a:lstStyle/>
          <a:p>
            <a:pPr marL="0" indent="0">
              <a:buNone/>
            </a:pPr>
            <a:r>
              <a:rPr lang="en-US" dirty="0"/>
              <a:t>border</a:t>
            </a:r>
          </a:p>
          <a:p>
            <a:pPr marL="0" indent="0">
              <a:buNone/>
            </a:pPr>
            <a:r>
              <a:rPr lang="en-US" dirty="0"/>
              <a:t>    Indicates if borders must be drawn around the cell. The value can be either a number:</a:t>
            </a:r>
          </a:p>
          <a:p>
            <a:pPr marL="0" indent="0">
              <a:buNone/>
            </a:pPr>
            <a:endParaRPr lang="en-US" dirty="0"/>
          </a:p>
          <a:p>
            <a:pPr marL="0" indent="0">
              <a:buNone/>
            </a:pPr>
            <a:r>
              <a:rPr lang="en-US" dirty="0"/>
              <a:t>        0: no border</a:t>
            </a:r>
          </a:p>
          <a:p>
            <a:pPr marL="0" indent="0">
              <a:buNone/>
            </a:pPr>
            <a:r>
              <a:rPr lang="en-US" dirty="0"/>
              <a:t>        1: frame</a:t>
            </a:r>
          </a:p>
          <a:p>
            <a:pPr marL="0" indent="0">
              <a:buNone/>
            </a:pPr>
            <a:endParaRPr lang="en-US" dirty="0"/>
          </a:p>
          <a:p>
            <a:pPr marL="0" indent="0">
              <a:buNone/>
            </a:pPr>
            <a:r>
              <a:rPr lang="en-US" dirty="0"/>
              <a:t>    or a string containing some or all of the following characters (in any order):</a:t>
            </a:r>
          </a:p>
          <a:p>
            <a:pPr marL="0" indent="0">
              <a:buNone/>
            </a:pPr>
            <a:endParaRPr lang="en-US" dirty="0"/>
          </a:p>
          <a:p>
            <a:pPr marL="0" indent="0">
              <a:buNone/>
            </a:pPr>
            <a:r>
              <a:rPr lang="en-US" dirty="0"/>
              <a:t>        L: left</a:t>
            </a:r>
          </a:p>
          <a:p>
            <a:pPr marL="0" indent="0">
              <a:buNone/>
            </a:pPr>
            <a:r>
              <a:rPr lang="en-US" dirty="0"/>
              <a:t>        T: top</a:t>
            </a:r>
          </a:p>
          <a:p>
            <a:pPr marL="0" indent="0">
              <a:buNone/>
            </a:pPr>
            <a:r>
              <a:rPr lang="en-US" dirty="0"/>
              <a:t>        R: right</a:t>
            </a:r>
          </a:p>
          <a:p>
            <a:pPr marL="0" indent="0">
              <a:buNone/>
            </a:pPr>
            <a:r>
              <a:rPr lang="en-US" dirty="0"/>
              <a:t>        B: bottom</a:t>
            </a:r>
          </a:p>
          <a:p>
            <a:pPr marL="0" indent="0">
              <a:buNone/>
            </a:pPr>
            <a:endParaRPr lang="en-US" dirty="0"/>
          </a:p>
          <a:p>
            <a:pPr marL="0" indent="0">
              <a:buNone/>
            </a:pPr>
            <a:r>
              <a:rPr lang="en-US" dirty="0"/>
              <a:t>    Default value: 0.</a:t>
            </a:r>
          </a:p>
        </p:txBody>
      </p:sp>
    </p:spTree>
    <p:extLst>
      <p:ext uri="{BB962C8B-B14F-4D97-AF65-F5344CB8AC3E}">
        <p14:creationId xmlns:p14="http://schemas.microsoft.com/office/powerpoint/2010/main" val="199821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FD44-ACF5-4F1E-9F44-471A5A128F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653940-6334-4043-AFCC-5BCDB5B1730D}"/>
              </a:ext>
            </a:extLst>
          </p:cNvPr>
          <p:cNvSpPr>
            <a:spLocks noGrp="1"/>
          </p:cNvSpPr>
          <p:nvPr>
            <p:ph idx="1"/>
          </p:nvPr>
        </p:nvSpPr>
        <p:spPr/>
        <p:txBody>
          <a:bodyPr/>
          <a:lstStyle/>
          <a:p>
            <a:pPr marL="0" indent="0">
              <a:buNone/>
            </a:pPr>
            <a:endParaRPr lang="en-US" dirty="0"/>
          </a:p>
          <a:p>
            <a:pPr marL="0" indent="0">
              <a:buNone/>
            </a:pPr>
            <a:r>
              <a:rPr lang="en-US" dirty="0"/>
              <a:t>fill</a:t>
            </a:r>
          </a:p>
          <a:p>
            <a:pPr marL="0" indent="0">
              <a:buNone/>
            </a:pPr>
            <a:r>
              <a:rPr lang="en-US" dirty="0"/>
              <a:t>    Indicates if the cell background must be painted (true) or transparent (false). Default value: false. </a:t>
            </a:r>
          </a:p>
          <a:p>
            <a:pPr marL="0" indent="0">
              <a:buNone/>
            </a:pPr>
            <a:r>
              <a:rPr lang="en-US" dirty="0"/>
              <a:t>link</a:t>
            </a:r>
          </a:p>
          <a:p>
            <a:pPr marL="0" indent="0">
              <a:buNone/>
            </a:pPr>
            <a:r>
              <a:rPr lang="en-US" dirty="0"/>
              <a:t>    URL or identifier returned by </a:t>
            </a:r>
            <a:r>
              <a:rPr lang="en-US" dirty="0" err="1"/>
              <a:t>AddLink</a:t>
            </a:r>
            <a:r>
              <a:rPr lang="en-US" dirty="0"/>
              <a:t>().</a:t>
            </a:r>
          </a:p>
        </p:txBody>
      </p:sp>
    </p:spTree>
    <p:extLst>
      <p:ext uri="{BB962C8B-B14F-4D97-AF65-F5344CB8AC3E}">
        <p14:creationId xmlns:p14="http://schemas.microsoft.com/office/powerpoint/2010/main" val="130470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AE19-B669-4A6B-BB2E-8763DE2F5BE2}"/>
              </a:ext>
            </a:extLst>
          </p:cNvPr>
          <p:cNvSpPr>
            <a:spLocks noGrp="1"/>
          </p:cNvSpPr>
          <p:nvPr>
            <p:ph type="title"/>
          </p:nvPr>
        </p:nvSpPr>
        <p:spPr/>
        <p:txBody>
          <a:bodyPr/>
          <a:lstStyle/>
          <a:p>
            <a:r>
              <a:rPr lang="en-US" dirty="0" err="1"/>
              <a:t>SetFont</a:t>
            </a:r>
            <a:r>
              <a:rPr lang="en-US" dirty="0"/>
              <a:t>()</a:t>
            </a:r>
          </a:p>
        </p:txBody>
      </p:sp>
      <p:sp>
        <p:nvSpPr>
          <p:cNvPr id="3" name="Content Placeholder 2">
            <a:extLst>
              <a:ext uri="{FF2B5EF4-FFF2-40B4-BE49-F238E27FC236}">
                <a16:creationId xmlns:a16="http://schemas.microsoft.com/office/drawing/2014/main" id="{E27B2213-62D5-4072-BA50-3A98A0146A8E}"/>
              </a:ext>
            </a:extLst>
          </p:cNvPr>
          <p:cNvSpPr>
            <a:spLocks noGrp="1"/>
          </p:cNvSpPr>
          <p:nvPr>
            <p:ph idx="1"/>
          </p:nvPr>
        </p:nvSpPr>
        <p:spPr>
          <a:xfrm>
            <a:off x="628650" y="1524000"/>
            <a:ext cx="7886700" cy="4652963"/>
          </a:xfrm>
        </p:spPr>
        <p:txBody>
          <a:bodyPr>
            <a:normAutofit fontScale="77500" lnSpcReduction="20000"/>
          </a:bodyPr>
          <a:lstStyle/>
          <a:p>
            <a:pPr marL="0" indent="0">
              <a:buNone/>
            </a:pPr>
            <a:r>
              <a:rPr lang="en-US" sz="2800" dirty="0" err="1">
                <a:solidFill>
                  <a:srgbClr val="FF0000"/>
                </a:solidFill>
              </a:rPr>
              <a:t>SetFont</a:t>
            </a:r>
            <a:r>
              <a:rPr lang="en-US" sz="2800" dirty="0">
                <a:solidFill>
                  <a:srgbClr val="FF0000"/>
                </a:solidFill>
              </a:rPr>
              <a:t>('Arial','B',14);</a:t>
            </a:r>
          </a:p>
          <a:p>
            <a:pPr marL="0" indent="0">
              <a:buNone/>
            </a:pPr>
            <a:r>
              <a:rPr lang="en-US" sz="2800" dirty="0"/>
              <a:t>Font type:</a:t>
            </a:r>
          </a:p>
          <a:p>
            <a:pPr marL="0" indent="0">
              <a:buNone/>
            </a:pPr>
            <a:r>
              <a:rPr lang="en-US" sz="2800" dirty="0"/>
              <a:t>    Courier (fixed-width)</a:t>
            </a:r>
          </a:p>
          <a:p>
            <a:pPr marL="0" indent="0">
              <a:buNone/>
            </a:pPr>
            <a:r>
              <a:rPr lang="en-US" sz="2800" dirty="0"/>
              <a:t>    Helvetica or Arial (synonymous; sans serif)</a:t>
            </a:r>
          </a:p>
          <a:p>
            <a:pPr marL="0" indent="0">
              <a:buNone/>
            </a:pPr>
            <a:r>
              <a:rPr lang="en-US" sz="2800" dirty="0"/>
              <a:t>    Times (serif)</a:t>
            </a:r>
          </a:p>
          <a:p>
            <a:pPr marL="0" indent="0">
              <a:buNone/>
            </a:pPr>
            <a:r>
              <a:rPr lang="en-US" sz="2800" dirty="0"/>
              <a:t>    Symbol (symbolic)</a:t>
            </a:r>
          </a:p>
          <a:p>
            <a:pPr marL="0" indent="0">
              <a:buNone/>
            </a:pPr>
            <a:r>
              <a:rPr lang="en-US" sz="2800" dirty="0"/>
              <a:t>    </a:t>
            </a:r>
            <a:r>
              <a:rPr lang="en-US" sz="2800" dirty="0" err="1"/>
              <a:t>ZapfDingbats</a:t>
            </a:r>
            <a:r>
              <a:rPr lang="en-US" sz="2800" dirty="0"/>
              <a:t> (symbolic)</a:t>
            </a:r>
          </a:p>
          <a:p>
            <a:pPr marL="0" indent="0">
              <a:buNone/>
            </a:pPr>
            <a:r>
              <a:rPr lang="en-US" sz="2800" dirty="0">
                <a:solidFill>
                  <a:srgbClr val="FF0000"/>
                </a:solidFill>
              </a:rPr>
              <a:t>Font Style</a:t>
            </a:r>
            <a:r>
              <a:rPr lang="en-US" sz="2800" dirty="0"/>
              <a:t>:</a:t>
            </a:r>
          </a:p>
          <a:p>
            <a:pPr marL="0" indent="0">
              <a:buNone/>
            </a:pPr>
            <a:r>
              <a:rPr lang="en-US" sz="2800" dirty="0"/>
              <a:t>empty string: regular</a:t>
            </a:r>
          </a:p>
          <a:p>
            <a:pPr marL="0" indent="0">
              <a:buNone/>
            </a:pPr>
            <a:r>
              <a:rPr lang="en-US" sz="2800" dirty="0"/>
              <a:t>    B: bold</a:t>
            </a:r>
          </a:p>
          <a:p>
            <a:pPr marL="0" indent="0">
              <a:buNone/>
            </a:pPr>
            <a:r>
              <a:rPr lang="en-US" sz="2800" dirty="0"/>
              <a:t>    I: italic</a:t>
            </a:r>
          </a:p>
          <a:p>
            <a:pPr marL="0" indent="0">
              <a:buNone/>
            </a:pPr>
            <a:r>
              <a:rPr lang="en-US" sz="2800" dirty="0"/>
              <a:t>    U: underline</a:t>
            </a:r>
          </a:p>
          <a:p>
            <a:pPr marL="0" indent="0">
              <a:buNone/>
            </a:pPr>
            <a:r>
              <a:rPr lang="en-US" sz="2800" dirty="0">
                <a:solidFill>
                  <a:srgbClr val="FF0000"/>
                </a:solidFill>
              </a:rPr>
              <a:t>Font size</a:t>
            </a:r>
            <a:r>
              <a:rPr lang="en-US" sz="2800" dirty="0"/>
              <a:t>: in points.</a:t>
            </a:r>
          </a:p>
        </p:txBody>
      </p:sp>
    </p:spTree>
    <p:extLst>
      <p:ext uri="{BB962C8B-B14F-4D97-AF65-F5344CB8AC3E}">
        <p14:creationId xmlns:p14="http://schemas.microsoft.com/office/powerpoint/2010/main" val="146986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E71C-4CCD-422F-B2E4-05CA56E0DD31}"/>
              </a:ext>
            </a:extLst>
          </p:cNvPr>
          <p:cNvSpPr>
            <a:spLocks noGrp="1"/>
          </p:cNvSpPr>
          <p:nvPr>
            <p:ph type="title"/>
          </p:nvPr>
        </p:nvSpPr>
        <p:spPr/>
        <p:txBody>
          <a:bodyPr/>
          <a:lstStyle/>
          <a:p>
            <a:r>
              <a:rPr lang="en-US" dirty="0" err="1"/>
              <a:t>SetDrawColor</a:t>
            </a:r>
            <a:r>
              <a:rPr lang="en-US" dirty="0"/>
              <a:t>(int r [, int g, int b])</a:t>
            </a:r>
          </a:p>
        </p:txBody>
      </p:sp>
      <p:sp>
        <p:nvSpPr>
          <p:cNvPr id="3" name="Content Placeholder 2">
            <a:extLst>
              <a:ext uri="{FF2B5EF4-FFF2-40B4-BE49-F238E27FC236}">
                <a16:creationId xmlns:a16="http://schemas.microsoft.com/office/drawing/2014/main" id="{F6F1BFCF-4273-4841-B862-F3EF4F29AC3A}"/>
              </a:ext>
            </a:extLst>
          </p:cNvPr>
          <p:cNvSpPr>
            <a:spLocks noGrp="1"/>
          </p:cNvSpPr>
          <p:nvPr>
            <p:ph idx="1"/>
          </p:nvPr>
        </p:nvSpPr>
        <p:spPr/>
        <p:txBody>
          <a:bodyPr/>
          <a:lstStyle/>
          <a:p>
            <a:pPr marL="0" indent="0">
              <a:buNone/>
            </a:pPr>
            <a:r>
              <a:rPr lang="en-US" dirty="0"/>
              <a:t>Parameters</a:t>
            </a:r>
          </a:p>
          <a:p>
            <a:pPr marL="0" indent="0">
              <a:buNone/>
            </a:pPr>
            <a:r>
              <a:rPr lang="en-US" dirty="0"/>
              <a:t>r</a:t>
            </a:r>
          </a:p>
          <a:p>
            <a:pPr marL="0" indent="0">
              <a:buNone/>
            </a:pPr>
            <a:r>
              <a:rPr lang="en-US" dirty="0"/>
              <a:t>    If g et b are given, red component; if not, indicates the gray level. Value between 0 and 255. </a:t>
            </a:r>
          </a:p>
          <a:p>
            <a:pPr marL="0" indent="0">
              <a:buNone/>
            </a:pPr>
            <a:r>
              <a:rPr lang="en-US" dirty="0"/>
              <a:t>g</a:t>
            </a:r>
          </a:p>
          <a:p>
            <a:pPr marL="0" indent="0">
              <a:buNone/>
            </a:pPr>
            <a:r>
              <a:rPr lang="en-US" dirty="0"/>
              <a:t>    Green component (between 0 and 255). </a:t>
            </a:r>
          </a:p>
          <a:p>
            <a:pPr marL="0" indent="0">
              <a:buNone/>
            </a:pPr>
            <a:r>
              <a:rPr lang="en-US" dirty="0"/>
              <a:t>b</a:t>
            </a:r>
          </a:p>
          <a:p>
            <a:pPr marL="0" indent="0">
              <a:buNone/>
            </a:pPr>
            <a:r>
              <a:rPr lang="en-US" dirty="0"/>
              <a:t>    Blue component (between 0 and 255).</a:t>
            </a:r>
          </a:p>
        </p:txBody>
      </p:sp>
    </p:spTree>
    <p:extLst>
      <p:ext uri="{BB962C8B-B14F-4D97-AF65-F5344CB8AC3E}">
        <p14:creationId xmlns:p14="http://schemas.microsoft.com/office/powerpoint/2010/main" val="2007966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C0640-8D69-431F-A02C-EA13B06E34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3B92A8-A30C-4625-8C92-AB4733A7A42D}"/>
              </a:ext>
            </a:extLst>
          </p:cNvPr>
          <p:cNvSpPr>
            <a:spLocks noGrp="1"/>
          </p:cNvSpPr>
          <p:nvPr>
            <p:ph idx="1"/>
          </p:nvPr>
        </p:nvSpPr>
        <p:spPr/>
        <p:txBody>
          <a:bodyPr/>
          <a:lstStyle/>
          <a:p>
            <a:pPr marL="0" indent="0">
              <a:buNone/>
            </a:pPr>
            <a:r>
              <a:rPr lang="en-US" dirty="0" err="1"/>
              <a:t>SetFillColor</a:t>
            </a:r>
            <a:endParaRPr lang="en-US" dirty="0"/>
          </a:p>
          <a:p>
            <a:pPr marL="0" indent="0">
              <a:buNone/>
            </a:pPr>
            <a:r>
              <a:rPr lang="en-US" dirty="0" err="1"/>
              <a:t>SetFillColor</a:t>
            </a:r>
            <a:r>
              <a:rPr lang="en-US" dirty="0"/>
              <a:t>(int r [, int g, int b])</a:t>
            </a:r>
          </a:p>
          <a:p>
            <a:pPr marL="0" indent="0">
              <a:buNone/>
            </a:pPr>
            <a:r>
              <a:rPr lang="en-US" dirty="0"/>
              <a:t>Description</a:t>
            </a:r>
          </a:p>
          <a:p>
            <a:pPr marL="0" indent="0">
              <a:buNone/>
            </a:pPr>
            <a:r>
              <a:rPr lang="en-US" dirty="0"/>
              <a:t>Defines the color used for all filling operations (filled rectangles and cell backgrounds). It can be expressed in RGB components or gray scale. The method can be called before the first page is created and the value is retained from page to page.</a:t>
            </a:r>
          </a:p>
        </p:txBody>
      </p:sp>
    </p:spTree>
    <p:extLst>
      <p:ext uri="{BB962C8B-B14F-4D97-AF65-F5344CB8AC3E}">
        <p14:creationId xmlns:p14="http://schemas.microsoft.com/office/powerpoint/2010/main" val="1615271216"/>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10396</TotalTime>
  <Words>486</Words>
  <Application>Microsoft Office PowerPoint</Application>
  <PresentationFormat>On-screen Show (4:3)</PresentationFormat>
  <Paragraphs>66</Paragraphs>
  <Slides>12</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0</vt:i4>
      </vt:variant>
      <vt:variant>
        <vt:lpstr>Slide Titles</vt:lpstr>
      </vt:variant>
      <vt:variant>
        <vt:i4>12</vt:i4>
      </vt:variant>
    </vt:vector>
  </HeadingPairs>
  <TitlesOfParts>
    <vt:vector size="20" baseType="lpstr">
      <vt:lpstr>Arial</vt:lpstr>
      <vt:lpstr>Arial Rounded MT Bold</vt:lpstr>
      <vt:lpstr>Broadway</vt:lpstr>
      <vt:lpstr>Calibri</vt:lpstr>
      <vt:lpstr>Calibri Light</vt:lpstr>
      <vt:lpstr>Courier New</vt:lpstr>
      <vt:lpstr>Lpu theme final with copyright(S)</vt:lpstr>
      <vt:lpstr>Office Theme</vt:lpstr>
      <vt:lpstr>    CAP950 OPEN SOURCE TECHNOLIGIES  (PHP)</vt:lpstr>
      <vt:lpstr>PowerPoint Presentation</vt:lpstr>
      <vt:lpstr>Create PDF file using PHP</vt:lpstr>
      <vt:lpstr>cell (rectangular area):  Cell(100,10,’String',1,0,'C',0);</vt:lpstr>
      <vt:lpstr>PowerPoint Presentation</vt:lpstr>
      <vt:lpstr>PowerPoint Presentation</vt:lpstr>
      <vt:lpstr>SetFont()</vt:lpstr>
      <vt:lpstr>SetDrawColor(int r [, int g, int b])</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rockstar</cp:lastModifiedBy>
  <cp:revision>536</cp:revision>
  <dcterms:created xsi:type="dcterms:W3CDTF">2014-05-25T11:13:57Z</dcterms:created>
  <dcterms:modified xsi:type="dcterms:W3CDTF">2021-11-18T10:34:37Z</dcterms:modified>
</cp:coreProperties>
</file>