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812" r:id="rId2"/>
  </p:sldMasterIdLst>
  <p:notesMasterIdLst>
    <p:notesMasterId r:id="rId19"/>
  </p:notesMasterIdLst>
  <p:handoutMasterIdLst>
    <p:handoutMasterId r:id="rId20"/>
  </p:handoutMasterIdLst>
  <p:sldIdLst>
    <p:sldId id="406" r:id="rId3"/>
    <p:sldId id="416" r:id="rId4"/>
    <p:sldId id="417" r:id="rId5"/>
    <p:sldId id="418" r:id="rId6"/>
    <p:sldId id="419" r:id="rId7"/>
    <p:sldId id="426" r:id="rId8"/>
    <p:sldId id="427" r:id="rId9"/>
    <p:sldId id="428" r:id="rId10"/>
    <p:sldId id="429" r:id="rId11"/>
    <p:sldId id="420" r:id="rId12"/>
    <p:sldId id="421" r:id="rId13"/>
    <p:sldId id="422" r:id="rId14"/>
    <p:sldId id="423" r:id="rId15"/>
    <p:sldId id="425" r:id="rId16"/>
    <p:sldId id="424" r:id="rId17"/>
    <p:sldId id="35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CE60-AF0E-4028-8AA2-80E657B5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9194B-2EDD-4A24-B7F1-04386DC2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0730C-610B-4276-8270-D11E4AA3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040B9-E56E-42B0-B455-15D9AF1AE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C72E7-AB14-48DB-A951-4B86BA1DF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CC619-B71C-41D8-88EA-9AAA9ACA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72812-1090-4761-AFBD-053EA437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9FE6A-94D1-4C35-B54D-9374A79E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1ECB-DF77-4B41-A0AF-39B84F0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6D1A1-805B-4802-8E68-BA7CBEC2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A0E60-DC10-4401-823D-A56D2B07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0BC1-9956-4025-8E08-732C10FF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8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177AA-D56B-4394-9295-D9D87137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2220A-9A88-4F6B-BC4F-EAD2EF3E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3D9F1-E48B-482D-BECB-ECE58A25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4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2AE6-2913-46C7-A15E-7C7E6DA0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7BF3-0A2B-4076-857E-6A7320BF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30BA1-C4AA-4DB1-B874-EBA5C2FB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D1EED-B4B9-4F02-85E5-BAFB92DA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C6A19-5A5F-49EF-A6CD-3536BA22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049CE-13DE-40B5-9CC7-67ED72DE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56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BA68-35C4-48FC-8546-C89E8022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27AB2-1952-4589-B922-F1A29C1CE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07EF7-951F-4BFD-93CD-BEF6A4E5E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61263-E8CD-4BC0-AE40-7728CA5D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3441B-8298-4710-8A62-2686B8E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5E09B-4172-4140-ADFD-43A90FFA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4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2592-A9C7-4BF3-9DC6-6DD5E0EF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F5B91-2B4B-469D-8FBC-D6255828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104B-7676-4D56-BA52-36A70CEF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12A97-FB7F-4E82-AC7D-51F6EDCE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B158-37DC-411A-80EA-C8A1975C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09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B7291-E5F7-49D2-A2E9-A0DD708EA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BD0A4-EEDC-43E8-86A6-DF758100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8CB88-BC5B-4ACA-B2CE-05177AB1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B621-0EDA-4CC5-863A-A627D3FE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B3F3-ABDC-4CA2-8E92-028BFF77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A3FF-DAE6-419B-B899-BD6836F0D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E8393-E86F-4ED5-9957-259AB03D0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16CD-F9FE-4ADD-BA7D-42807E31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07C0-24CA-442A-9879-B331E74E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78FE-EF4D-4D71-8C5A-C906E475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6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D303-914B-490A-B1AF-E4EBBBDE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5A0F-5E43-4877-951F-2CB333944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C8AD-A7D3-4D24-A88A-C1F09285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1F9FD-7B62-4640-AEDB-D1E13DFE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A79E-B493-4D33-AACF-EB826EB4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3F32A5-EA4B-4861-86CB-89B6E7B63B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64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2B05-DE61-43D1-B2D6-21C5A256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E017E-F266-4E19-B138-A8F3ED75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D79A-4941-442C-93C9-4BC762ED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26528-DD53-4176-BD1E-E03E0DAC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B9DB1-7710-4AAF-9E6D-31F5A958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7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B172-1D2D-4955-81B1-C33ED437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557B-91C1-47F2-BE29-1D056D3C7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8B407-A7F4-4BE3-8251-E3E47CAB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E37AB-A1AC-4BD3-9F68-A121AEED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9A3F7-5E2B-4C50-B679-CD258470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6FDB3-145B-4A29-A271-8BE9F12A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AB075A-E43C-42C6-AA44-590EE2A039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38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F995B-8B59-4274-9DB2-F05A8E63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4C93B-1117-4206-AA2B-EE7BF070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B179-FC76-49F7-8CC0-1670EBD26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0F3E5-F026-4BF6-96AF-FA07E4BBF93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45DC-1C6E-4B8E-9BA4-724BAE2F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81ED-FA16-4A00-8D3A-F7BB4D42F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9B01-DCD8-40BD-A458-C386023F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944-52D3-4CAA-AD0E-6801F1D59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50" y="3733800"/>
            <a:ext cx="8399463" cy="7254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CAP950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+mn-lt"/>
              </a:rPr>
              <a:t>OPEN SOURCE TECHNOLIGIES</a:t>
            </a:r>
            <a:r>
              <a:rPr lang="en-US" sz="6000" dirty="0">
                <a:latin typeface="+mn-lt"/>
              </a:rPr>
              <a:t> </a:t>
            </a:r>
            <a:br>
              <a:rPr lang="en-US" dirty="0"/>
            </a:br>
            <a:r>
              <a:rPr lang="en-US" dirty="0"/>
              <a:t>(PHP)</a:t>
            </a:r>
            <a:endParaRPr lang="en-IN" sz="54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graphicFrame>
        <p:nvGraphicFramePr>
          <p:cNvPr id="27651" name="Object 117">
            <a:extLst>
              <a:ext uri="{FF2B5EF4-FFF2-40B4-BE49-F238E27FC236}">
                <a16:creationId xmlns:a16="http://schemas.microsoft.com/office/drawing/2014/main" id="{D8A64ECF-2586-4313-92C8-93A7B35D7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27651" name="Object 117">
                        <a:extLst>
                          <a:ext uri="{FF2B5EF4-FFF2-40B4-BE49-F238E27FC236}">
                            <a16:creationId xmlns:a16="http://schemas.microsoft.com/office/drawing/2014/main" id="{D8A64ECF-2586-4313-92C8-93A7B35D77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447113-7A59-4091-95F4-BC6EF639F670}"/>
              </a:ext>
            </a:extLst>
          </p:cNvPr>
          <p:cNvCxnSpPr/>
          <p:nvPr/>
        </p:nvCxnSpPr>
        <p:spPr>
          <a:xfrm>
            <a:off x="762000" y="5105400"/>
            <a:ext cx="779621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85C4-760F-474A-AE6B-CAFEB135A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0600"/>
            <a:ext cx="7886700" cy="518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PHP Global Variables - </a:t>
            </a:r>
            <a:r>
              <a:rPr lang="en-US" b="1" dirty="0" err="1"/>
              <a:t>Superglobals</a:t>
            </a:r>
            <a:endParaRPr lang="en-US" b="1" dirty="0"/>
          </a:p>
          <a:p>
            <a:r>
              <a:rPr lang="en-US" dirty="0"/>
              <a:t>Some predefined variables in PHP are "</a:t>
            </a:r>
            <a:r>
              <a:rPr lang="en-US" dirty="0" err="1"/>
              <a:t>superglobals</a:t>
            </a:r>
            <a:r>
              <a:rPr lang="en-US" dirty="0"/>
              <a:t>", which means that they are always accessible</a:t>
            </a:r>
          </a:p>
          <a:p>
            <a:r>
              <a:rPr lang="en-US" dirty="0"/>
              <a:t>The PHP </a:t>
            </a:r>
            <a:r>
              <a:rPr lang="en-US" dirty="0" err="1"/>
              <a:t>superglobal</a:t>
            </a:r>
            <a:r>
              <a:rPr lang="en-US" dirty="0"/>
              <a:t> variables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$GLOBALS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$_SERVER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$_REQUEST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$_POST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$_GET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$_FILES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$_ENV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$_COOKIE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$_SESSION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5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E6C4-8C53-421F-BD83-93DB6F60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5245-90BF-4B2C-9EA8-190A66DFC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$GLOBALS is a PHP super global variable which is used to access global variables from anywhere in the PHP script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/>
              </a:rPr>
              <a:t>&lt;?php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$x = </a:t>
            </a:r>
            <a:r>
              <a:rPr lang="en-US" dirty="0">
                <a:solidFill>
                  <a:srgbClr val="FF0000"/>
                </a:solidFill>
                <a:effectLst/>
              </a:rPr>
              <a:t>75</a:t>
            </a:r>
            <a:r>
              <a:rPr lang="en-US" dirty="0">
                <a:solidFill>
                  <a:srgbClr val="000000"/>
                </a:solidFill>
                <a:effectLst/>
              </a:rPr>
              <a:t>; 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$y = </a:t>
            </a:r>
            <a:r>
              <a:rPr lang="en-US" dirty="0">
                <a:solidFill>
                  <a:srgbClr val="FF0000"/>
                </a:solidFill>
                <a:effectLst/>
              </a:rPr>
              <a:t>25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function</a:t>
            </a:r>
            <a:r>
              <a:rPr lang="en-US" dirty="0">
                <a:solidFill>
                  <a:srgbClr val="000000"/>
                </a:solidFill>
                <a:effectLst/>
              </a:rPr>
              <a:t> addition() { 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 </a:t>
            </a:r>
            <a:r>
              <a:rPr lang="en-US" dirty="0">
                <a:solidFill>
                  <a:srgbClr val="DAA520"/>
                </a:solidFill>
                <a:effectLst/>
              </a:rPr>
              <a:t>$GLOBALS</a:t>
            </a:r>
            <a:r>
              <a:rPr lang="en-US" dirty="0">
                <a:solidFill>
                  <a:srgbClr val="000000"/>
                </a:solidFill>
                <a:effectLst/>
              </a:rPr>
              <a:t>[</a:t>
            </a:r>
            <a:r>
              <a:rPr lang="en-US" dirty="0">
                <a:solidFill>
                  <a:srgbClr val="A52A2A"/>
                </a:solidFill>
                <a:effectLst/>
              </a:rPr>
              <a:t>'z'</a:t>
            </a:r>
            <a:r>
              <a:rPr lang="en-US" dirty="0">
                <a:solidFill>
                  <a:srgbClr val="000000"/>
                </a:solidFill>
                <a:effectLst/>
              </a:rPr>
              <a:t>] = </a:t>
            </a:r>
            <a:r>
              <a:rPr lang="en-US" dirty="0">
                <a:solidFill>
                  <a:srgbClr val="DAA520"/>
                </a:solidFill>
                <a:effectLst/>
              </a:rPr>
              <a:t>$GLOBALS</a:t>
            </a:r>
            <a:r>
              <a:rPr lang="en-US" dirty="0">
                <a:solidFill>
                  <a:srgbClr val="000000"/>
                </a:solidFill>
                <a:effectLst/>
              </a:rPr>
              <a:t>[</a:t>
            </a:r>
            <a:r>
              <a:rPr lang="en-US" dirty="0">
                <a:solidFill>
                  <a:srgbClr val="A52A2A"/>
                </a:solidFill>
                <a:effectLst/>
              </a:rPr>
              <a:t>'x'</a:t>
            </a:r>
            <a:r>
              <a:rPr lang="en-US" dirty="0">
                <a:solidFill>
                  <a:srgbClr val="000000"/>
                </a:solidFill>
                <a:effectLst/>
              </a:rPr>
              <a:t>] + </a:t>
            </a:r>
            <a:r>
              <a:rPr lang="en-US" dirty="0">
                <a:solidFill>
                  <a:srgbClr val="DAA520"/>
                </a:solidFill>
                <a:effectLst/>
              </a:rPr>
              <a:t>$GLOBALS</a:t>
            </a:r>
            <a:r>
              <a:rPr lang="en-US" dirty="0">
                <a:solidFill>
                  <a:srgbClr val="000000"/>
                </a:solidFill>
                <a:effectLst/>
              </a:rPr>
              <a:t>[</a:t>
            </a:r>
            <a:r>
              <a:rPr lang="en-US" dirty="0">
                <a:solidFill>
                  <a:srgbClr val="A52A2A"/>
                </a:solidFill>
                <a:effectLst/>
              </a:rPr>
              <a:t>'y'</a:t>
            </a:r>
            <a:r>
              <a:rPr lang="en-US" dirty="0">
                <a:solidFill>
                  <a:srgbClr val="000000"/>
                </a:solidFill>
                <a:effectLst/>
              </a:rPr>
              <a:t>]; 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addition(); 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echo</a:t>
            </a:r>
            <a:r>
              <a:rPr lang="en-US" dirty="0">
                <a:solidFill>
                  <a:srgbClr val="000000"/>
                </a:solidFill>
                <a:effectLst/>
              </a:rPr>
              <a:t> $z; 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?&gt;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4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9D39-9642-4F24-B641-D1166D96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585-621D-4395-B7B6-7FAB47F8D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$_SERVER is a PHP super global variable which holds information about headers, paths, and script locations.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ffectLst/>
              </a:rPr>
              <a:t>&lt;?php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echo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DAA520"/>
                </a:solidFill>
                <a:effectLst/>
              </a:rPr>
              <a:t>$_SERVER</a:t>
            </a:r>
            <a:r>
              <a:rPr lang="en-US" dirty="0">
                <a:solidFill>
                  <a:srgbClr val="000000"/>
                </a:solidFill>
                <a:effectLst/>
              </a:rPr>
              <a:t>[</a:t>
            </a:r>
            <a:r>
              <a:rPr lang="en-US" dirty="0">
                <a:solidFill>
                  <a:srgbClr val="A52A2A"/>
                </a:solidFill>
                <a:effectLst/>
              </a:rPr>
              <a:t>'PHP_SELF'</a:t>
            </a:r>
            <a:r>
              <a:rPr lang="en-US" dirty="0">
                <a:solidFill>
                  <a:srgbClr val="000000"/>
                </a:solidFill>
                <a:effectLst/>
              </a:rPr>
              <a:t>];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echo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A52A2A"/>
                </a:solidFill>
                <a:effectLst/>
              </a:rPr>
              <a:t>"&lt;</a:t>
            </a:r>
            <a:r>
              <a:rPr lang="en-US" dirty="0" err="1">
                <a:solidFill>
                  <a:srgbClr val="A52A2A"/>
                </a:solidFill>
                <a:effectLst/>
              </a:rPr>
              <a:t>br</a:t>
            </a:r>
            <a:r>
              <a:rPr lang="en-US" dirty="0">
                <a:solidFill>
                  <a:srgbClr val="A52A2A"/>
                </a:solidFill>
                <a:effectLst/>
              </a:rPr>
              <a:t>&gt;"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echo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DAA520"/>
                </a:solidFill>
                <a:effectLst/>
              </a:rPr>
              <a:t>$_SERVER</a:t>
            </a:r>
            <a:r>
              <a:rPr lang="en-US" dirty="0">
                <a:solidFill>
                  <a:srgbClr val="000000"/>
                </a:solidFill>
                <a:effectLst/>
              </a:rPr>
              <a:t>[</a:t>
            </a:r>
            <a:r>
              <a:rPr lang="en-US" dirty="0">
                <a:solidFill>
                  <a:srgbClr val="A52A2A"/>
                </a:solidFill>
                <a:effectLst/>
              </a:rPr>
              <a:t>'SERVER_NAME'</a:t>
            </a:r>
            <a:r>
              <a:rPr lang="en-US" dirty="0">
                <a:solidFill>
                  <a:srgbClr val="000000"/>
                </a:solidFill>
                <a:effectLst/>
              </a:rPr>
              <a:t>];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echo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A52A2A"/>
                </a:solidFill>
                <a:effectLst/>
              </a:rPr>
              <a:t>"&lt;</a:t>
            </a:r>
            <a:r>
              <a:rPr lang="en-US" dirty="0" err="1">
                <a:solidFill>
                  <a:srgbClr val="A52A2A"/>
                </a:solidFill>
                <a:effectLst/>
              </a:rPr>
              <a:t>br</a:t>
            </a:r>
            <a:r>
              <a:rPr lang="en-US" dirty="0">
                <a:solidFill>
                  <a:srgbClr val="A52A2A"/>
                </a:solidFill>
                <a:effectLst/>
              </a:rPr>
              <a:t>&gt;"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echo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DAA520"/>
                </a:solidFill>
                <a:effectLst/>
              </a:rPr>
              <a:t>$_SERVER</a:t>
            </a:r>
            <a:r>
              <a:rPr lang="en-US" dirty="0">
                <a:solidFill>
                  <a:srgbClr val="000000"/>
                </a:solidFill>
                <a:effectLst/>
              </a:rPr>
              <a:t>[</a:t>
            </a:r>
            <a:r>
              <a:rPr lang="en-US" dirty="0">
                <a:solidFill>
                  <a:srgbClr val="A52A2A"/>
                </a:solidFill>
                <a:effectLst/>
              </a:rPr>
              <a:t>'HTTP_HOST'</a:t>
            </a:r>
            <a:r>
              <a:rPr lang="en-US" dirty="0">
                <a:solidFill>
                  <a:srgbClr val="000000"/>
                </a:solidFill>
                <a:effectLst/>
              </a:rPr>
              <a:t>];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echo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A52A2A"/>
                </a:solidFill>
                <a:effectLst/>
              </a:rPr>
              <a:t>"&lt;</a:t>
            </a:r>
            <a:r>
              <a:rPr lang="en-US" dirty="0" err="1">
                <a:solidFill>
                  <a:srgbClr val="A52A2A"/>
                </a:solidFill>
                <a:effectLst/>
              </a:rPr>
              <a:t>br</a:t>
            </a:r>
            <a:r>
              <a:rPr lang="en-US" dirty="0">
                <a:solidFill>
                  <a:srgbClr val="A52A2A"/>
                </a:solidFill>
                <a:effectLst/>
              </a:rPr>
              <a:t>&gt;"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echo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DAA520"/>
                </a:solidFill>
                <a:effectLst/>
              </a:rPr>
              <a:t>$_SERVER</a:t>
            </a:r>
            <a:r>
              <a:rPr lang="en-US" dirty="0">
                <a:solidFill>
                  <a:srgbClr val="000000"/>
                </a:solidFill>
                <a:effectLst/>
              </a:rPr>
              <a:t>[</a:t>
            </a:r>
            <a:r>
              <a:rPr lang="en-US" dirty="0">
                <a:solidFill>
                  <a:srgbClr val="A52A2A"/>
                </a:solidFill>
                <a:effectLst/>
              </a:rPr>
              <a:t>'HTTP_REFERER'</a:t>
            </a:r>
            <a:r>
              <a:rPr lang="en-US" dirty="0">
                <a:solidFill>
                  <a:srgbClr val="000000"/>
                </a:solidFill>
                <a:effectLst/>
              </a:rPr>
              <a:t>];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echo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A52A2A"/>
                </a:solidFill>
                <a:effectLst/>
              </a:rPr>
              <a:t>"&lt;</a:t>
            </a:r>
            <a:r>
              <a:rPr lang="en-US" dirty="0" err="1">
                <a:solidFill>
                  <a:srgbClr val="A52A2A"/>
                </a:solidFill>
                <a:effectLst/>
              </a:rPr>
              <a:t>br</a:t>
            </a:r>
            <a:r>
              <a:rPr lang="en-US" dirty="0">
                <a:solidFill>
                  <a:srgbClr val="A52A2A"/>
                </a:solidFill>
                <a:effectLst/>
              </a:rPr>
              <a:t>&gt;"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echo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DAA520"/>
                </a:solidFill>
                <a:effectLst/>
              </a:rPr>
              <a:t>$_SERVER</a:t>
            </a:r>
            <a:r>
              <a:rPr lang="en-US" dirty="0">
                <a:solidFill>
                  <a:srgbClr val="000000"/>
                </a:solidFill>
                <a:effectLst/>
              </a:rPr>
              <a:t>[</a:t>
            </a:r>
            <a:r>
              <a:rPr lang="en-US" dirty="0">
                <a:solidFill>
                  <a:srgbClr val="A52A2A"/>
                </a:solidFill>
                <a:effectLst/>
              </a:rPr>
              <a:t>'HTTP_USER_AGENT'</a:t>
            </a:r>
            <a:r>
              <a:rPr lang="en-US" dirty="0">
                <a:solidFill>
                  <a:srgbClr val="000000"/>
                </a:solidFill>
                <a:effectLst/>
              </a:rPr>
              <a:t>];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echo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A52A2A"/>
                </a:solidFill>
                <a:effectLst/>
              </a:rPr>
              <a:t>"&lt;</a:t>
            </a:r>
            <a:r>
              <a:rPr lang="en-US" dirty="0" err="1">
                <a:solidFill>
                  <a:srgbClr val="A52A2A"/>
                </a:solidFill>
                <a:effectLst/>
              </a:rPr>
              <a:t>br</a:t>
            </a:r>
            <a:r>
              <a:rPr lang="en-US" dirty="0">
                <a:solidFill>
                  <a:srgbClr val="A52A2A"/>
                </a:solidFill>
                <a:effectLst/>
              </a:rPr>
              <a:t>&gt;"</a:t>
            </a:r>
            <a:r>
              <a:rPr lang="en-US" dirty="0">
                <a:solidFill>
                  <a:srgbClr val="000000"/>
                </a:solidFill>
                <a:effectLst/>
              </a:rPr>
              <a:t>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echo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DAA520"/>
                </a:solidFill>
                <a:effectLst/>
              </a:rPr>
              <a:t>$_SERVER</a:t>
            </a:r>
            <a:r>
              <a:rPr lang="en-US" dirty="0">
                <a:solidFill>
                  <a:srgbClr val="000000"/>
                </a:solidFill>
                <a:effectLst/>
              </a:rPr>
              <a:t>[</a:t>
            </a:r>
            <a:r>
              <a:rPr lang="en-US" dirty="0">
                <a:solidFill>
                  <a:srgbClr val="A52A2A"/>
                </a:solidFill>
                <a:effectLst/>
              </a:rPr>
              <a:t>'SCRIPT_NAME'</a:t>
            </a:r>
            <a:r>
              <a:rPr lang="en-US" dirty="0">
                <a:solidFill>
                  <a:srgbClr val="000000"/>
                </a:solidFill>
                <a:effectLst/>
              </a:rPr>
              <a:t>];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8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A966-6E6A-4A76-8F15-ED7EB8CA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FF0000"/>
                </a:solidFill>
                <a:effectLst/>
                <a:latin typeface="TimesNewRomanPSMT"/>
              </a:rPr>
              <a:t>files access and uploads using PHP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15E5-E80B-4EC6-B981-86D91638D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&lt;form action="</a:t>
            </a:r>
            <a:r>
              <a:rPr lang="en-US" dirty="0" err="1"/>
              <a:t>upload.php</a:t>
            </a:r>
            <a:r>
              <a:rPr lang="en-US" dirty="0"/>
              <a:t>" method="post" </a:t>
            </a:r>
            <a:r>
              <a:rPr lang="en-US" dirty="0" err="1"/>
              <a:t>enctype</a:t>
            </a:r>
            <a:r>
              <a:rPr lang="en-US" dirty="0"/>
              <a:t>="multipart/form-data"&gt;</a:t>
            </a:r>
          </a:p>
          <a:p>
            <a:pPr marL="0" indent="0">
              <a:buNone/>
            </a:pPr>
            <a:r>
              <a:rPr lang="en-US" dirty="0"/>
              <a:t>  Select image to upload:</a:t>
            </a:r>
          </a:p>
          <a:p>
            <a:pPr marL="0" indent="0">
              <a:buNone/>
            </a:pPr>
            <a:r>
              <a:rPr lang="en-US" dirty="0"/>
              <a:t>  &lt;input type="file" name="</a:t>
            </a:r>
            <a:r>
              <a:rPr lang="en-US" dirty="0" err="1"/>
              <a:t>fileToUpload</a:t>
            </a:r>
            <a:r>
              <a:rPr lang="en-US" dirty="0"/>
              <a:t>" id="</a:t>
            </a:r>
            <a:r>
              <a:rPr lang="en-US" dirty="0" err="1"/>
              <a:t>fileToUpload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&lt;input type="submit" value="Upload Image" name="submit"&gt;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5319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B9787-9892-4763-BAED-DC685D41E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9600"/>
            <a:ext cx="7886700" cy="5567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target_dir</a:t>
            </a:r>
            <a:r>
              <a:rPr lang="en-US" dirty="0"/>
              <a:t> = "uploads/";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target_file</a:t>
            </a:r>
            <a:r>
              <a:rPr lang="en-US" dirty="0"/>
              <a:t> = $</a:t>
            </a:r>
            <a:r>
              <a:rPr lang="en-US" dirty="0" err="1"/>
              <a:t>target_dir</a:t>
            </a:r>
            <a:r>
              <a:rPr lang="en-US" dirty="0"/>
              <a:t> . </a:t>
            </a:r>
            <a:r>
              <a:rPr lang="en-US" dirty="0" err="1"/>
              <a:t>basename</a:t>
            </a:r>
            <a:r>
              <a:rPr lang="en-US" dirty="0"/>
              <a:t>($_FILES["</a:t>
            </a:r>
            <a:r>
              <a:rPr lang="en-US" dirty="0" err="1"/>
              <a:t>fileToUpload</a:t>
            </a:r>
            <a:r>
              <a:rPr lang="en-US" dirty="0"/>
              <a:t>"]["name"]);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uploadOk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imageFileType</a:t>
            </a:r>
            <a:r>
              <a:rPr lang="en-US" dirty="0"/>
              <a:t> = </a:t>
            </a:r>
            <a:r>
              <a:rPr lang="en-US" dirty="0" err="1"/>
              <a:t>strtolower</a:t>
            </a:r>
            <a:r>
              <a:rPr lang="en-US" dirty="0"/>
              <a:t>(</a:t>
            </a:r>
            <a:r>
              <a:rPr lang="en-US" dirty="0" err="1"/>
              <a:t>pathinfo</a:t>
            </a:r>
            <a:r>
              <a:rPr lang="en-US" dirty="0"/>
              <a:t>($</a:t>
            </a:r>
            <a:r>
              <a:rPr lang="en-US" dirty="0" err="1"/>
              <a:t>target_file,PATHINFO_EXTENSION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// Check if image file is a actual image or fake image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isset</a:t>
            </a:r>
            <a:r>
              <a:rPr lang="en-US" dirty="0"/>
              <a:t>($_POST["submit"])) {</a:t>
            </a:r>
          </a:p>
          <a:p>
            <a:pPr marL="0" indent="0">
              <a:buNone/>
            </a:pPr>
            <a:r>
              <a:rPr lang="en-US" dirty="0"/>
              <a:t>  $check = </a:t>
            </a:r>
            <a:r>
              <a:rPr lang="en-US" dirty="0" err="1"/>
              <a:t>getimagesize</a:t>
            </a:r>
            <a:r>
              <a:rPr lang="en-US" dirty="0"/>
              <a:t>($_FILES["</a:t>
            </a:r>
            <a:r>
              <a:rPr lang="en-US" dirty="0" err="1"/>
              <a:t>fileToUpload</a:t>
            </a:r>
            <a:r>
              <a:rPr lang="en-US" dirty="0"/>
              <a:t>"]["</a:t>
            </a:r>
            <a:r>
              <a:rPr lang="en-US" dirty="0" err="1"/>
              <a:t>tmp_name</a:t>
            </a:r>
            <a:r>
              <a:rPr lang="en-US" dirty="0"/>
              <a:t>"]);</a:t>
            </a:r>
          </a:p>
          <a:p>
            <a:pPr marL="0" indent="0">
              <a:buNone/>
            </a:pPr>
            <a:r>
              <a:rPr lang="en-US" dirty="0"/>
              <a:t>  if($check !== false) {</a:t>
            </a:r>
          </a:p>
          <a:p>
            <a:pPr marL="0" indent="0">
              <a:buNone/>
            </a:pPr>
            <a:r>
              <a:rPr lang="en-US" dirty="0"/>
              <a:t>    echo "File is an image - " . $check["mime"] . ".";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uploadOk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  } else {</a:t>
            </a:r>
          </a:p>
          <a:p>
            <a:pPr marL="0" indent="0">
              <a:buNone/>
            </a:pPr>
            <a:r>
              <a:rPr lang="en-US" dirty="0"/>
              <a:t>    echo "File is not an image.";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uploadOk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0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390F-637A-4A4A-A768-A1E5971F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5842-8005-4389-861B-2FC02ACA9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Checking file permissions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PHP has three handy functions that check file permissions: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is_readable</a:t>
            </a:r>
            <a:r>
              <a:rPr lang="en-US" dirty="0"/>
              <a:t>() function returns true if the file exists and is readable; otherwise, it returns false.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is_writable</a:t>
            </a:r>
            <a:r>
              <a:rPr lang="en-US" dirty="0"/>
              <a:t>() function returns true if the file exists and is writable; otherwise, it returns false.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is_executable</a:t>
            </a:r>
            <a:r>
              <a:rPr lang="en-US" dirty="0"/>
              <a:t>() function returns true if the file exists and executable; otherwise, it returns false.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0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EFAD-6DED-4DEE-A081-CE1BA8BD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imesNewRomanPS-BoldMT"/>
              </a:rPr>
              <a:t>Working with XML in PHP</a:t>
            </a:r>
            <a:r>
              <a:rPr lang="en-US" sz="40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6180-4CFB-48C4-8BC0-C693C920E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generating XML in PHP,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parsing XML with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simpleXML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,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parsing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XMLwith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XSLT.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338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33D1-6BAF-45BB-A92D-83564CC0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TimesNewRomanPSMT"/>
              </a:rPr>
              <a:t>generating XML in 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65F6-AEA2-4642-B4E7-CC4F2E39A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is the acronym for Extensible Markup Language. </a:t>
            </a:r>
          </a:p>
          <a:p>
            <a:r>
              <a:rPr lang="en-US" dirty="0"/>
              <a:t>XML is used to structure, store and transport data from one system to another.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8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86FA-6FA7-4A7B-AF8C-93086B35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FE0DA-695D-4A97-BBEC-E3789C45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  $</a:t>
            </a:r>
            <a:r>
              <a:rPr lang="en-US" dirty="0" err="1"/>
              <a:t>simple_xml</a:t>
            </a:r>
            <a:r>
              <a:rPr lang="en-US" dirty="0"/>
              <a:t> = new </a:t>
            </a:r>
            <a:r>
              <a:rPr lang="en-US" dirty="0" err="1"/>
              <a:t>SimpleXMLElement</a:t>
            </a:r>
            <a:r>
              <a:rPr lang="en-US" dirty="0"/>
              <a:t>('&lt;student&gt;&lt;/student&gt;');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$</a:t>
            </a:r>
            <a:r>
              <a:rPr lang="en-US" dirty="0" err="1"/>
              <a:t>simple_xml</a:t>
            </a:r>
            <a:r>
              <a:rPr lang="en-US" dirty="0"/>
              <a:t>-&gt;</a:t>
            </a:r>
            <a:r>
              <a:rPr lang="en-US" dirty="0" err="1"/>
              <a:t>addChild</a:t>
            </a:r>
            <a:r>
              <a:rPr lang="en-US" dirty="0"/>
              <a:t>('result');</a:t>
            </a:r>
          </a:p>
          <a:p>
            <a:pPr marL="0" indent="0">
              <a:buNone/>
            </a:pPr>
            <a:r>
              <a:rPr lang="en-US" dirty="0"/>
              <a:t>  $</a:t>
            </a:r>
            <a:r>
              <a:rPr lang="en-US" dirty="0" err="1"/>
              <a:t>simple_xml</a:t>
            </a:r>
            <a:r>
              <a:rPr lang="en-US" dirty="0"/>
              <a:t>-&gt;result[0]-&gt;</a:t>
            </a:r>
            <a:r>
              <a:rPr lang="en-US" dirty="0" err="1"/>
              <a:t>addAttribute</a:t>
            </a:r>
            <a:r>
              <a:rPr lang="en-US" dirty="0"/>
              <a:t>('id', 1);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$</a:t>
            </a:r>
            <a:r>
              <a:rPr lang="en-US" dirty="0" err="1"/>
              <a:t>simple_xml</a:t>
            </a:r>
            <a:r>
              <a:rPr lang="en-US" dirty="0"/>
              <a:t>-&gt;result[0]-&gt;</a:t>
            </a:r>
            <a:r>
              <a:rPr lang="en-US" dirty="0" err="1"/>
              <a:t>addChild</a:t>
            </a:r>
            <a:r>
              <a:rPr lang="en-US" dirty="0"/>
              <a:t>('name', 'Opal Kole');</a:t>
            </a:r>
          </a:p>
          <a:p>
            <a:pPr marL="0" indent="0">
              <a:buNone/>
            </a:pPr>
            <a:r>
              <a:rPr lang="en-US" dirty="0"/>
              <a:t>  $</a:t>
            </a:r>
            <a:r>
              <a:rPr lang="en-US" dirty="0" err="1"/>
              <a:t>simple_xml</a:t>
            </a:r>
            <a:r>
              <a:rPr lang="en-US" dirty="0"/>
              <a:t>-&gt;result[0]-&gt;</a:t>
            </a:r>
            <a:r>
              <a:rPr lang="en-US" dirty="0" err="1"/>
              <a:t>addChild</a:t>
            </a:r>
            <a:r>
              <a:rPr lang="en-US" dirty="0"/>
              <a:t>('</a:t>
            </a:r>
            <a:r>
              <a:rPr lang="en-US" dirty="0" err="1"/>
              <a:t>sgpa</a:t>
            </a:r>
            <a:r>
              <a:rPr lang="en-US" dirty="0"/>
              <a:t>', '8.1');</a:t>
            </a:r>
          </a:p>
          <a:p>
            <a:pPr marL="0" indent="0">
              <a:buNone/>
            </a:pPr>
            <a:r>
              <a:rPr lang="en-US" dirty="0"/>
              <a:t>  $</a:t>
            </a:r>
            <a:r>
              <a:rPr lang="en-US" dirty="0" err="1"/>
              <a:t>simple_xml</a:t>
            </a:r>
            <a:r>
              <a:rPr lang="en-US" dirty="0"/>
              <a:t>-&gt;result[0]-&gt;</a:t>
            </a:r>
            <a:r>
              <a:rPr lang="en-US" dirty="0" err="1"/>
              <a:t>addChild</a:t>
            </a:r>
            <a:r>
              <a:rPr lang="en-US" dirty="0"/>
              <a:t>('</a:t>
            </a:r>
            <a:r>
              <a:rPr lang="en-US" dirty="0" err="1"/>
              <a:t>cgpa</a:t>
            </a:r>
            <a:r>
              <a:rPr lang="en-US" dirty="0"/>
              <a:t>', '8.4');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$</a:t>
            </a:r>
            <a:r>
              <a:rPr lang="en-US" dirty="0" err="1"/>
              <a:t>simple_xml</a:t>
            </a:r>
            <a:r>
              <a:rPr lang="en-US" dirty="0"/>
              <a:t>-&gt;</a:t>
            </a:r>
            <a:r>
              <a:rPr lang="en-US" dirty="0" err="1"/>
              <a:t>asXML</a:t>
            </a:r>
            <a:r>
              <a:rPr lang="en-US" dirty="0"/>
              <a:t>('simple_xml_create.xml');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11600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59C4-B1E7-4BE7-9303-60360A64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16D8-5784-4492-BB10-8085E57E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  $</a:t>
            </a:r>
            <a:r>
              <a:rPr lang="en-US" dirty="0" err="1"/>
              <a:t>simple_xml</a:t>
            </a:r>
            <a:r>
              <a:rPr lang="en-US" dirty="0"/>
              <a:t> = </a:t>
            </a:r>
            <a:r>
              <a:rPr lang="en-US" dirty="0" err="1"/>
              <a:t>simplexml_load_file</a:t>
            </a:r>
            <a:r>
              <a:rPr lang="en-US" dirty="0"/>
              <a:t>('simple_xml_create.xml');</a:t>
            </a:r>
          </a:p>
          <a:p>
            <a:pPr marL="0" indent="0">
              <a:buNone/>
            </a:pPr>
            <a:r>
              <a:rPr lang="en-US" dirty="0"/>
              <a:t>  foreach( $</a:t>
            </a:r>
            <a:r>
              <a:rPr lang="en-US" dirty="0" err="1"/>
              <a:t>simple_xml</a:t>
            </a:r>
            <a:r>
              <a:rPr lang="en-US" dirty="0"/>
              <a:t>-&gt;result as $result){</a:t>
            </a:r>
          </a:p>
          <a:p>
            <a:pPr marL="0" indent="0">
              <a:buNone/>
            </a:pPr>
            <a:r>
              <a:rPr lang="en-US" dirty="0"/>
              <a:t>    echo 'Result Id: ' . $result['id'] . </a:t>
            </a:r>
          </a:p>
          <a:p>
            <a:pPr marL="0" indent="0">
              <a:buNone/>
            </a:pPr>
            <a:r>
              <a:rPr lang="en-US" dirty="0"/>
              <a:t>      ' Student ' . $result-&gt;name .</a:t>
            </a:r>
          </a:p>
          <a:p>
            <a:pPr marL="0" indent="0">
              <a:buNone/>
            </a:pPr>
            <a:r>
              <a:rPr lang="en-US" dirty="0"/>
              <a:t>      ' SGPA ' . $result-&gt;</a:t>
            </a:r>
            <a:r>
              <a:rPr lang="en-US" dirty="0" err="1"/>
              <a:t>sgpa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      ' CGPA ' . $result-&gt;</a:t>
            </a:r>
            <a:r>
              <a:rPr lang="en-US" dirty="0" err="1"/>
              <a:t>cgpa</a:t>
            </a:r>
            <a:r>
              <a:rPr lang="en-US" dirty="0"/>
              <a:t> . "";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7153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4B68-140B-431D-A2CD-C95E3C43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TimesNewRomanPSMT"/>
              </a:rPr>
              <a:t>parsing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TimesNewRomanPSMT"/>
              </a:rPr>
              <a:t>XMLwith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TimesNewRomanPSMT"/>
              </a:rPr>
              <a:t> XSLT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03B31-568D-4556-9A21-C0E7F942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XSL (</a:t>
            </a:r>
            <a:r>
              <a:rPr lang="en-US" dirty="0" err="1"/>
              <a:t>eXtensible</a:t>
            </a:r>
            <a:r>
              <a:rPr lang="en-US" dirty="0"/>
              <a:t> Stylesheet Language) is a styling language for XML.</a:t>
            </a:r>
          </a:p>
          <a:p>
            <a:r>
              <a:rPr lang="en-US" dirty="0"/>
              <a:t>XSLT stands for XSL Transformations.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9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866F-BFEC-4673-AD8A-F8492A59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Students.xml 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9B67-84B6-4722-8BBD-6F6DDF70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</a:p>
          <a:p>
            <a:pPr marL="0" indent="0">
              <a:buNone/>
            </a:pPr>
            <a:r>
              <a:rPr lang="en-US" dirty="0"/>
              <a:t>&lt;?xml-stylesheet type="text/</a:t>
            </a:r>
            <a:r>
              <a:rPr lang="en-US" dirty="0" err="1"/>
              <a:t>xsl</a:t>
            </a:r>
            <a:r>
              <a:rPr lang="en-US" dirty="0"/>
              <a:t> "</a:t>
            </a:r>
            <a:r>
              <a:rPr lang="en-US" dirty="0" err="1"/>
              <a:t>href</a:t>
            </a:r>
            <a:r>
              <a:rPr lang="en-US" dirty="0"/>
              <a:t>="Rule.xsl" ?&gt;</a:t>
            </a:r>
          </a:p>
          <a:p>
            <a:pPr marL="0" indent="0">
              <a:buNone/>
            </a:pPr>
            <a:r>
              <a:rPr lang="en-US" dirty="0"/>
              <a:t>&lt;student&gt;</a:t>
            </a:r>
          </a:p>
          <a:p>
            <a:pPr marL="0" indent="0">
              <a:buNone/>
            </a:pPr>
            <a:r>
              <a:rPr lang="en-US" dirty="0"/>
              <a:t>&lt;s&gt;</a:t>
            </a:r>
          </a:p>
          <a:p>
            <a:pPr marL="0" indent="0">
              <a:buNone/>
            </a:pPr>
            <a:r>
              <a:rPr lang="en-US" dirty="0"/>
              <a:t>&lt;name&gt; </a:t>
            </a:r>
            <a:r>
              <a:rPr lang="en-US" dirty="0" err="1"/>
              <a:t>Divyank</a:t>
            </a:r>
            <a:r>
              <a:rPr lang="en-US" dirty="0"/>
              <a:t> Singh </a:t>
            </a:r>
            <a:r>
              <a:rPr lang="en-US" dirty="0" err="1"/>
              <a:t>Sikarwar</a:t>
            </a:r>
            <a:r>
              <a:rPr lang="en-US" dirty="0"/>
              <a:t> &lt;/name&gt;</a:t>
            </a:r>
          </a:p>
          <a:p>
            <a:pPr marL="0" indent="0">
              <a:buNone/>
            </a:pPr>
            <a:r>
              <a:rPr lang="en-US" dirty="0"/>
              <a:t>&lt;branch&gt; CSE&lt;/branch&gt;</a:t>
            </a:r>
          </a:p>
          <a:p>
            <a:pPr marL="0" indent="0">
              <a:buNone/>
            </a:pPr>
            <a:r>
              <a:rPr lang="en-US" dirty="0"/>
              <a:t>&lt;age&gt;18&lt;/age&gt;</a:t>
            </a:r>
          </a:p>
          <a:p>
            <a:pPr marL="0" indent="0">
              <a:buNone/>
            </a:pPr>
            <a:r>
              <a:rPr lang="en-US" dirty="0"/>
              <a:t>&lt;city&gt; Agra &lt;/city&gt;</a:t>
            </a:r>
          </a:p>
          <a:p>
            <a:pPr marL="0" indent="0">
              <a:buNone/>
            </a:pPr>
            <a:r>
              <a:rPr lang="en-US" dirty="0"/>
              <a:t>&lt;/s&gt;</a:t>
            </a:r>
          </a:p>
          <a:p>
            <a:pPr marL="0" indent="0">
              <a:buNone/>
            </a:pPr>
            <a:r>
              <a:rPr lang="en-US" dirty="0"/>
              <a:t>&lt;/student&gt;</a:t>
            </a:r>
          </a:p>
        </p:txBody>
      </p:sp>
    </p:spTree>
    <p:extLst>
      <p:ext uri="{BB962C8B-B14F-4D97-AF65-F5344CB8AC3E}">
        <p14:creationId xmlns:p14="http://schemas.microsoft.com/office/powerpoint/2010/main" val="324522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825D9-C5E1-4A46-9858-F4C43524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33400"/>
            <a:ext cx="7905750" cy="5643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xsl:stylesheet</a:t>
            </a:r>
            <a:r>
              <a:rPr lang="en-US" dirty="0"/>
              <a:t> version="1.0"</a:t>
            </a:r>
          </a:p>
          <a:p>
            <a:pPr marL="0" indent="0">
              <a:buNone/>
            </a:pPr>
            <a:r>
              <a:rPr lang="en-US" dirty="0" err="1"/>
              <a:t>xmlns:xsl</a:t>
            </a:r>
            <a:r>
              <a:rPr lang="en-US" dirty="0"/>
              <a:t>="http://www.w3.org/1999/XSL/Transform"&gt;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xsl:template</a:t>
            </a:r>
            <a:r>
              <a:rPr lang="en-US" dirty="0"/>
              <a:t> match="/"&gt;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 align="center"&gt;Students' Basic Details&lt;/h1&gt;</a:t>
            </a:r>
          </a:p>
          <a:p>
            <a:pPr marL="0" indent="0">
              <a:buNone/>
            </a:pPr>
            <a:r>
              <a:rPr lang="en-US" dirty="0"/>
              <a:t>&lt;table border="3" align="center" &gt;</a:t>
            </a:r>
          </a:p>
          <a:p>
            <a:pPr marL="0" indent="0">
              <a:buNone/>
            </a:pPr>
            <a:r>
              <a:rPr lang="en-US" dirty="0"/>
              <a:t>&lt;tr&gt;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th</a:t>
            </a:r>
            <a:r>
              <a:rPr lang="en-US" dirty="0"/>
              <a:t>&gt;Branch&lt;/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th</a:t>
            </a:r>
            <a:r>
              <a:rPr lang="en-US" dirty="0"/>
              <a:t>&gt;City&lt;/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&lt;/tr&gt;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xsl:for-each</a:t>
            </a:r>
            <a:r>
              <a:rPr lang="en-US" dirty="0"/>
              <a:t> select="student/s"&gt;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38BD1-864C-4213-91DA-B7903F9A4515}"/>
              </a:ext>
            </a:extLst>
          </p:cNvPr>
          <p:cNvSpPr txBox="1"/>
          <p:nvPr/>
        </p:nvSpPr>
        <p:spPr>
          <a:xfrm>
            <a:off x="228600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XSLT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3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C0AA-79D6-4221-87C9-48E7534C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A95C-E031-4680-9EA0-2F97DDBE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&lt;tr&gt;</a:t>
            </a:r>
          </a:p>
          <a:p>
            <a:pPr marL="0" indent="0">
              <a:buNone/>
            </a:pPr>
            <a:r>
              <a:rPr lang="en-US" dirty="0"/>
              <a:t>	&lt;td&gt;&lt;</a:t>
            </a:r>
            <a:r>
              <a:rPr lang="en-US" dirty="0" err="1"/>
              <a:t>xsl:value-of</a:t>
            </a:r>
            <a:r>
              <a:rPr lang="en-US" dirty="0"/>
              <a:t> select="name"/&gt;&lt;/td&gt;</a:t>
            </a:r>
          </a:p>
          <a:p>
            <a:pPr marL="0" indent="0">
              <a:buNone/>
            </a:pPr>
            <a:r>
              <a:rPr lang="en-US" dirty="0"/>
              <a:t>	&lt;td&gt;&lt;</a:t>
            </a:r>
            <a:r>
              <a:rPr lang="en-US" dirty="0" err="1"/>
              <a:t>xsl:value-of</a:t>
            </a:r>
            <a:r>
              <a:rPr lang="en-US" dirty="0"/>
              <a:t> select="branch"/&gt;&lt;/td&gt;</a:t>
            </a:r>
          </a:p>
          <a:p>
            <a:pPr marL="0" indent="0">
              <a:buNone/>
            </a:pPr>
            <a:r>
              <a:rPr lang="en-US" dirty="0"/>
              <a:t>	&lt;td&gt;&lt;</a:t>
            </a:r>
            <a:r>
              <a:rPr lang="en-US" dirty="0" err="1"/>
              <a:t>xsl:value-of</a:t>
            </a:r>
            <a:r>
              <a:rPr lang="en-US" dirty="0"/>
              <a:t> select="age"/&gt;&lt;/td&gt;</a:t>
            </a:r>
          </a:p>
          <a:p>
            <a:pPr marL="0" indent="0">
              <a:buNone/>
            </a:pPr>
            <a:r>
              <a:rPr lang="en-US" dirty="0"/>
              <a:t>	&lt;td&gt;&lt;</a:t>
            </a:r>
            <a:r>
              <a:rPr lang="en-US" dirty="0" err="1"/>
              <a:t>xsl:value-of</a:t>
            </a:r>
            <a:r>
              <a:rPr lang="en-US" dirty="0"/>
              <a:t> select="city"/&gt;&lt;/td&gt;</a:t>
            </a:r>
          </a:p>
          <a:p>
            <a:pPr marL="0" indent="0">
              <a:buNone/>
            </a:pPr>
            <a:r>
              <a:rPr lang="en-US" dirty="0"/>
              <a:t>&lt;/tr&gt;</a:t>
            </a:r>
          </a:p>
          <a:p>
            <a:pPr marL="0" indent="0">
              <a:buNone/>
            </a:pPr>
            <a:r>
              <a:rPr lang="en-US" dirty="0"/>
              <a:t>	&lt;/</a:t>
            </a:r>
            <a:r>
              <a:rPr lang="en-US" dirty="0" err="1"/>
              <a:t>xsl:for-each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&lt;/table&gt;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xsl:template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xsl:stylesheet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75421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10963</TotalTime>
  <Words>1087</Words>
  <Application>Microsoft Office PowerPoint</Application>
  <PresentationFormat>On-screen Show (4:3)</PresentationFormat>
  <Paragraphs>129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Rounded MT Bold</vt:lpstr>
      <vt:lpstr>Broadway</vt:lpstr>
      <vt:lpstr>Calibri</vt:lpstr>
      <vt:lpstr>Calibri Light</vt:lpstr>
      <vt:lpstr>Courier New</vt:lpstr>
      <vt:lpstr>TimesNewRomanPS-BoldMT</vt:lpstr>
      <vt:lpstr>TimesNewRomanPSMT</vt:lpstr>
      <vt:lpstr>Lpu theme final with copyright(S)</vt:lpstr>
      <vt:lpstr>Office Theme</vt:lpstr>
      <vt:lpstr>    CAP950 OPEN SOURCE TECHNOLIGIES  (PHP)</vt:lpstr>
      <vt:lpstr>Working with XML in PHP  </vt:lpstr>
      <vt:lpstr>generating XML in PHP</vt:lpstr>
      <vt:lpstr>Creating XML</vt:lpstr>
      <vt:lpstr>Reading XML</vt:lpstr>
      <vt:lpstr>parsing XMLwith XSLT</vt:lpstr>
      <vt:lpstr>Creating Students.xml as: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files access and uploads using PHP  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rockstar</cp:lastModifiedBy>
  <cp:revision>547</cp:revision>
  <dcterms:created xsi:type="dcterms:W3CDTF">2014-05-25T11:13:57Z</dcterms:created>
  <dcterms:modified xsi:type="dcterms:W3CDTF">2021-12-09T20:12:18Z</dcterms:modified>
</cp:coreProperties>
</file>