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812" r:id="rId2"/>
  </p:sldMasterIdLst>
  <p:notesMasterIdLst>
    <p:notesMasterId r:id="rId28"/>
  </p:notesMasterIdLst>
  <p:handoutMasterIdLst>
    <p:handoutMasterId r:id="rId29"/>
  </p:handoutMasterIdLst>
  <p:sldIdLst>
    <p:sldId id="406" r:id="rId3"/>
    <p:sldId id="472" r:id="rId4"/>
    <p:sldId id="473" r:id="rId5"/>
    <p:sldId id="474" r:id="rId6"/>
    <p:sldId id="481" r:id="rId7"/>
    <p:sldId id="483" r:id="rId8"/>
    <p:sldId id="484" r:id="rId9"/>
    <p:sldId id="482" r:id="rId10"/>
    <p:sldId id="475" r:id="rId11"/>
    <p:sldId id="476" r:id="rId12"/>
    <p:sldId id="485" r:id="rId13"/>
    <p:sldId id="486" r:id="rId14"/>
    <p:sldId id="487" r:id="rId15"/>
    <p:sldId id="488" r:id="rId16"/>
    <p:sldId id="478" r:id="rId17"/>
    <p:sldId id="477" r:id="rId18"/>
    <p:sldId id="489" r:id="rId19"/>
    <p:sldId id="490" r:id="rId20"/>
    <p:sldId id="491" r:id="rId21"/>
    <p:sldId id="492" r:id="rId22"/>
    <p:sldId id="495" r:id="rId23"/>
    <p:sldId id="496" r:id="rId24"/>
    <p:sldId id="493" r:id="rId25"/>
    <p:sldId id="494" r:id="rId26"/>
    <p:sldId id="35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CE60-AF0E-4028-8AA2-80E657B51FB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99194B-2EDD-4A24-B7F1-04386DC25A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0730C-610B-4276-8270-D11E4AA3C84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040B9-E56E-42B0-B455-15D9AF1AECD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C72E7-AB14-48DB-A951-4B86BA1DF2C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CC619-B71C-41D8-88EA-9AAA9ACAABA9}"/>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8" name="Footer Placeholder 7">
            <a:extLst>
              <a:ext uri="{FF2B5EF4-FFF2-40B4-BE49-F238E27FC236}">
                <a16:creationId xmlns:a16="http://schemas.microsoft.com/office/drawing/2014/main" id="{0A672812-1090-4761-AFBD-053EA43721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979FE6A-94D1-4C35-B54D-9374A79E4B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49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1ECB-DF77-4B41-A0AF-39B84F0B84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86D1A1-805B-4802-8E68-BA7CBEC28985}"/>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4" name="Footer Placeholder 3">
            <a:extLst>
              <a:ext uri="{FF2B5EF4-FFF2-40B4-BE49-F238E27FC236}">
                <a16:creationId xmlns:a16="http://schemas.microsoft.com/office/drawing/2014/main" id="{DB9A0E60-DC10-4401-823D-A56D2B07B0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380BC1-9956-4025-8E08-732C10FFA2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280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177AA-D56B-4394-9295-D9D871371313}"/>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3" name="Footer Placeholder 2">
            <a:extLst>
              <a:ext uri="{FF2B5EF4-FFF2-40B4-BE49-F238E27FC236}">
                <a16:creationId xmlns:a16="http://schemas.microsoft.com/office/drawing/2014/main" id="{C2D2220A-9A88-4F6B-BC4F-EAD2EF3E37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B83D9F1-E48B-482D-BECB-ECE58A25DC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204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2AE6-2913-46C7-A15E-7C7E6DA0DC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6AF7BF3-0A2B-4076-857E-6A7320BF959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30BA1-C4AA-4DB1-B874-EBA5C2FB60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3D1EED-B4B9-4F02-85E5-BAFB92DAEDFF}"/>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a:extLst>
              <a:ext uri="{FF2B5EF4-FFF2-40B4-BE49-F238E27FC236}">
                <a16:creationId xmlns:a16="http://schemas.microsoft.com/office/drawing/2014/main" id="{367C6A19-5A5F-49EF-A6CD-3536BA2243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7049CE-13DE-40B5-9CC7-67ED72DE66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15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BA68-35C4-48FC-8546-C89E8022F19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9927AB2-1952-4589-B922-F1A29C1CED7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D207EF7-951F-4BFD-93CD-BEF6A4E5E3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661263-E8CD-4BC0-AE40-7728CA5DFF03}"/>
              </a:ext>
            </a:extLst>
          </p:cNvPr>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6" name="Footer Placeholder 5">
            <a:extLst>
              <a:ext uri="{FF2B5EF4-FFF2-40B4-BE49-F238E27FC236}">
                <a16:creationId xmlns:a16="http://schemas.microsoft.com/office/drawing/2014/main" id="{82B3441B-8298-4710-8A62-2686B8E5B9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25E09B-4172-4140-ADFD-43A90FFA7B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7345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2592-A9C7-4BF3-9DC6-6DD5E0EFD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1F5B91-2B4B-469D-8FBC-D6255828F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1104B-7676-4D56-BA52-36A70CEFFB10}"/>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a:extLst>
              <a:ext uri="{FF2B5EF4-FFF2-40B4-BE49-F238E27FC236}">
                <a16:creationId xmlns:a16="http://schemas.microsoft.com/office/drawing/2014/main" id="{47412A97-FB7F-4E82-AC7D-51F6EDCE1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60B158-37DC-411A-80EA-C8A1975C93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909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B7291-E5F7-49D2-A2E9-A0DD708EA62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2BD0A4-EEDC-43E8-86A6-DF758100D79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8CB88-BC5B-4ACA-B2CE-05177AB1C4AF}"/>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a:extLst>
              <a:ext uri="{FF2B5EF4-FFF2-40B4-BE49-F238E27FC236}">
                <a16:creationId xmlns:a16="http://schemas.microsoft.com/office/drawing/2014/main" id="{1594B621-0EDA-4CC5-863A-A627D3FE46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8CB3F3-ABDC-4CA2-8E92-028BFF775F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7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A3FF-DAE6-419B-B899-BD6836F0D0D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C5E8393-E86F-4ED5-9957-259AB03D00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69616CD-F9FE-4ADD-BA7D-42807E316715}"/>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a:extLst>
              <a:ext uri="{FF2B5EF4-FFF2-40B4-BE49-F238E27FC236}">
                <a16:creationId xmlns:a16="http://schemas.microsoft.com/office/drawing/2014/main" id="{503207C0-24CA-442A-9879-B331E74E3F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6578FE-EF4D-4D71-8C5A-C906E4752EF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46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D303-914B-490A-B1AF-E4EBBBDE5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95A0F-5E43-4877-951F-2CB333944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C8AD-A7D3-4D24-A88A-C1F09285A73E}"/>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a:extLst>
              <a:ext uri="{FF2B5EF4-FFF2-40B4-BE49-F238E27FC236}">
                <a16:creationId xmlns:a16="http://schemas.microsoft.com/office/drawing/2014/main" id="{4C11F9FD-7B62-4640-AEDB-D1E13DFEBC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61A79E-B493-4D33-AACF-EB826EB45DF8}"/>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2">
            <a:extLst>
              <a:ext uri="{FF2B5EF4-FFF2-40B4-BE49-F238E27FC236}">
                <a16:creationId xmlns:a16="http://schemas.microsoft.com/office/drawing/2014/main" id="{243F32A5-EA4B-4861-86CB-89B6E7B63B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64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2B05-DE61-43D1-B2D6-21C5A256782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CE017E-F266-4E19-B138-A8F3ED753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AD79A-4941-442C-93C9-4BC762ED6CEA}"/>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a:extLst>
              <a:ext uri="{FF2B5EF4-FFF2-40B4-BE49-F238E27FC236}">
                <a16:creationId xmlns:a16="http://schemas.microsoft.com/office/drawing/2014/main" id="{8A426528-DD53-4176-BD1E-E03E0DAC2B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2B9DB1-7710-4AAF-9E6D-31F5A958512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107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B172-1D2D-4955-81B1-C33ED4376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3557B-91C1-47F2-BE29-1D056D3C75E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88B407-A7F4-4BE3-8251-E3E47CABD7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E37AB-A1AC-4BD3-9F68-A121AEED9FDE}"/>
              </a:ext>
            </a:extLst>
          </p:cNvPr>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a:extLst>
              <a:ext uri="{FF2B5EF4-FFF2-40B4-BE49-F238E27FC236}">
                <a16:creationId xmlns:a16="http://schemas.microsoft.com/office/drawing/2014/main" id="{32B9A3F7-5E2B-4C50-B679-CD258470F5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36FDB3-145B-4A29-A271-8BE9F12A2ABF}"/>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2">
            <a:extLst>
              <a:ext uri="{FF2B5EF4-FFF2-40B4-BE49-F238E27FC236}">
                <a16:creationId xmlns:a16="http://schemas.microsoft.com/office/drawing/2014/main" id="{DFAB075A-E43C-42C6-AA44-590EE2A039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380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F995B-8B59-4274-9DB2-F05A8E63D19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44C93B-1117-4206-AA2B-EE7BF070369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1B179-FC76-49F7-8CC0-1670EBD263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F0F3E5-F026-4BF6-96AF-FA07E4BBF93F}" type="datetimeFigureOut">
              <a:rPr lang="en-US" smtClean="0"/>
              <a:t>9/24/2021</a:t>
            </a:fld>
            <a:endParaRPr lang="en-US"/>
          </a:p>
        </p:txBody>
      </p:sp>
      <p:sp>
        <p:nvSpPr>
          <p:cNvPr id="5" name="Footer Placeholder 4">
            <a:extLst>
              <a:ext uri="{FF2B5EF4-FFF2-40B4-BE49-F238E27FC236}">
                <a16:creationId xmlns:a16="http://schemas.microsoft.com/office/drawing/2014/main" id="{824945DC-1C6E-4B8E-9BA4-724BAE2F405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8981ED-FA16-4A00-8D3A-F7BB4D42FCD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59B01-DCD8-40BD-A458-C386023F533E}" type="slidenum">
              <a:rPr lang="en-US" smtClean="0"/>
              <a:t>‹#›</a:t>
            </a:fld>
            <a:endParaRPr lang="en-US"/>
          </a:p>
        </p:txBody>
      </p:sp>
    </p:spTree>
    <p:extLst>
      <p:ext uri="{BB962C8B-B14F-4D97-AF65-F5344CB8AC3E}">
        <p14:creationId xmlns:p14="http://schemas.microsoft.com/office/powerpoint/2010/main" val="67034066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5944-52D3-4CAA-AD0E-6801F1D59B0C}"/>
              </a:ext>
            </a:extLst>
          </p:cNvPr>
          <p:cNvSpPr>
            <a:spLocks noGrp="1"/>
          </p:cNvSpPr>
          <p:nvPr>
            <p:ph type="ctrTitle"/>
          </p:nvPr>
        </p:nvSpPr>
        <p:spPr>
          <a:xfrm>
            <a:off x="158750" y="3733800"/>
            <a:ext cx="8399463" cy="725487"/>
          </a:xfrm>
        </p:spPr>
        <p:txBody>
          <a:bodyPr rtlCol="0">
            <a:noAutofit/>
          </a:bodyPr>
          <a:lstStyle/>
          <a:p>
            <a:pPr eaLnBrk="1" fontAlgn="auto" hangingPunct="1">
              <a:spcAft>
                <a:spcPts val="0"/>
              </a:spcAft>
              <a:defRPr/>
            </a:pP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br>
              <a:rPr lang="en-US" sz="5400" dirty="0">
                <a:solidFill>
                  <a:schemeClr val="tx2">
                    <a:lumMod val="50000"/>
                  </a:schemeClr>
                </a:solidFill>
                <a:latin typeface="Broadway" pitchFamily="82" charset="0"/>
              </a:rPr>
            </a:br>
            <a:r>
              <a:rPr lang="en-US" sz="5400" dirty="0">
                <a:solidFill>
                  <a:schemeClr val="tx2">
                    <a:lumMod val="50000"/>
                  </a:schemeClr>
                </a:solidFill>
                <a:latin typeface="Broadway" pitchFamily="82" charset="0"/>
              </a:rPr>
              <a:t>CAP950</a:t>
            </a:r>
            <a:br>
              <a:rPr lang="en-US" sz="5400" dirty="0">
                <a:solidFill>
                  <a:schemeClr val="tx2">
                    <a:lumMod val="50000"/>
                  </a:schemeClr>
                </a:solidFill>
                <a:latin typeface="Broadway" pitchFamily="82" charset="0"/>
              </a:rPr>
            </a:br>
            <a:r>
              <a:rPr lang="en-US" sz="2000" b="1" i="0" dirty="0">
                <a:solidFill>
                  <a:srgbClr val="000000"/>
                </a:solidFill>
                <a:effectLst/>
                <a:latin typeface="+mn-lt"/>
              </a:rPr>
              <a:t>OPEN SOURCE TECHNOLIGIES</a:t>
            </a:r>
            <a:r>
              <a:rPr lang="en-US" sz="6000" dirty="0">
                <a:latin typeface="+mn-lt"/>
              </a:rPr>
              <a:t> </a:t>
            </a:r>
            <a:br>
              <a:rPr lang="en-US" dirty="0"/>
            </a:br>
            <a:r>
              <a:rPr lang="en-US" dirty="0"/>
              <a:t>(PHP)</a:t>
            </a:r>
            <a:endParaRPr lang="en-IN" sz="5400" dirty="0">
              <a:solidFill>
                <a:schemeClr val="tx2">
                  <a:lumMod val="50000"/>
                </a:schemeClr>
              </a:solidFill>
              <a:latin typeface="Broadway" pitchFamily="82" charset="0"/>
            </a:endParaRPr>
          </a:p>
        </p:txBody>
      </p:sp>
      <p:graphicFrame>
        <p:nvGraphicFramePr>
          <p:cNvPr id="27651" name="Object 117">
            <a:extLst>
              <a:ext uri="{FF2B5EF4-FFF2-40B4-BE49-F238E27FC236}">
                <a16:creationId xmlns:a16="http://schemas.microsoft.com/office/drawing/2014/main" id="{D8A64ECF-2586-4313-92C8-93A7B35D77D9}"/>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050" r:id="rId3" imgW="13937020" imgH="5409524" progId="">
                  <p:embed/>
                </p:oleObj>
              </mc:Choice>
              <mc:Fallback>
                <p:oleObj r:id="rId3" imgW="13937020" imgH="5409524" progId="">
                  <p:embed/>
                  <p:pic>
                    <p:nvPicPr>
                      <p:cNvPr id="27651" name="Object 117">
                        <a:extLst>
                          <a:ext uri="{FF2B5EF4-FFF2-40B4-BE49-F238E27FC236}">
                            <a16:creationId xmlns:a16="http://schemas.microsoft.com/office/drawing/2014/main" id="{D8A64ECF-2586-4313-92C8-93A7B35D7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a:extLst>
              <a:ext uri="{FF2B5EF4-FFF2-40B4-BE49-F238E27FC236}">
                <a16:creationId xmlns:a16="http://schemas.microsoft.com/office/drawing/2014/main" id="{85447113-7A59-4091-95F4-BC6EF639F670}"/>
              </a:ext>
            </a:extLst>
          </p:cNvPr>
          <p:cNvCxnSpPr/>
          <p:nvPr/>
        </p:nvCxnSpPr>
        <p:spPr>
          <a:xfrm>
            <a:off x="762000" y="5105400"/>
            <a:ext cx="7796213"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C309D-57B7-4874-AD31-1912CC61A11D}"/>
              </a:ext>
            </a:extLst>
          </p:cNvPr>
          <p:cNvSpPr>
            <a:spLocks noGrp="1"/>
          </p:cNvSpPr>
          <p:nvPr>
            <p:ph idx="1"/>
          </p:nvPr>
        </p:nvSpPr>
        <p:spPr>
          <a:xfrm>
            <a:off x="628650" y="533400"/>
            <a:ext cx="7886700" cy="5643563"/>
          </a:xfrm>
        </p:spPr>
        <p:txBody>
          <a:bodyPr/>
          <a:lstStyle/>
          <a:p>
            <a:pPr marL="0" indent="0">
              <a:buNone/>
            </a:pPr>
            <a:r>
              <a:rPr lang="en-US" sz="2800" b="1" dirty="0"/>
              <a:t>Create a multidimensional array:</a:t>
            </a:r>
            <a:endParaRPr lang="en-US" b="1" dirty="0"/>
          </a:p>
          <a:p>
            <a:pPr marL="0" indent="0">
              <a:buNone/>
            </a:pPr>
            <a:r>
              <a:rPr lang="en-US" dirty="0">
                <a:solidFill>
                  <a:srgbClr val="FF0000"/>
                </a:solidFill>
                <a:effectLst/>
              </a:rPr>
              <a:t>&lt;?php</a:t>
            </a:r>
            <a:br>
              <a:rPr lang="en-US" dirty="0">
                <a:solidFill>
                  <a:srgbClr val="000000"/>
                </a:solidFill>
                <a:effectLst/>
              </a:rPr>
            </a:br>
            <a:r>
              <a:rPr lang="en-US" dirty="0">
                <a:solidFill>
                  <a:srgbClr val="008000"/>
                </a:solidFill>
                <a:effectLst/>
              </a:rPr>
              <a:t>// </a:t>
            </a:r>
            <a:r>
              <a:rPr lang="en-US" dirty="0"/>
              <a:t>multidimensional array is also known as array of arrays.</a:t>
            </a:r>
            <a:br>
              <a:rPr lang="en-US" dirty="0">
                <a:solidFill>
                  <a:srgbClr val="008000"/>
                </a:solidFill>
                <a:effectLst/>
              </a:rPr>
            </a:br>
            <a:r>
              <a:rPr lang="en-US" dirty="0"/>
              <a:t>$emp = array  </a:t>
            </a:r>
          </a:p>
          <a:p>
            <a:pPr marL="0" indent="0">
              <a:buNone/>
            </a:pPr>
            <a:r>
              <a:rPr lang="en-US" dirty="0"/>
              <a:t>  (  </a:t>
            </a:r>
          </a:p>
          <a:p>
            <a:pPr marL="0" indent="0">
              <a:buNone/>
            </a:pPr>
            <a:r>
              <a:rPr lang="en-US" dirty="0"/>
              <a:t>  array(1,”mandeep",40000),  </a:t>
            </a:r>
          </a:p>
          <a:p>
            <a:pPr marL="0" indent="0">
              <a:buNone/>
            </a:pPr>
            <a:r>
              <a:rPr lang="en-US" dirty="0"/>
              <a:t>  array(2,”manpreet",50000),  </a:t>
            </a:r>
          </a:p>
          <a:p>
            <a:pPr marL="0" indent="0">
              <a:buNone/>
            </a:pPr>
            <a:r>
              <a:rPr lang="en-US" dirty="0"/>
              <a:t>  array(3,"rahul",30000)  </a:t>
            </a:r>
          </a:p>
          <a:p>
            <a:pPr marL="0" indent="0">
              <a:buNone/>
            </a:pPr>
            <a:r>
              <a:rPr lang="en-US" dirty="0"/>
              <a:t>  );  </a:t>
            </a:r>
          </a:p>
          <a:p>
            <a:pPr marL="0" indent="0">
              <a:buNone/>
            </a:pPr>
            <a:br>
              <a:rPr lang="en-US" dirty="0">
                <a:solidFill>
                  <a:srgbClr val="000000"/>
                </a:solidFill>
                <a:effectLst/>
              </a:rPr>
            </a:br>
            <a:r>
              <a:rPr lang="en-US" dirty="0">
                <a:solidFill>
                  <a:srgbClr val="FF0000"/>
                </a:solidFill>
                <a:effectLst/>
              </a:rPr>
              <a:t>?&gt;</a:t>
            </a:r>
            <a:r>
              <a:rPr lang="en-US" dirty="0"/>
              <a:t> </a:t>
            </a:r>
          </a:p>
          <a:p>
            <a:pPr marL="0" indent="0">
              <a:buNone/>
            </a:pPr>
            <a:endParaRPr lang="en-US" dirty="0"/>
          </a:p>
        </p:txBody>
      </p:sp>
      <p:graphicFrame>
        <p:nvGraphicFramePr>
          <p:cNvPr id="2" name="Table 3">
            <a:extLst>
              <a:ext uri="{FF2B5EF4-FFF2-40B4-BE49-F238E27FC236}">
                <a16:creationId xmlns:a16="http://schemas.microsoft.com/office/drawing/2014/main" id="{49B7E7EA-244E-4336-B24D-CE8FB8F75FB7}"/>
              </a:ext>
            </a:extLst>
          </p:cNvPr>
          <p:cNvGraphicFramePr>
            <a:graphicFrameLocks noGrp="1"/>
          </p:cNvGraphicFramePr>
          <p:nvPr>
            <p:extLst>
              <p:ext uri="{D42A27DB-BD31-4B8C-83A1-F6EECF244321}">
                <p14:modId xmlns:p14="http://schemas.microsoft.com/office/powerpoint/2010/main" val="4068420047"/>
              </p:ext>
            </p:extLst>
          </p:nvPr>
        </p:nvGraphicFramePr>
        <p:xfrm>
          <a:off x="2286000" y="4038600"/>
          <a:ext cx="6400800" cy="2286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474660545"/>
                    </a:ext>
                  </a:extLst>
                </a:gridCol>
                <a:gridCol w="2133600">
                  <a:extLst>
                    <a:ext uri="{9D8B030D-6E8A-4147-A177-3AD203B41FA5}">
                      <a16:colId xmlns:a16="http://schemas.microsoft.com/office/drawing/2014/main" val="515889320"/>
                    </a:ext>
                  </a:extLst>
                </a:gridCol>
                <a:gridCol w="2133600">
                  <a:extLst>
                    <a:ext uri="{9D8B030D-6E8A-4147-A177-3AD203B41FA5}">
                      <a16:colId xmlns:a16="http://schemas.microsoft.com/office/drawing/2014/main" val="3413386062"/>
                    </a:ext>
                  </a:extLst>
                </a:gridCol>
              </a:tblGrid>
              <a:tr h="571500">
                <a:tc>
                  <a:txBody>
                    <a:bodyPr/>
                    <a:lstStyle/>
                    <a:p>
                      <a:r>
                        <a:rPr lang="en-US" sz="2000" dirty="0"/>
                        <a:t>Id</a:t>
                      </a:r>
                    </a:p>
                  </a:txBody>
                  <a:tcPr/>
                </a:tc>
                <a:tc>
                  <a:txBody>
                    <a:bodyPr/>
                    <a:lstStyle/>
                    <a:p>
                      <a:r>
                        <a:rPr lang="en-US" sz="2000" dirty="0"/>
                        <a:t>Name</a:t>
                      </a:r>
                    </a:p>
                  </a:txBody>
                  <a:tcPr/>
                </a:tc>
                <a:tc>
                  <a:txBody>
                    <a:bodyPr/>
                    <a:lstStyle/>
                    <a:p>
                      <a:r>
                        <a:rPr lang="en-US" sz="2000" dirty="0"/>
                        <a:t>salary</a:t>
                      </a:r>
                    </a:p>
                  </a:txBody>
                  <a:tcPr/>
                </a:tc>
                <a:extLst>
                  <a:ext uri="{0D108BD9-81ED-4DB2-BD59-A6C34878D82A}">
                    <a16:rowId xmlns:a16="http://schemas.microsoft.com/office/drawing/2014/main" val="2143673061"/>
                  </a:ext>
                </a:extLst>
              </a:tr>
              <a:tr h="571500">
                <a:tc>
                  <a:txBody>
                    <a:bodyPr/>
                    <a:lstStyle/>
                    <a:p>
                      <a:r>
                        <a:rPr lang="en-US" sz="2000" dirty="0"/>
                        <a:t>1</a:t>
                      </a:r>
                    </a:p>
                  </a:txBody>
                  <a:tcPr/>
                </a:tc>
                <a:tc>
                  <a:txBody>
                    <a:bodyPr/>
                    <a:lstStyle/>
                    <a:p>
                      <a:r>
                        <a:rPr lang="en-US" sz="2000" dirty="0" err="1"/>
                        <a:t>mandeep</a:t>
                      </a:r>
                      <a:endParaRPr lang="en-US" sz="2000" dirty="0"/>
                    </a:p>
                  </a:txBody>
                  <a:tcPr/>
                </a:tc>
                <a:tc>
                  <a:txBody>
                    <a:bodyPr/>
                    <a:lstStyle/>
                    <a:p>
                      <a:r>
                        <a:rPr lang="en-US" sz="2000" dirty="0"/>
                        <a:t>40000</a:t>
                      </a:r>
                    </a:p>
                  </a:txBody>
                  <a:tcPr/>
                </a:tc>
                <a:extLst>
                  <a:ext uri="{0D108BD9-81ED-4DB2-BD59-A6C34878D82A}">
                    <a16:rowId xmlns:a16="http://schemas.microsoft.com/office/drawing/2014/main" val="49315005"/>
                  </a:ext>
                </a:extLst>
              </a:tr>
              <a:tr h="571500">
                <a:tc>
                  <a:txBody>
                    <a:bodyPr/>
                    <a:lstStyle/>
                    <a:p>
                      <a:r>
                        <a:rPr lang="en-US" sz="2000" dirty="0"/>
                        <a:t>2</a:t>
                      </a:r>
                    </a:p>
                  </a:txBody>
                  <a:tcPr/>
                </a:tc>
                <a:tc>
                  <a:txBody>
                    <a:bodyPr/>
                    <a:lstStyle/>
                    <a:p>
                      <a:r>
                        <a:rPr lang="en-US" sz="2000" dirty="0" err="1"/>
                        <a:t>manpreet</a:t>
                      </a:r>
                      <a:endParaRPr lang="en-US" sz="2000" dirty="0"/>
                    </a:p>
                  </a:txBody>
                  <a:tcPr/>
                </a:tc>
                <a:tc>
                  <a:txBody>
                    <a:bodyPr/>
                    <a:lstStyle/>
                    <a:p>
                      <a:r>
                        <a:rPr lang="en-US" sz="2000" dirty="0"/>
                        <a:t>50000</a:t>
                      </a:r>
                    </a:p>
                  </a:txBody>
                  <a:tcPr/>
                </a:tc>
                <a:extLst>
                  <a:ext uri="{0D108BD9-81ED-4DB2-BD59-A6C34878D82A}">
                    <a16:rowId xmlns:a16="http://schemas.microsoft.com/office/drawing/2014/main" val="2676044974"/>
                  </a:ext>
                </a:extLst>
              </a:tr>
              <a:tr h="571500">
                <a:tc>
                  <a:txBody>
                    <a:bodyPr/>
                    <a:lstStyle/>
                    <a:p>
                      <a:r>
                        <a:rPr lang="en-US" sz="2000" dirty="0"/>
                        <a:t>3</a:t>
                      </a:r>
                    </a:p>
                  </a:txBody>
                  <a:tcPr/>
                </a:tc>
                <a:tc>
                  <a:txBody>
                    <a:bodyPr/>
                    <a:lstStyle/>
                    <a:p>
                      <a:r>
                        <a:rPr lang="en-US" sz="2000" dirty="0" err="1"/>
                        <a:t>rahul</a:t>
                      </a:r>
                      <a:endParaRPr lang="en-US" sz="2000" dirty="0"/>
                    </a:p>
                  </a:txBody>
                  <a:tcPr/>
                </a:tc>
                <a:tc>
                  <a:txBody>
                    <a:bodyPr/>
                    <a:lstStyle/>
                    <a:p>
                      <a:r>
                        <a:rPr lang="en-US" sz="2000" dirty="0"/>
                        <a:t>30000</a:t>
                      </a:r>
                    </a:p>
                  </a:txBody>
                  <a:tcPr/>
                </a:tc>
                <a:extLst>
                  <a:ext uri="{0D108BD9-81ED-4DB2-BD59-A6C34878D82A}">
                    <a16:rowId xmlns:a16="http://schemas.microsoft.com/office/drawing/2014/main" val="1878927720"/>
                  </a:ext>
                </a:extLst>
              </a:tr>
            </a:tbl>
          </a:graphicData>
        </a:graphic>
      </p:graphicFrame>
    </p:spTree>
    <p:extLst>
      <p:ext uri="{BB962C8B-B14F-4D97-AF65-F5344CB8AC3E}">
        <p14:creationId xmlns:p14="http://schemas.microsoft.com/office/powerpoint/2010/main" val="410111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F0A2-441F-4DBE-82A9-CBAC84408225}"/>
              </a:ext>
            </a:extLst>
          </p:cNvPr>
          <p:cNvSpPr>
            <a:spLocks noGrp="1"/>
          </p:cNvSpPr>
          <p:nvPr>
            <p:ph type="title"/>
          </p:nvPr>
        </p:nvSpPr>
        <p:spPr/>
        <p:txBody>
          <a:bodyPr/>
          <a:lstStyle/>
          <a:p>
            <a:r>
              <a:rPr lang="en-US" dirty="0">
                <a:solidFill>
                  <a:srgbClr val="FF0000"/>
                </a:solidFill>
              </a:rPr>
              <a:t>String functions:</a:t>
            </a:r>
          </a:p>
        </p:txBody>
      </p:sp>
      <p:sp>
        <p:nvSpPr>
          <p:cNvPr id="3" name="Content Placeholder 2">
            <a:extLst>
              <a:ext uri="{FF2B5EF4-FFF2-40B4-BE49-F238E27FC236}">
                <a16:creationId xmlns:a16="http://schemas.microsoft.com/office/drawing/2014/main" id="{5C5BD987-493F-41F3-9117-F38AF804FED2}"/>
              </a:ext>
            </a:extLst>
          </p:cNvPr>
          <p:cNvSpPr>
            <a:spLocks noGrp="1"/>
          </p:cNvSpPr>
          <p:nvPr>
            <p:ph idx="1"/>
          </p:nvPr>
        </p:nvSpPr>
        <p:spPr/>
        <p:txBody>
          <a:bodyPr/>
          <a:lstStyle/>
          <a:p>
            <a:pPr marL="0" indent="0">
              <a:buNone/>
            </a:pPr>
            <a:r>
              <a:rPr lang="en-US" b="1" dirty="0"/>
              <a:t>1) </a:t>
            </a:r>
            <a:r>
              <a:rPr lang="en-US" b="1" dirty="0" err="1"/>
              <a:t>strtolower</a:t>
            </a:r>
            <a:r>
              <a:rPr lang="en-US" b="1" dirty="0"/>
              <a:t>() function</a:t>
            </a:r>
          </a:p>
          <a:p>
            <a:pPr marL="0" indent="0">
              <a:buNone/>
            </a:pPr>
            <a:r>
              <a:rPr lang="en-US" dirty="0"/>
              <a:t>The </a:t>
            </a:r>
            <a:r>
              <a:rPr lang="en-US" dirty="0" err="1"/>
              <a:t>strtolower</a:t>
            </a:r>
            <a:r>
              <a:rPr lang="en-US" dirty="0"/>
              <a:t>() function returns string in lowercase letter.</a:t>
            </a:r>
          </a:p>
          <a:p>
            <a:pPr marL="0" indent="0">
              <a:buNone/>
            </a:pPr>
            <a:endParaRPr lang="en-US" dirty="0"/>
          </a:p>
          <a:p>
            <a:pPr marL="0" indent="0">
              <a:buNone/>
            </a:pPr>
            <a:r>
              <a:rPr lang="en-US" sz="2800" dirty="0"/>
              <a:t>&lt;?php  </a:t>
            </a:r>
          </a:p>
          <a:p>
            <a:pPr marL="0" indent="0">
              <a:buNone/>
            </a:pPr>
            <a:r>
              <a:rPr lang="en-US" sz="2800" dirty="0"/>
              <a:t>$str="My name is KUMAR";  </a:t>
            </a:r>
          </a:p>
          <a:p>
            <a:pPr marL="0" indent="0">
              <a:buNone/>
            </a:pPr>
            <a:r>
              <a:rPr lang="en-US" sz="2800" dirty="0"/>
              <a:t>$str=</a:t>
            </a:r>
            <a:r>
              <a:rPr lang="en-US" sz="2800" dirty="0" err="1"/>
              <a:t>strtolower</a:t>
            </a:r>
            <a:r>
              <a:rPr lang="en-US" sz="2800" dirty="0"/>
              <a:t>($str);  </a:t>
            </a:r>
          </a:p>
          <a:p>
            <a:pPr marL="0" indent="0">
              <a:buNone/>
            </a:pPr>
            <a:r>
              <a:rPr lang="en-US" sz="2800" dirty="0"/>
              <a:t>echo $str;  </a:t>
            </a:r>
          </a:p>
          <a:p>
            <a:pPr marL="0" indent="0">
              <a:buNone/>
            </a:pPr>
            <a:r>
              <a:rPr lang="en-US" sz="2800" dirty="0"/>
              <a:t>?&gt;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059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325-16E6-400B-9E93-D4BB4DA8C36F}"/>
              </a:ext>
            </a:extLst>
          </p:cNvPr>
          <p:cNvSpPr>
            <a:spLocks noGrp="1"/>
          </p:cNvSpPr>
          <p:nvPr>
            <p:ph type="title"/>
          </p:nvPr>
        </p:nvSpPr>
        <p:spPr/>
        <p:txBody>
          <a:bodyPr/>
          <a:lstStyle/>
          <a:p>
            <a:r>
              <a:rPr lang="en-US" dirty="0">
                <a:solidFill>
                  <a:srgbClr val="FF0000"/>
                </a:solidFill>
              </a:rPr>
              <a:t>String functions:</a:t>
            </a:r>
            <a:endParaRPr lang="en-US" dirty="0"/>
          </a:p>
        </p:txBody>
      </p:sp>
      <p:sp>
        <p:nvSpPr>
          <p:cNvPr id="3" name="Content Placeholder 2">
            <a:extLst>
              <a:ext uri="{FF2B5EF4-FFF2-40B4-BE49-F238E27FC236}">
                <a16:creationId xmlns:a16="http://schemas.microsoft.com/office/drawing/2014/main" id="{C42725FC-8E24-4C7E-9C2E-D20378FBD99D}"/>
              </a:ext>
            </a:extLst>
          </p:cNvPr>
          <p:cNvSpPr>
            <a:spLocks noGrp="1"/>
          </p:cNvSpPr>
          <p:nvPr>
            <p:ph idx="1"/>
          </p:nvPr>
        </p:nvSpPr>
        <p:spPr/>
        <p:txBody>
          <a:bodyPr/>
          <a:lstStyle/>
          <a:p>
            <a:pPr marL="0" indent="0" algn="just">
              <a:buNone/>
            </a:pPr>
            <a:r>
              <a:rPr lang="en-US" b="1" dirty="0" err="1"/>
              <a:t>strtoupper</a:t>
            </a:r>
            <a:r>
              <a:rPr lang="en-US" b="1" dirty="0"/>
              <a:t>() function</a:t>
            </a:r>
          </a:p>
          <a:p>
            <a:pPr marL="0" indent="0" algn="just">
              <a:buNone/>
            </a:pPr>
            <a:r>
              <a:rPr lang="en-US" dirty="0"/>
              <a:t>The </a:t>
            </a:r>
            <a:r>
              <a:rPr lang="en-US" dirty="0" err="1"/>
              <a:t>strtoupper</a:t>
            </a:r>
            <a:r>
              <a:rPr lang="en-US" dirty="0"/>
              <a:t>() function returns string in uppercase letter.</a:t>
            </a:r>
          </a:p>
          <a:p>
            <a:pPr marL="0" indent="0" algn="just">
              <a:buNone/>
            </a:pPr>
            <a:r>
              <a:rPr lang="en-US" b="1" dirty="0" err="1"/>
              <a:t>ucfirst</a:t>
            </a:r>
            <a:r>
              <a:rPr lang="en-US" b="1" dirty="0"/>
              <a:t>() function</a:t>
            </a:r>
          </a:p>
          <a:p>
            <a:pPr marL="0" indent="0" algn="just">
              <a:buNone/>
            </a:pPr>
            <a:r>
              <a:rPr lang="en-US" dirty="0"/>
              <a:t>The </a:t>
            </a:r>
            <a:r>
              <a:rPr lang="en-US" dirty="0" err="1"/>
              <a:t>ucfirst</a:t>
            </a:r>
            <a:r>
              <a:rPr lang="en-US" dirty="0"/>
              <a:t>() function returns string converting first character into uppercase. It doesn't change the case of other characters.</a:t>
            </a:r>
          </a:p>
          <a:p>
            <a:pPr marL="0" indent="0" algn="just">
              <a:buNone/>
            </a:pPr>
            <a:r>
              <a:rPr lang="en-US" b="1" dirty="0" err="1"/>
              <a:t>lcfirst</a:t>
            </a:r>
            <a:r>
              <a:rPr lang="en-US" b="1" dirty="0"/>
              <a:t>() function</a:t>
            </a:r>
          </a:p>
          <a:p>
            <a:pPr marL="0" indent="0" algn="just">
              <a:buNone/>
            </a:pPr>
            <a:r>
              <a:rPr lang="en-US" dirty="0"/>
              <a:t>The </a:t>
            </a:r>
            <a:r>
              <a:rPr lang="en-US" dirty="0" err="1"/>
              <a:t>lcfirst</a:t>
            </a:r>
            <a:r>
              <a:rPr lang="en-US" dirty="0"/>
              <a:t>() function returns string converting first character into lowercase. It doesn't change the case of other characters.</a:t>
            </a:r>
          </a:p>
          <a:p>
            <a:pPr marL="0" indent="0" algn="just">
              <a:buNone/>
            </a:pPr>
            <a:r>
              <a:rPr lang="en-US" b="1" dirty="0" err="1"/>
              <a:t>ucwords</a:t>
            </a:r>
            <a:r>
              <a:rPr lang="en-US" b="1" dirty="0"/>
              <a:t>() function</a:t>
            </a:r>
          </a:p>
          <a:p>
            <a:pPr marL="0" indent="0" algn="just">
              <a:buNone/>
            </a:pPr>
            <a:r>
              <a:rPr lang="en-US" dirty="0"/>
              <a:t>The </a:t>
            </a:r>
            <a:r>
              <a:rPr lang="en-US" dirty="0" err="1"/>
              <a:t>ucwords</a:t>
            </a:r>
            <a:r>
              <a:rPr lang="en-US" dirty="0"/>
              <a:t>() function returns string converting first character of each word into uppercase.</a:t>
            </a:r>
          </a:p>
          <a:p>
            <a:pPr marL="0" indent="0">
              <a:buNone/>
            </a:pPr>
            <a:endParaRPr lang="en-US" dirty="0"/>
          </a:p>
        </p:txBody>
      </p:sp>
    </p:spTree>
    <p:extLst>
      <p:ext uri="{BB962C8B-B14F-4D97-AF65-F5344CB8AC3E}">
        <p14:creationId xmlns:p14="http://schemas.microsoft.com/office/powerpoint/2010/main" val="95410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0F23-215E-46A4-95AC-F92EF8683C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2CDD6F-33AF-4C64-8D41-FDD54BED3BA4}"/>
              </a:ext>
            </a:extLst>
          </p:cNvPr>
          <p:cNvSpPr>
            <a:spLocks noGrp="1"/>
          </p:cNvSpPr>
          <p:nvPr>
            <p:ph idx="1"/>
          </p:nvPr>
        </p:nvSpPr>
        <p:spPr/>
        <p:txBody>
          <a:bodyPr/>
          <a:lstStyle/>
          <a:p>
            <a:pPr marL="0" indent="0">
              <a:buNone/>
            </a:pPr>
            <a:r>
              <a:rPr lang="en-US" b="1" dirty="0" err="1"/>
              <a:t>strrev</a:t>
            </a:r>
            <a:r>
              <a:rPr lang="en-US" b="1" dirty="0"/>
              <a:t>() function</a:t>
            </a:r>
          </a:p>
          <a:p>
            <a:pPr marL="0" indent="0">
              <a:buNone/>
            </a:pPr>
            <a:r>
              <a:rPr lang="en-US" dirty="0"/>
              <a:t>The </a:t>
            </a:r>
            <a:r>
              <a:rPr lang="en-US" dirty="0" err="1"/>
              <a:t>strrev</a:t>
            </a:r>
            <a:r>
              <a:rPr lang="en-US" dirty="0"/>
              <a:t>() function returns reversed string.</a:t>
            </a:r>
          </a:p>
          <a:p>
            <a:pPr marL="0" indent="0">
              <a:buNone/>
            </a:pPr>
            <a:r>
              <a:rPr lang="en-US" b="1" dirty="0" err="1"/>
              <a:t>strlen</a:t>
            </a:r>
            <a:r>
              <a:rPr lang="en-US" b="1" dirty="0"/>
              <a:t>() function</a:t>
            </a:r>
          </a:p>
          <a:p>
            <a:pPr marL="0" indent="0">
              <a:buNone/>
            </a:pPr>
            <a:r>
              <a:rPr lang="en-US" dirty="0"/>
              <a:t>The </a:t>
            </a:r>
            <a:r>
              <a:rPr lang="en-US" dirty="0" err="1"/>
              <a:t>strlen</a:t>
            </a:r>
            <a:r>
              <a:rPr lang="en-US" dirty="0"/>
              <a:t>() function returns length of the string.</a:t>
            </a:r>
          </a:p>
          <a:p>
            <a:pPr marL="0" indent="0">
              <a:buNone/>
            </a:pPr>
            <a:r>
              <a:rPr lang="en-US" b="1" dirty="0" err="1"/>
              <a:t>str_replace</a:t>
            </a:r>
            <a:r>
              <a:rPr lang="en-US" b="1" dirty="0"/>
              <a:t>():</a:t>
            </a:r>
          </a:p>
          <a:p>
            <a:pPr marL="0" indent="0">
              <a:buNone/>
            </a:pPr>
            <a:r>
              <a:rPr lang="en-US" dirty="0"/>
              <a:t>It replaces all occurrences of the search string with the replacement string.</a:t>
            </a:r>
          </a:p>
          <a:p>
            <a:pPr marL="0" indent="0">
              <a:buNone/>
            </a:pPr>
            <a:r>
              <a:rPr lang="en-US" dirty="0"/>
              <a:t>syntax of the </a:t>
            </a:r>
            <a:r>
              <a:rPr lang="en-US" dirty="0" err="1"/>
              <a:t>str_replace</a:t>
            </a:r>
            <a:r>
              <a:rPr lang="en-US" dirty="0"/>
              <a:t>() function is given below, which has the following four parameters.</a:t>
            </a:r>
          </a:p>
          <a:p>
            <a:pPr marL="0" indent="0">
              <a:buNone/>
            </a:pPr>
            <a:r>
              <a:rPr lang="en-US" dirty="0"/>
              <a:t>    </a:t>
            </a:r>
            <a:r>
              <a:rPr lang="en-US" dirty="0" err="1"/>
              <a:t>str_replace</a:t>
            </a:r>
            <a:r>
              <a:rPr lang="en-US" dirty="0"/>
              <a:t> ( $search, $replace, $string, $count) </a:t>
            </a:r>
          </a:p>
          <a:p>
            <a:pPr marL="0" indent="0">
              <a:buNone/>
            </a:pPr>
            <a:endParaRPr lang="en-US" dirty="0"/>
          </a:p>
        </p:txBody>
      </p:sp>
    </p:spTree>
    <p:extLst>
      <p:ext uri="{BB962C8B-B14F-4D97-AF65-F5344CB8AC3E}">
        <p14:creationId xmlns:p14="http://schemas.microsoft.com/office/powerpoint/2010/main" val="344011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1C5EE-3686-4E03-81C1-8B806B154E4E}"/>
              </a:ext>
            </a:extLst>
          </p:cNvPr>
          <p:cNvSpPr>
            <a:spLocks noGrp="1"/>
          </p:cNvSpPr>
          <p:nvPr>
            <p:ph idx="1"/>
          </p:nvPr>
        </p:nvSpPr>
        <p:spPr>
          <a:xfrm>
            <a:off x="628650" y="762000"/>
            <a:ext cx="7886700" cy="5414963"/>
          </a:xfrm>
        </p:spPr>
        <p:txBody>
          <a:bodyPr>
            <a:normAutofit fontScale="92500"/>
          </a:bodyPr>
          <a:lstStyle/>
          <a:p>
            <a:pPr marL="0" indent="0">
              <a:buNone/>
            </a:pPr>
            <a:r>
              <a:rPr lang="en-US" sz="2800" dirty="0"/>
              <a:t>&lt;?php  </a:t>
            </a:r>
          </a:p>
          <a:p>
            <a:pPr marL="0" indent="0">
              <a:buNone/>
            </a:pPr>
            <a:r>
              <a:rPr lang="en-US" sz="2800" dirty="0"/>
              <a:t>$string = "</a:t>
            </a:r>
            <a:r>
              <a:rPr lang="en-US" sz="2800" dirty="0" err="1"/>
              <a:t>Hii</a:t>
            </a:r>
            <a:r>
              <a:rPr lang="en-US" sz="2800" dirty="0"/>
              <a:t> everyone!";  </a:t>
            </a:r>
          </a:p>
          <a:p>
            <a:pPr marL="0" indent="0">
              <a:buNone/>
            </a:pPr>
            <a:r>
              <a:rPr lang="en-US" sz="2800" dirty="0"/>
              <a:t>$search = '</a:t>
            </a:r>
            <a:r>
              <a:rPr lang="en-US" sz="2800" dirty="0" err="1"/>
              <a:t>Hii</a:t>
            </a:r>
            <a:r>
              <a:rPr lang="en-US" sz="2800" dirty="0"/>
              <a:t>';  </a:t>
            </a:r>
          </a:p>
          <a:p>
            <a:pPr marL="0" indent="0">
              <a:buNone/>
            </a:pPr>
            <a:r>
              <a:rPr lang="en-US" sz="2800" dirty="0"/>
              <a:t>$replace = 'Hello';  </a:t>
            </a:r>
          </a:p>
          <a:p>
            <a:pPr marL="0" indent="0">
              <a:buNone/>
            </a:pPr>
            <a:r>
              <a:rPr lang="en-US" sz="2800" dirty="0"/>
              <a:t>echo '&lt;b&gt;'."String before replacement:".'&lt;/</a:t>
            </a:r>
            <a:r>
              <a:rPr lang="en-US" sz="2800" dirty="0" err="1"/>
              <a:t>br</a:t>
            </a:r>
            <a:r>
              <a:rPr lang="en-US" sz="2800" dirty="0"/>
              <a:t>&gt;&lt;/b&gt;';  </a:t>
            </a:r>
          </a:p>
          <a:p>
            <a:pPr marL="0" indent="0">
              <a:buNone/>
            </a:pPr>
            <a:r>
              <a:rPr lang="en-US" sz="2800" dirty="0"/>
              <a:t>echo $string.'&lt;/</a:t>
            </a:r>
            <a:r>
              <a:rPr lang="en-US" sz="2800" dirty="0" err="1"/>
              <a:t>br</a:t>
            </a:r>
            <a:r>
              <a:rPr lang="en-US" sz="2800" dirty="0"/>
              <a:t>&gt;';  </a:t>
            </a:r>
          </a:p>
          <a:p>
            <a:pPr marL="0" indent="0">
              <a:buNone/>
            </a:pPr>
            <a:r>
              <a:rPr lang="en-US" sz="2800" dirty="0"/>
              <a:t>$</a:t>
            </a:r>
            <a:r>
              <a:rPr lang="en-US" sz="2800" dirty="0" err="1"/>
              <a:t>newstr</a:t>
            </a:r>
            <a:r>
              <a:rPr lang="en-US" sz="2800" dirty="0"/>
              <a:t> = </a:t>
            </a:r>
            <a:r>
              <a:rPr lang="en-US" sz="2800" dirty="0" err="1"/>
              <a:t>str_replace</a:t>
            </a:r>
            <a:r>
              <a:rPr lang="en-US" sz="2800" dirty="0"/>
              <a:t>($search, $replace, $string, $count);  </a:t>
            </a:r>
          </a:p>
          <a:p>
            <a:pPr marL="0" indent="0">
              <a:buNone/>
            </a:pPr>
            <a:r>
              <a:rPr lang="en-US" sz="2800" dirty="0"/>
              <a:t>echo '&lt;b&gt;'."New replaced string is:".'&lt;/</a:t>
            </a:r>
            <a:r>
              <a:rPr lang="en-US" sz="2800" dirty="0" err="1"/>
              <a:t>br</a:t>
            </a:r>
            <a:r>
              <a:rPr lang="en-US" sz="2800" dirty="0"/>
              <a:t>&gt;&lt;/b&gt;';  </a:t>
            </a:r>
          </a:p>
          <a:p>
            <a:pPr marL="0" indent="0">
              <a:buNone/>
            </a:pPr>
            <a:r>
              <a:rPr lang="en-US" sz="2800" dirty="0"/>
              <a:t>echo $</a:t>
            </a:r>
            <a:r>
              <a:rPr lang="en-US" sz="2800" dirty="0" err="1"/>
              <a:t>newstr</a:t>
            </a:r>
            <a:r>
              <a:rPr lang="en-US" sz="2800" dirty="0"/>
              <a:t>.'&lt;/</a:t>
            </a:r>
            <a:r>
              <a:rPr lang="en-US" sz="2800" dirty="0" err="1"/>
              <a:t>br</a:t>
            </a:r>
            <a:r>
              <a:rPr lang="en-US" sz="2800" dirty="0"/>
              <a:t>&gt;';  </a:t>
            </a:r>
          </a:p>
          <a:p>
            <a:pPr marL="0" indent="0">
              <a:buNone/>
            </a:pPr>
            <a:r>
              <a:rPr lang="en-US" sz="2800" dirty="0"/>
              <a:t>echo 'Number of replacement ='.$count;  </a:t>
            </a:r>
          </a:p>
          <a:p>
            <a:pPr marL="0" indent="0">
              <a:buNone/>
            </a:pPr>
            <a:r>
              <a:rPr lang="en-US" sz="2800" dirty="0"/>
              <a:t>?&gt;  </a:t>
            </a:r>
          </a:p>
          <a:p>
            <a:pPr marL="0" indent="0">
              <a:buNone/>
            </a:pPr>
            <a:endParaRPr lang="en-US" dirty="0"/>
          </a:p>
        </p:txBody>
      </p:sp>
    </p:spTree>
    <p:extLst>
      <p:ext uri="{BB962C8B-B14F-4D97-AF65-F5344CB8AC3E}">
        <p14:creationId xmlns:p14="http://schemas.microsoft.com/office/powerpoint/2010/main" val="385495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662B-9C30-454C-ACEF-7C6272AC5A91}"/>
              </a:ext>
            </a:extLst>
          </p:cNvPr>
          <p:cNvSpPr>
            <a:spLocks noGrp="1"/>
          </p:cNvSpPr>
          <p:nvPr>
            <p:ph type="title"/>
          </p:nvPr>
        </p:nvSpPr>
        <p:spPr/>
        <p:txBody>
          <a:bodyPr/>
          <a:lstStyle/>
          <a:p>
            <a:r>
              <a:rPr lang="en-US" sz="3600" b="1" dirty="0" err="1"/>
              <a:t>strcmp</a:t>
            </a:r>
            <a:r>
              <a:rPr lang="en-US" sz="3600" b="1" dirty="0"/>
              <a:t>() function</a:t>
            </a:r>
            <a:endParaRPr lang="en-US" b="1" dirty="0"/>
          </a:p>
        </p:txBody>
      </p:sp>
      <p:sp>
        <p:nvSpPr>
          <p:cNvPr id="3" name="Content Placeholder 2">
            <a:extLst>
              <a:ext uri="{FF2B5EF4-FFF2-40B4-BE49-F238E27FC236}">
                <a16:creationId xmlns:a16="http://schemas.microsoft.com/office/drawing/2014/main" id="{EBD8CF77-63D9-40BB-A252-113E83DD2144}"/>
              </a:ext>
            </a:extLst>
          </p:cNvPr>
          <p:cNvSpPr>
            <a:spLocks noGrp="1"/>
          </p:cNvSpPr>
          <p:nvPr>
            <p:ph idx="1"/>
          </p:nvPr>
        </p:nvSpPr>
        <p:spPr/>
        <p:txBody>
          <a:bodyPr>
            <a:normAutofit/>
          </a:bodyPr>
          <a:lstStyle/>
          <a:p>
            <a:pPr marL="0" indent="0">
              <a:buNone/>
            </a:pPr>
            <a:r>
              <a:rPr lang="en-US" sz="3200" dirty="0"/>
              <a:t>The </a:t>
            </a:r>
            <a:r>
              <a:rPr lang="en-US" sz="3200" dirty="0" err="1"/>
              <a:t>strcmp</a:t>
            </a:r>
            <a:r>
              <a:rPr lang="en-US" sz="3200" dirty="0"/>
              <a:t>() function is used to compares two strings in PHP.</a:t>
            </a:r>
          </a:p>
          <a:p>
            <a:pPr marL="0" indent="0">
              <a:buNone/>
            </a:pPr>
            <a:r>
              <a:rPr lang="en-US" sz="2400" dirty="0">
                <a:solidFill>
                  <a:srgbClr val="FF0000"/>
                </a:solidFill>
                <a:effectLst/>
              </a:rPr>
              <a:t>&lt;?php</a:t>
            </a:r>
            <a:br>
              <a:rPr lang="en-US" sz="2400" dirty="0">
                <a:solidFill>
                  <a:srgbClr val="000000"/>
                </a:solidFill>
                <a:effectLst/>
              </a:rPr>
            </a:br>
            <a:r>
              <a:rPr lang="en-US" sz="2400" dirty="0">
                <a:solidFill>
                  <a:srgbClr val="000000"/>
                </a:solidFill>
                <a:effectLst/>
              </a:rPr>
              <a:t>$var1 = </a:t>
            </a:r>
            <a:r>
              <a:rPr lang="en-US" sz="2400" dirty="0">
                <a:solidFill>
                  <a:srgbClr val="A52A2A"/>
                </a:solidFill>
                <a:effectLst/>
              </a:rPr>
              <a:t>"Hello"</a:t>
            </a:r>
            <a:r>
              <a:rPr lang="en-US" sz="2400" dirty="0">
                <a:solidFill>
                  <a:srgbClr val="000000"/>
                </a:solidFill>
                <a:effectLst/>
              </a:rPr>
              <a:t>;</a:t>
            </a:r>
            <a:br>
              <a:rPr lang="en-US" sz="2400" dirty="0">
                <a:solidFill>
                  <a:srgbClr val="000000"/>
                </a:solidFill>
                <a:effectLst/>
              </a:rPr>
            </a:br>
            <a:r>
              <a:rPr lang="en-US" sz="2400" dirty="0">
                <a:solidFill>
                  <a:srgbClr val="000000"/>
                </a:solidFill>
                <a:effectLst/>
              </a:rPr>
              <a:t>$var2 = </a:t>
            </a:r>
            <a:r>
              <a:rPr lang="en-US" sz="2400" dirty="0">
                <a:solidFill>
                  <a:srgbClr val="A52A2A"/>
                </a:solidFill>
                <a:effectLst/>
              </a:rPr>
              <a:t>"Hello"</a:t>
            </a:r>
            <a:r>
              <a:rPr lang="en-US" sz="2400" dirty="0">
                <a:solidFill>
                  <a:srgbClr val="000000"/>
                </a:solidFill>
                <a:effectLst/>
              </a:rPr>
              <a:t>;</a:t>
            </a:r>
            <a:br>
              <a:rPr lang="en-US" sz="2400" dirty="0">
                <a:solidFill>
                  <a:srgbClr val="000000"/>
                </a:solidFill>
                <a:effectLst/>
              </a:rPr>
            </a:br>
            <a:r>
              <a:rPr lang="en-US" sz="2400" dirty="0">
                <a:solidFill>
                  <a:srgbClr val="0000CD"/>
                </a:solidFill>
                <a:effectLst/>
              </a:rPr>
              <a:t>echo</a:t>
            </a:r>
            <a:r>
              <a:rPr lang="en-US" sz="2400" dirty="0">
                <a:solidFill>
                  <a:srgbClr val="000000"/>
                </a:solidFill>
                <a:effectLst/>
              </a:rPr>
              <a:t> </a:t>
            </a:r>
            <a:r>
              <a:rPr lang="en-US" sz="2400" dirty="0" err="1">
                <a:solidFill>
                  <a:srgbClr val="000000"/>
                </a:solidFill>
                <a:effectLst/>
              </a:rPr>
              <a:t>strcmp</a:t>
            </a:r>
            <a:r>
              <a:rPr lang="en-US" sz="2400" dirty="0">
                <a:solidFill>
                  <a:srgbClr val="000000"/>
                </a:solidFill>
                <a:effectLst/>
              </a:rPr>
              <a:t>($var1, $var2);</a:t>
            </a:r>
            <a:br>
              <a:rPr lang="en-US" sz="2400" dirty="0">
                <a:solidFill>
                  <a:srgbClr val="000000"/>
                </a:solidFill>
                <a:effectLst/>
              </a:rPr>
            </a:br>
            <a:r>
              <a:rPr lang="en-US" sz="2400" dirty="0">
                <a:solidFill>
                  <a:srgbClr val="FF0000"/>
                </a:solidFill>
                <a:effectLst/>
              </a:rPr>
              <a:t>?&gt;</a:t>
            </a:r>
            <a:endParaRPr lang="en-US" sz="2400" dirty="0"/>
          </a:p>
          <a:p>
            <a:pPr marL="0" indent="0">
              <a:buNone/>
            </a:pPr>
            <a:r>
              <a:rPr lang="en-US" sz="2400" dirty="0"/>
              <a:t>f it returns 0, then two strings are equal.</a:t>
            </a:r>
            <a:r>
              <a:rPr lang="en-US" sz="3200" dirty="0"/>
              <a:t> </a:t>
            </a:r>
            <a:r>
              <a:rPr lang="en-US" sz="2400" dirty="0"/>
              <a:t>If it returns 1 or -1, then two strings are not equal.</a:t>
            </a:r>
            <a:endParaRPr lang="en-US" sz="3200" dirty="0"/>
          </a:p>
        </p:txBody>
      </p:sp>
    </p:spTree>
    <p:extLst>
      <p:ext uri="{BB962C8B-B14F-4D97-AF65-F5344CB8AC3E}">
        <p14:creationId xmlns:p14="http://schemas.microsoft.com/office/powerpoint/2010/main" val="506055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FFD2-F779-45F2-AB0C-BF9D5E43FAC2}"/>
              </a:ext>
            </a:extLst>
          </p:cNvPr>
          <p:cNvSpPr>
            <a:spLocks noGrp="1"/>
          </p:cNvSpPr>
          <p:nvPr>
            <p:ph type="title"/>
          </p:nvPr>
        </p:nvSpPr>
        <p:spPr/>
        <p:txBody>
          <a:bodyPr/>
          <a:lstStyle/>
          <a:p>
            <a:r>
              <a:rPr lang="en-US" b="1" dirty="0"/>
              <a:t>rand() function</a:t>
            </a:r>
          </a:p>
        </p:txBody>
      </p:sp>
      <p:sp>
        <p:nvSpPr>
          <p:cNvPr id="3" name="Content Placeholder 2">
            <a:extLst>
              <a:ext uri="{FF2B5EF4-FFF2-40B4-BE49-F238E27FC236}">
                <a16:creationId xmlns:a16="http://schemas.microsoft.com/office/drawing/2014/main" id="{829FE2F0-DCB7-4593-9460-B055CC7C29DD}"/>
              </a:ext>
            </a:extLst>
          </p:cNvPr>
          <p:cNvSpPr>
            <a:spLocks noGrp="1"/>
          </p:cNvSpPr>
          <p:nvPr>
            <p:ph idx="1"/>
          </p:nvPr>
        </p:nvSpPr>
        <p:spPr>
          <a:xfrm>
            <a:off x="628650" y="1447800"/>
            <a:ext cx="7886700" cy="4729163"/>
          </a:xfrm>
        </p:spPr>
        <p:txBody>
          <a:bodyPr>
            <a:normAutofit/>
          </a:bodyPr>
          <a:lstStyle/>
          <a:p>
            <a:pPr marL="0" indent="0" algn="just">
              <a:buNone/>
            </a:pPr>
            <a:r>
              <a:rPr lang="en-US" sz="2400" dirty="0"/>
              <a:t>rand() function is used to generates a random integer.</a:t>
            </a:r>
          </a:p>
          <a:p>
            <a:pPr marL="0" indent="0" algn="just">
              <a:buNone/>
            </a:pPr>
            <a:r>
              <a:rPr lang="en-US" sz="2400" dirty="0"/>
              <a:t>For OTP (One time Password) integration in our project we need rand () function. For OTP integration first we need to generates a 4 digit or 6 digit number.</a:t>
            </a:r>
          </a:p>
          <a:p>
            <a:pPr marL="0" indent="0">
              <a:buNone/>
            </a:pPr>
            <a:r>
              <a:rPr lang="en-US" sz="2000" dirty="0">
                <a:solidFill>
                  <a:srgbClr val="FF0000"/>
                </a:solidFill>
                <a:effectLst/>
              </a:rPr>
              <a:t>4 digit OTP</a:t>
            </a:r>
          </a:p>
          <a:p>
            <a:pPr marL="0" indent="0">
              <a:buNone/>
            </a:pPr>
            <a:r>
              <a:rPr lang="en-US" sz="2000" dirty="0">
                <a:solidFill>
                  <a:srgbClr val="FF0000"/>
                </a:solidFill>
                <a:effectLst/>
              </a:rPr>
              <a:t>&lt;?php</a:t>
            </a:r>
            <a:br>
              <a:rPr lang="en-US" sz="2000" dirty="0">
                <a:solidFill>
                  <a:srgbClr val="000000"/>
                </a:solidFill>
                <a:effectLst/>
              </a:rPr>
            </a:br>
            <a:r>
              <a:rPr lang="en-US" sz="2000" dirty="0">
                <a:solidFill>
                  <a:srgbClr val="000000"/>
                </a:solidFill>
                <a:effectLst/>
              </a:rPr>
              <a:t>$</a:t>
            </a:r>
            <a:r>
              <a:rPr lang="en-US" sz="2000" dirty="0" err="1">
                <a:solidFill>
                  <a:srgbClr val="000000"/>
                </a:solidFill>
                <a:effectLst/>
              </a:rPr>
              <a:t>random_number</a:t>
            </a:r>
            <a:r>
              <a:rPr lang="en-US" sz="2000" dirty="0">
                <a:solidFill>
                  <a:srgbClr val="000000"/>
                </a:solidFill>
                <a:effectLst/>
              </a:rPr>
              <a:t>=rand(</a:t>
            </a:r>
            <a:r>
              <a:rPr lang="en-US" sz="2000" dirty="0">
                <a:solidFill>
                  <a:srgbClr val="FF0000"/>
                </a:solidFill>
                <a:effectLst/>
              </a:rPr>
              <a:t>1000</a:t>
            </a:r>
            <a:r>
              <a:rPr lang="en-US" sz="2000" dirty="0">
                <a:solidFill>
                  <a:srgbClr val="000000"/>
                </a:solidFill>
                <a:effectLst/>
              </a:rPr>
              <a:t>, </a:t>
            </a:r>
            <a:r>
              <a:rPr lang="en-US" sz="2000" dirty="0">
                <a:solidFill>
                  <a:srgbClr val="FF0000"/>
                </a:solidFill>
                <a:effectLst/>
              </a:rPr>
              <a:t>9999</a:t>
            </a:r>
            <a:r>
              <a:rPr lang="en-US" sz="2000" dirty="0">
                <a:solidFill>
                  <a:srgbClr val="000000"/>
                </a:solidFill>
                <a:effectLst/>
              </a:rPr>
              <a:t>);</a:t>
            </a:r>
            <a:br>
              <a:rPr lang="en-US" sz="2000" dirty="0">
                <a:solidFill>
                  <a:srgbClr val="000000"/>
                </a:solidFill>
                <a:effectLst/>
              </a:rPr>
            </a:br>
            <a:r>
              <a:rPr lang="en-US" sz="2000" dirty="0">
                <a:solidFill>
                  <a:srgbClr val="0000CD"/>
                </a:solidFill>
                <a:effectLst/>
              </a:rPr>
              <a:t>echo</a:t>
            </a:r>
            <a:r>
              <a:rPr lang="en-US" sz="2000" dirty="0">
                <a:solidFill>
                  <a:srgbClr val="000000"/>
                </a:solidFill>
                <a:effectLst/>
              </a:rPr>
              <a:t> $</a:t>
            </a:r>
            <a:r>
              <a:rPr lang="en-US" sz="2000" dirty="0" err="1">
                <a:solidFill>
                  <a:srgbClr val="000000"/>
                </a:solidFill>
                <a:effectLst/>
              </a:rPr>
              <a:t>random_number</a:t>
            </a:r>
            <a:r>
              <a:rPr lang="en-US" sz="2000" dirty="0">
                <a:solidFill>
                  <a:srgbClr val="000000"/>
                </a:solidFill>
                <a:effectLst/>
              </a:rPr>
              <a:t>;</a:t>
            </a:r>
            <a:br>
              <a:rPr lang="en-US" sz="2000" dirty="0">
                <a:solidFill>
                  <a:srgbClr val="000000"/>
                </a:solidFill>
                <a:effectLst/>
              </a:rPr>
            </a:br>
            <a:r>
              <a:rPr lang="en-US" sz="2000" dirty="0">
                <a:solidFill>
                  <a:srgbClr val="FF0000"/>
                </a:solidFill>
                <a:effectLst/>
              </a:rPr>
              <a:t>?&gt;</a:t>
            </a:r>
          </a:p>
          <a:p>
            <a:pPr marL="0" indent="0">
              <a:buNone/>
            </a:pPr>
            <a:r>
              <a:rPr lang="en-US" sz="2000" dirty="0">
                <a:solidFill>
                  <a:srgbClr val="FF0000"/>
                </a:solidFill>
              </a:rPr>
              <a:t>6</a:t>
            </a:r>
            <a:r>
              <a:rPr lang="en-US" sz="2000" dirty="0">
                <a:solidFill>
                  <a:srgbClr val="FF0000"/>
                </a:solidFill>
                <a:effectLst/>
              </a:rPr>
              <a:t> digit OTP</a:t>
            </a:r>
          </a:p>
          <a:p>
            <a:pPr marL="0" indent="0">
              <a:buNone/>
            </a:pPr>
            <a:r>
              <a:rPr lang="en-US" sz="1600" dirty="0">
                <a:solidFill>
                  <a:srgbClr val="FF0000"/>
                </a:solidFill>
                <a:effectLst/>
              </a:rPr>
              <a:t>&lt;?php</a:t>
            </a:r>
            <a:br>
              <a:rPr lang="en-US" sz="1600" dirty="0">
                <a:solidFill>
                  <a:srgbClr val="000000"/>
                </a:solidFill>
                <a:effectLst/>
              </a:rPr>
            </a:br>
            <a:r>
              <a:rPr lang="en-US" sz="1600" dirty="0">
                <a:solidFill>
                  <a:srgbClr val="000000"/>
                </a:solidFill>
                <a:effectLst/>
              </a:rPr>
              <a:t>$</a:t>
            </a:r>
            <a:r>
              <a:rPr lang="en-US" sz="1600" dirty="0" err="1">
                <a:solidFill>
                  <a:srgbClr val="000000"/>
                </a:solidFill>
                <a:effectLst/>
              </a:rPr>
              <a:t>random_number</a:t>
            </a:r>
            <a:r>
              <a:rPr lang="en-US" sz="1600" dirty="0">
                <a:solidFill>
                  <a:srgbClr val="000000"/>
                </a:solidFill>
                <a:effectLst/>
              </a:rPr>
              <a:t>=rand(</a:t>
            </a:r>
            <a:r>
              <a:rPr lang="en-US" sz="1600" dirty="0">
                <a:solidFill>
                  <a:srgbClr val="FF0000"/>
                </a:solidFill>
                <a:effectLst/>
              </a:rPr>
              <a:t>100000</a:t>
            </a:r>
            <a:r>
              <a:rPr lang="en-US" sz="1600" dirty="0">
                <a:solidFill>
                  <a:srgbClr val="000000"/>
                </a:solidFill>
                <a:effectLst/>
              </a:rPr>
              <a:t>, </a:t>
            </a:r>
            <a:r>
              <a:rPr lang="en-US" sz="1600" dirty="0">
                <a:solidFill>
                  <a:srgbClr val="FF0000"/>
                </a:solidFill>
                <a:effectLst/>
              </a:rPr>
              <a:t>999999</a:t>
            </a:r>
            <a:r>
              <a:rPr lang="en-US" sz="1600" dirty="0">
                <a:solidFill>
                  <a:srgbClr val="000000"/>
                </a:solidFill>
                <a:effectLst/>
              </a:rPr>
              <a:t>);</a:t>
            </a:r>
            <a:br>
              <a:rPr lang="en-US" sz="1600" dirty="0">
                <a:solidFill>
                  <a:srgbClr val="000000"/>
                </a:solidFill>
                <a:effectLst/>
              </a:rPr>
            </a:br>
            <a:r>
              <a:rPr lang="en-US" sz="1600" dirty="0">
                <a:solidFill>
                  <a:srgbClr val="0000CD"/>
                </a:solidFill>
                <a:effectLst/>
              </a:rPr>
              <a:t>echo</a:t>
            </a:r>
            <a:r>
              <a:rPr lang="en-US" sz="1600" dirty="0">
                <a:solidFill>
                  <a:srgbClr val="000000"/>
                </a:solidFill>
                <a:effectLst/>
              </a:rPr>
              <a:t> $</a:t>
            </a:r>
            <a:r>
              <a:rPr lang="en-US" sz="1600" dirty="0" err="1">
                <a:solidFill>
                  <a:srgbClr val="000000"/>
                </a:solidFill>
                <a:effectLst/>
              </a:rPr>
              <a:t>random_number</a:t>
            </a:r>
            <a:r>
              <a:rPr lang="en-US" sz="1600" dirty="0">
                <a:solidFill>
                  <a:srgbClr val="000000"/>
                </a:solidFill>
                <a:effectLst/>
              </a:rPr>
              <a:t>;</a:t>
            </a:r>
            <a:br>
              <a:rPr lang="en-US" sz="1600" dirty="0">
                <a:solidFill>
                  <a:srgbClr val="000000"/>
                </a:solidFill>
                <a:effectLst/>
              </a:rPr>
            </a:br>
            <a:r>
              <a:rPr lang="en-US" sz="1600" dirty="0">
                <a:solidFill>
                  <a:srgbClr val="FF0000"/>
                </a:solidFill>
                <a:effectLst/>
              </a:rPr>
              <a:t>?&gt;</a:t>
            </a:r>
            <a:endParaRPr lang="en-US" sz="2000" dirty="0">
              <a:solidFill>
                <a:srgbClr val="FF0000"/>
              </a:solidFill>
              <a:effectLst/>
            </a:endParaRPr>
          </a:p>
          <a:p>
            <a:pPr marL="0" indent="0">
              <a:buNone/>
            </a:pPr>
            <a:endParaRPr lang="en-US" sz="2800" dirty="0">
              <a:solidFill>
                <a:srgbClr val="FF0000"/>
              </a:solidFill>
              <a:effectLst/>
            </a:endParaRPr>
          </a:p>
          <a:p>
            <a:pPr marL="0" indent="0">
              <a:buNone/>
            </a:pPr>
            <a:endParaRPr lang="en-US" sz="2800" dirty="0"/>
          </a:p>
        </p:txBody>
      </p:sp>
    </p:spTree>
    <p:extLst>
      <p:ext uri="{BB962C8B-B14F-4D97-AF65-F5344CB8AC3E}">
        <p14:creationId xmlns:p14="http://schemas.microsoft.com/office/powerpoint/2010/main" val="188995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D4D5-E52F-4880-BCCA-BE3A25574DAA}"/>
              </a:ext>
            </a:extLst>
          </p:cNvPr>
          <p:cNvSpPr>
            <a:spLocks noGrp="1"/>
          </p:cNvSpPr>
          <p:nvPr>
            <p:ph type="title"/>
          </p:nvPr>
        </p:nvSpPr>
        <p:spPr/>
        <p:txBody>
          <a:bodyPr/>
          <a:lstStyle/>
          <a:p>
            <a:r>
              <a:rPr lang="en-US" b="1" dirty="0"/>
              <a:t>User Defined Function in PHP</a:t>
            </a:r>
            <a:br>
              <a:rPr lang="en-US" b="1" dirty="0"/>
            </a:br>
            <a:endParaRPr lang="en-US" dirty="0"/>
          </a:p>
        </p:txBody>
      </p:sp>
      <p:sp>
        <p:nvSpPr>
          <p:cNvPr id="3" name="Content Placeholder 2">
            <a:extLst>
              <a:ext uri="{FF2B5EF4-FFF2-40B4-BE49-F238E27FC236}">
                <a16:creationId xmlns:a16="http://schemas.microsoft.com/office/drawing/2014/main" id="{C03BD63A-5A78-4EA9-B4A0-BBFC2AAC0F3B}"/>
              </a:ext>
            </a:extLst>
          </p:cNvPr>
          <p:cNvSpPr>
            <a:spLocks noGrp="1"/>
          </p:cNvSpPr>
          <p:nvPr>
            <p:ph idx="1"/>
          </p:nvPr>
        </p:nvSpPr>
        <p:spPr/>
        <p:txBody>
          <a:bodyPr/>
          <a:lstStyle/>
          <a:p>
            <a:pPr marL="0" indent="0">
              <a:buNone/>
            </a:pPr>
            <a:r>
              <a:rPr lang="en-US" sz="2800" b="1" dirty="0"/>
              <a:t>Syntax</a:t>
            </a:r>
          </a:p>
          <a:p>
            <a:pPr marL="0" indent="0">
              <a:buNone/>
            </a:pPr>
            <a:r>
              <a:rPr lang="en-US" sz="2800" dirty="0"/>
              <a:t>function </a:t>
            </a:r>
            <a:r>
              <a:rPr lang="en-US" sz="2800" i="1" dirty="0" err="1"/>
              <a:t>functionName</a:t>
            </a:r>
            <a:r>
              <a:rPr lang="en-US" sz="2800" dirty="0"/>
              <a:t>() {</a:t>
            </a:r>
            <a:br>
              <a:rPr lang="en-US" sz="2800" dirty="0"/>
            </a:br>
            <a:r>
              <a:rPr lang="en-US" sz="2800" i="1" dirty="0"/>
              <a:t>  code to be executed</a:t>
            </a:r>
            <a:r>
              <a:rPr lang="en-US" sz="2800" dirty="0"/>
              <a:t>;</a:t>
            </a:r>
            <a:br>
              <a:rPr lang="en-US" sz="2800" dirty="0"/>
            </a:br>
            <a:r>
              <a:rPr lang="en-US" sz="2800" dirty="0"/>
              <a:t>} </a:t>
            </a:r>
          </a:p>
          <a:p>
            <a:pPr marL="0" indent="0">
              <a:buNone/>
            </a:pPr>
            <a:r>
              <a:rPr lang="en-US" dirty="0">
                <a:solidFill>
                  <a:srgbClr val="FF0000"/>
                </a:solidFill>
                <a:effectLst/>
              </a:rPr>
              <a:t>&lt;?php</a:t>
            </a:r>
            <a:br>
              <a:rPr lang="en-US" dirty="0">
                <a:solidFill>
                  <a:srgbClr val="000000"/>
                </a:solidFill>
                <a:effectLst/>
              </a:rPr>
            </a:br>
            <a:r>
              <a:rPr lang="en-US" dirty="0">
                <a:solidFill>
                  <a:srgbClr val="0000CD"/>
                </a:solidFill>
                <a:effectLst/>
              </a:rPr>
              <a:t>function</a:t>
            </a:r>
            <a:r>
              <a:rPr lang="en-US" dirty="0">
                <a:solidFill>
                  <a:srgbClr val="000000"/>
                </a:solidFill>
                <a:effectLst/>
              </a:rPr>
              <a:t> </a:t>
            </a:r>
            <a:r>
              <a:rPr lang="en-US" dirty="0" err="1">
                <a:solidFill>
                  <a:srgbClr val="000000"/>
                </a:solidFill>
                <a:effectLst/>
              </a:rPr>
              <a:t>writeMsg</a:t>
            </a:r>
            <a:r>
              <a:rPr lang="en-US" dirty="0">
                <a:solidFill>
                  <a:srgbClr val="000000"/>
                </a:solidFill>
                <a:effectLst/>
              </a:rPr>
              <a:t>() {</a:t>
            </a:r>
            <a:br>
              <a:rPr lang="en-US" dirty="0">
                <a:solidFill>
                  <a:srgbClr val="000000"/>
                </a:solidFill>
                <a:effectLst/>
              </a:rPr>
            </a:br>
            <a:r>
              <a:rPr lang="en-US" dirty="0">
                <a:solidFill>
                  <a:srgbClr val="000000"/>
                </a:solidFill>
                <a:effectLst/>
              </a:rPr>
              <a:t>  </a:t>
            </a:r>
            <a:r>
              <a:rPr lang="en-US" dirty="0">
                <a:solidFill>
                  <a:srgbClr val="0000CD"/>
                </a:solidFill>
                <a:effectLst/>
              </a:rPr>
              <a:t>echo</a:t>
            </a:r>
            <a:r>
              <a:rPr lang="en-US" dirty="0">
                <a:solidFill>
                  <a:srgbClr val="000000"/>
                </a:solidFill>
                <a:effectLst/>
              </a:rPr>
              <a:t> </a:t>
            </a:r>
            <a:r>
              <a:rPr lang="en-US" dirty="0">
                <a:solidFill>
                  <a:srgbClr val="A52A2A"/>
                </a:solidFill>
                <a:effectLst/>
              </a:rPr>
              <a:t>"Hello world!"</a:t>
            </a:r>
            <a:r>
              <a:rPr lang="en-US" dirty="0">
                <a:solidFill>
                  <a:srgbClr val="000000"/>
                </a:solidFill>
                <a:effectLst/>
              </a:rPr>
              <a:t>;</a:t>
            </a:r>
            <a:br>
              <a:rPr lang="en-US" dirty="0">
                <a:solidFill>
                  <a:srgbClr val="000000"/>
                </a:solidFill>
                <a:effectLst/>
              </a:rPr>
            </a:br>
            <a:r>
              <a:rPr lang="en-US" dirty="0">
                <a:solidFill>
                  <a:srgbClr val="000000"/>
                </a:solidFill>
                <a:effectLst/>
              </a:rPr>
              <a:t>}</a:t>
            </a:r>
            <a:br>
              <a:rPr lang="en-US" dirty="0">
                <a:solidFill>
                  <a:srgbClr val="000000"/>
                </a:solidFill>
                <a:effectLst/>
              </a:rPr>
            </a:br>
            <a:br>
              <a:rPr lang="en-US" dirty="0">
                <a:solidFill>
                  <a:srgbClr val="000000"/>
                </a:solidFill>
                <a:effectLst/>
              </a:rPr>
            </a:br>
            <a:r>
              <a:rPr lang="en-US" dirty="0" err="1">
                <a:solidFill>
                  <a:srgbClr val="000000"/>
                </a:solidFill>
                <a:effectLst/>
              </a:rPr>
              <a:t>writeMsg</a:t>
            </a:r>
            <a:r>
              <a:rPr lang="en-US" dirty="0">
                <a:solidFill>
                  <a:srgbClr val="000000"/>
                </a:solidFill>
                <a:effectLst/>
              </a:rPr>
              <a:t>(); </a:t>
            </a:r>
            <a:r>
              <a:rPr lang="en-US" dirty="0">
                <a:solidFill>
                  <a:srgbClr val="008000"/>
                </a:solidFill>
                <a:effectLst/>
              </a:rPr>
              <a:t>// call the function</a:t>
            </a:r>
            <a:br>
              <a:rPr lang="en-US" dirty="0">
                <a:solidFill>
                  <a:srgbClr val="008000"/>
                </a:solidFill>
                <a:effectLst/>
              </a:rPr>
            </a:br>
            <a:r>
              <a:rPr lang="en-US" dirty="0">
                <a:solidFill>
                  <a:srgbClr val="FF0000"/>
                </a:solidFill>
                <a:effectLst/>
              </a:rPr>
              <a:t>?&gt;</a:t>
            </a:r>
            <a:r>
              <a:rPr lang="en-US" dirty="0"/>
              <a:t> </a:t>
            </a:r>
          </a:p>
          <a:p>
            <a:pPr marL="0" indent="0">
              <a:buNone/>
            </a:pPr>
            <a:endParaRPr lang="en-US" dirty="0"/>
          </a:p>
        </p:txBody>
      </p:sp>
    </p:spTree>
    <p:extLst>
      <p:ext uri="{BB962C8B-B14F-4D97-AF65-F5344CB8AC3E}">
        <p14:creationId xmlns:p14="http://schemas.microsoft.com/office/powerpoint/2010/main" val="367517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0DB7-5645-4AB7-B8B2-5662D61E7D4E}"/>
              </a:ext>
            </a:extLst>
          </p:cNvPr>
          <p:cNvSpPr>
            <a:spLocks noGrp="1"/>
          </p:cNvSpPr>
          <p:nvPr>
            <p:ph type="title"/>
          </p:nvPr>
        </p:nvSpPr>
        <p:spPr/>
        <p:txBody>
          <a:bodyPr/>
          <a:lstStyle/>
          <a:p>
            <a:r>
              <a:rPr lang="en-US" b="1" dirty="0"/>
              <a:t>function with arguments</a:t>
            </a:r>
            <a:br>
              <a:rPr lang="en-US" b="1" dirty="0"/>
            </a:br>
            <a:endParaRPr lang="en-US" dirty="0"/>
          </a:p>
        </p:txBody>
      </p:sp>
      <p:sp>
        <p:nvSpPr>
          <p:cNvPr id="3" name="Content Placeholder 2">
            <a:extLst>
              <a:ext uri="{FF2B5EF4-FFF2-40B4-BE49-F238E27FC236}">
                <a16:creationId xmlns:a16="http://schemas.microsoft.com/office/drawing/2014/main" id="{8EA766B7-E39A-49B6-991A-84D2110C28FD}"/>
              </a:ext>
            </a:extLst>
          </p:cNvPr>
          <p:cNvSpPr>
            <a:spLocks noGrp="1"/>
          </p:cNvSpPr>
          <p:nvPr>
            <p:ph idx="1"/>
          </p:nvPr>
        </p:nvSpPr>
        <p:spPr>
          <a:xfrm>
            <a:off x="628650" y="1371600"/>
            <a:ext cx="7886700" cy="4805363"/>
          </a:xfrm>
        </p:spPr>
        <p:txBody>
          <a:bodyPr>
            <a:normAutofit/>
          </a:bodyPr>
          <a:lstStyle/>
          <a:p>
            <a:pPr marL="0" indent="0">
              <a:buNone/>
            </a:pPr>
            <a:r>
              <a:rPr lang="en-US" sz="2800" dirty="0"/>
              <a:t>&lt;?php</a:t>
            </a:r>
          </a:p>
          <a:p>
            <a:pPr marL="0" indent="0">
              <a:buNone/>
            </a:pPr>
            <a:r>
              <a:rPr lang="en-US" sz="2800" dirty="0"/>
              <a:t>function add($arg1, $arg2){</a:t>
            </a:r>
          </a:p>
          <a:p>
            <a:pPr marL="0" indent="0">
              <a:buNone/>
            </a:pPr>
            <a:r>
              <a:rPr lang="en-US" sz="2800" dirty="0"/>
              <a:t>   echo $arg1+$arg2 . "\n";</a:t>
            </a:r>
          </a:p>
          <a:p>
            <a:pPr marL="0" indent="0">
              <a:buNone/>
            </a:pPr>
            <a:r>
              <a:rPr lang="en-US" sz="2800" dirty="0"/>
              <a:t>}</a:t>
            </a:r>
          </a:p>
          <a:p>
            <a:pPr marL="0" indent="0">
              <a:buNone/>
            </a:pPr>
            <a:r>
              <a:rPr lang="en-US" sz="2800" dirty="0"/>
              <a:t>add(10,20);</a:t>
            </a:r>
          </a:p>
          <a:p>
            <a:pPr marL="0" indent="0">
              <a:buNone/>
            </a:pPr>
            <a:r>
              <a:rPr lang="en-US" sz="2800" dirty="0"/>
              <a:t>?&gt;</a:t>
            </a:r>
          </a:p>
        </p:txBody>
      </p:sp>
    </p:spTree>
    <p:extLst>
      <p:ext uri="{BB962C8B-B14F-4D97-AF65-F5344CB8AC3E}">
        <p14:creationId xmlns:p14="http://schemas.microsoft.com/office/powerpoint/2010/main" val="376415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4009-FD75-467D-B29E-DF07AEF7D444}"/>
              </a:ext>
            </a:extLst>
          </p:cNvPr>
          <p:cNvSpPr>
            <a:spLocks noGrp="1"/>
          </p:cNvSpPr>
          <p:nvPr>
            <p:ph type="title"/>
          </p:nvPr>
        </p:nvSpPr>
        <p:spPr/>
        <p:txBody>
          <a:bodyPr/>
          <a:lstStyle/>
          <a:p>
            <a:r>
              <a:rPr lang="en-US" dirty="0"/>
              <a:t>Function with return statement</a:t>
            </a:r>
          </a:p>
        </p:txBody>
      </p:sp>
      <p:sp>
        <p:nvSpPr>
          <p:cNvPr id="3" name="Content Placeholder 2">
            <a:extLst>
              <a:ext uri="{FF2B5EF4-FFF2-40B4-BE49-F238E27FC236}">
                <a16:creationId xmlns:a16="http://schemas.microsoft.com/office/drawing/2014/main" id="{910D86B2-D0DB-4092-8427-2B938DDA80A9}"/>
              </a:ext>
            </a:extLst>
          </p:cNvPr>
          <p:cNvSpPr>
            <a:spLocks noGrp="1"/>
          </p:cNvSpPr>
          <p:nvPr>
            <p:ph idx="1"/>
          </p:nvPr>
        </p:nvSpPr>
        <p:spPr>
          <a:xfrm>
            <a:off x="628650" y="1295400"/>
            <a:ext cx="7886700" cy="4881563"/>
          </a:xfrm>
        </p:spPr>
        <p:txBody>
          <a:bodyPr>
            <a:normAutofit/>
          </a:bodyPr>
          <a:lstStyle/>
          <a:p>
            <a:pPr marL="0" indent="0">
              <a:buNone/>
            </a:pPr>
            <a:r>
              <a:rPr lang="en-US" sz="3200" dirty="0"/>
              <a:t>&lt;?php</a:t>
            </a:r>
          </a:p>
          <a:p>
            <a:pPr marL="0" indent="0">
              <a:buNone/>
            </a:pPr>
            <a:r>
              <a:rPr lang="en-US" sz="3200" dirty="0"/>
              <a:t>function add($arg1, $arg2){</a:t>
            </a:r>
          </a:p>
          <a:p>
            <a:pPr marL="0" indent="0">
              <a:buNone/>
            </a:pPr>
            <a:r>
              <a:rPr lang="en-US" sz="3200" dirty="0"/>
              <a:t>   return $arg1+$arg2;</a:t>
            </a:r>
          </a:p>
          <a:p>
            <a:pPr marL="0" indent="0">
              <a:buNone/>
            </a:pPr>
            <a:r>
              <a:rPr lang="en-US" sz="3200" dirty="0"/>
              <a:t>}</a:t>
            </a:r>
          </a:p>
          <a:p>
            <a:pPr marL="0" indent="0">
              <a:buNone/>
            </a:pPr>
            <a:r>
              <a:rPr lang="en-US" sz="3200" dirty="0"/>
              <a:t>$</a:t>
            </a:r>
            <a:r>
              <a:rPr lang="en-US" sz="3200" dirty="0" err="1"/>
              <a:t>val</a:t>
            </a:r>
            <a:r>
              <a:rPr lang="en-US" sz="3200" dirty="0"/>
              <a:t>=add(10,20);</a:t>
            </a:r>
          </a:p>
          <a:p>
            <a:pPr marL="0" indent="0">
              <a:buNone/>
            </a:pPr>
            <a:r>
              <a:rPr lang="en-US" sz="3200" dirty="0"/>
              <a:t>echo "addition:". $val. "\n";</a:t>
            </a:r>
          </a:p>
          <a:p>
            <a:pPr marL="0" indent="0">
              <a:buNone/>
            </a:pPr>
            <a:r>
              <a:rPr lang="en-US" sz="3200" dirty="0"/>
              <a:t>$</a:t>
            </a:r>
            <a:r>
              <a:rPr lang="en-US" sz="3200" dirty="0" err="1"/>
              <a:t>val</a:t>
            </a:r>
            <a:r>
              <a:rPr lang="en-US" sz="3200" dirty="0"/>
              <a:t>=add("10","20");</a:t>
            </a:r>
          </a:p>
          <a:p>
            <a:pPr marL="0" indent="0">
              <a:buNone/>
            </a:pPr>
            <a:r>
              <a:rPr lang="en-US" sz="3200" dirty="0"/>
              <a:t>echo "addition: $</a:t>
            </a:r>
            <a:r>
              <a:rPr lang="en-US" sz="3200" dirty="0" err="1"/>
              <a:t>val</a:t>
            </a:r>
            <a:r>
              <a:rPr lang="en-US" sz="3200" dirty="0"/>
              <a:t>";</a:t>
            </a:r>
          </a:p>
          <a:p>
            <a:pPr marL="0" indent="0">
              <a:buNone/>
            </a:pPr>
            <a:r>
              <a:rPr lang="en-US" sz="3200" dirty="0"/>
              <a:t>?&gt;</a:t>
            </a:r>
          </a:p>
        </p:txBody>
      </p:sp>
    </p:spTree>
    <p:extLst>
      <p:ext uri="{BB962C8B-B14F-4D97-AF65-F5344CB8AC3E}">
        <p14:creationId xmlns:p14="http://schemas.microsoft.com/office/powerpoint/2010/main" val="184178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BF18-F80F-4285-91DB-B0B13CDBDEC0}"/>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08B3FA1-8BDD-430D-845B-948F5C2E4D82}"/>
              </a:ext>
            </a:extLst>
          </p:cNvPr>
          <p:cNvSpPr>
            <a:spLocks noGrp="1"/>
          </p:cNvSpPr>
          <p:nvPr>
            <p:ph idx="1"/>
          </p:nvPr>
        </p:nvSpPr>
        <p:spPr/>
        <p:txBody>
          <a:bodyPr/>
          <a:lstStyle/>
          <a:p>
            <a:r>
              <a:rPr lang="en-US" b="1" dirty="0"/>
              <a:t>PHP Built-in Functions</a:t>
            </a:r>
          </a:p>
          <a:p>
            <a:r>
              <a:rPr lang="en-US" b="1" dirty="0"/>
              <a:t>PHP User Defined Functions</a:t>
            </a:r>
          </a:p>
          <a:p>
            <a:pPr marL="0" indent="0">
              <a:buNone/>
            </a:pPr>
            <a:endParaRPr lang="en-US" dirty="0"/>
          </a:p>
        </p:txBody>
      </p:sp>
    </p:spTree>
    <p:extLst>
      <p:ext uri="{BB962C8B-B14F-4D97-AF65-F5344CB8AC3E}">
        <p14:creationId xmlns:p14="http://schemas.microsoft.com/office/powerpoint/2010/main" val="312317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2E1D-7EEB-4F01-852F-B47585429668}"/>
              </a:ext>
            </a:extLst>
          </p:cNvPr>
          <p:cNvSpPr>
            <a:spLocks noGrp="1"/>
          </p:cNvSpPr>
          <p:nvPr>
            <p:ph type="title"/>
          </p:nvPr>
        </p:nvSpPr>
        <p:spPr/>
        <p:txBody>
          <a:bodyPr/>
          <a:lstStyle/>
          <a:p>
            <a:r>
              <a:rPr lang="en-US" b="1" dirty="0"/>
              <a:t>Function: Default Argument Value</a:t>
            </a:r>
            <a:br>
              <a:rPr lang="en-US" b="1" dirty="0"/>
            </a:br>
            <a:endParaRPr lang="en-US" dirty="0"/>
          </a:p>
        </p:txBody>
      </p:sp>
      <p:sp>
        <p:nvSpPr>
          <p:cNvPr id="4" name="Rectangle 1">
            <a:extLst>
              <a:ext uri="{FF2B5EF4-FFF2-40B4-BE49-F238E27FC236}">
                <a16:creationId xmlns:a16="http://schemas.microsoft.com/office/drawing/2014/main" id="{3118786A-D8C1-470A-82E4-7CD8120C6A22}"/>
              </a:ext>
            </a:extLst>
          </p:cNvPr>
          <p:cNvSpPr>
            <a:spLocks noGrp="1" noChangeArrowheads="1"/>
          </p:cNvSpPr>
          <p:nvPr>
            <p:ph idx="1"/>
          </p:nvPr>
        </p:nvSpPr>
        <p:spPr bwMode="auto">
          <a:xfrm>
            <a:off x="628650" y="2231580"/>
            <a:ext cx="68389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?php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function </a:t>
            </a:r>
            <a:r>
              <a:rPr kumimoji="0" lang="en-US" altLang="en-US" sz="2800" b="0" i="0" u="none" strike="noStrike" cap="none" normalizeH="0" baseline="0" dirty="0" err="1">
                <a:ln>
                  <a:noFill/>
                </a:ln>
                <a:solidFill>
                  <a:schemeClr val="tx1"/>
                </a:solidFill>
                <a:effectLst/>
                <a:latin typeface="Arial" panose="020B0604020202020204" pitchFamily="34" charset="0"/>
              </a:rPr>
              <a:t>sayHello</a:t>
            </a:r>
            <a:r>
              <a:rPr kumimoji="0" lang="en-US" altLang="en-US" sz="2800" b="0" i="0" u="none" strike="noStrike" cap="none" normalizeH="0" baseline="0" dirty="0">
                <a:ln>
                  <a:noFill/>
                </a:ln>
                <a:solidFill>
                  <a:schemeClr val="tx1"/>
                </a:solidFill>
                <a:effectLst/>
                <a:latin typeface="Arial" panose="020B0604020202020204" pitchFamily="34" charset="0"/>
              </a:rPr>
              <a:t>($name=“</a:t>
            </a:r>
            <a:r>
              <a:rPr lang="en-US" altLang="en-US" sz="2800" dirty="0">
                <a:latin typeface="Arial" panose="020B0604020202020204" pitchFamily="34" charset="0"/>
              </a:rPr>
              <a:t>Rahul</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echo "Hello $name&lt;</a:t>
            </a:r>
            <a:r>
              <a:rPr kumimoji="0" lang="en-US" altLang="en-US" sz="2800" b="0" i="0" u="none" strike="noStrike" cap="none" normalizeH="0" baseline="0" dirty="0" err="1">
                <a:ln>
                  <a:noFill/>
                </a:ln>
                <a:solidFill>
                  <a:schemeClr val="tx1"/>
                </a:solidFill>
                <a:effectLst/>
                <a:latin typeface="Arial" panose="020B0604020202020204" pitchFamily="34" charset="0"/>
              </a:rPr>
              <a:t>br</a:t>
            </a:r>
            <a:r>
              <a:rPr kumimoji="0" lang="en-US" altLang="en-US" sz="2800" b="0" i="0" u="none" strike="noStrike" cap="none" normalizeH="0" baseline="0" dirty="0">
                <a:ln>
                  <a:noFill/>
                </a:ln>
                <a:solidFill>
                  <a:schemeClr val="tx1"/>
                </a:solidFill>
                <a:effectLst/>
                <a:latin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sayHello</a:t>
            </a:r>
            <a:r>
              <a:rPr kumimoji="0" lang="en-US" altLang="en-US" sz="2800" b="0" i="0" u="none" strike="noStrike" cap="none" normalizeH="0" baseline="0" dirty="0">
                <a:ln>
                  <a:noFill/>
                </a:ln>
                <a:solidFill>
                  <a:schemeClr val="tx1"/>
                </a:solidFill>
                <a:effectLst/>
                <a:latin typeface="Arial" panose="020B0604020202020204" pitchFamily="34" charset="0"/>
              </a:rPr>
              <a:t>("Rajesh");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sayHello</a:t>
            </a:r>
            <a:r>
              <a:rPr kumimoji="0" lang="en-US" altLang="en-US" sz="2800" b="0" i="0" u="none" strike="noStrike" cap="none" normalizeH="0" baseline="0" dirty="0">
                <a:ln>
                  <a:noFill/>
                </a:ln>
                <a:solidFill>
                  <a:schemeClr val="tx1"/>
                </a:solidFill>
                <a:effectLst/>
                <a:latin typeface="Arial" panose="020B0604020202020204" pitchFamily="34" charset="0"/>
              </a:rPr>
              <a:t>();//passing no value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sayHello</a:t>
            </a:r>
            <a:r>
              <a:rPr kumimoji="0" lang="en-US" altLang="en-US" sz="2800" b="0" i="0" u="none" strike="noStrike" cap="none" normalizeH="0" baseline="0" dirty="0">
                <a:ln>
                  <a:noFill/>
                </a:ln>
                <a:solidFill>
                  <a:schemeClr val="tx1"/>
                </a:solidFill>
                <a:effectLst/>
                <a:latin typeface="Arial" panose="020B0604020202020204" pitchFamily="34" charset="0"/>
              </a:rPr>
              <a:t>(“</a:t>
            </a:r>
            <a:r>
              <a:rPr lang="en-US" altLang="en-US" sz="2800" dirty="0">
                <a:latin typeface="Arial" panose="020B0604020202020204" pitchFamily="34" charset="0"/>
              </a:rPr>
              <a:t>Vishal</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?&gt;   </a:t>
            </a:r>
          </a:p>
        </p:txBody>
      </p:sp>
    </p:spTree>
    <p:extLst>
      <p:ext uri="{BB962C8B-B14F-4D97-AF65-F5344CB8AC3E}">
        <p14:creationId xmlns:p14="http://schemas.microsoft.com/office/powerpoint/2010/main" val="221217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B7D7-8CD4-4DAD-BDBC-6459A6DF0A89}"/>
              </a:ext>
            </a:extLst>
          </p:cNvPr>
          <p:cNvSpPr>
            <a:spLocks noGrp="1"/>
          </p:cNvSpPr>
          <p:nvPr>
            <p:ph type="title"/>
          </p:nvPr>
        </p:nvSpPr>
        <p:spPr/>
        <p:txBody>
          <a:bodyPr/>
          <a:lstStyle/>
          <a:p>
            <a:r>
              <a:rPr lang="en-US" dirty="0"/>
              <a:t>Call By Value</a:t>
            </a:r>
            <a:br>
              <a:rPr lang="en-US" dirty="0"/>
            </a:br>
            <a:endParaRPr lang="en-US" dirty="0"/>
          </a:p>
        </p:txBody>
      </p:sp>
      <p:sp>
        <p:nvSpPr>
          <p:cNvPr id="3" name="Content Placeholder 2">
            <a:extLst>
              <a:ext uri="{FF2B5EF4-FFF2-40B4-BE49-F238E27FC236}">
                <a16:creationId xmlns:a16="http://schemas.microsoft.com/office/drawing/2014/main" id="{38AA2D51-1BFA-415A-8B65-20C4D2A748B2}"/>
              </a:ext>
            </a:extLst>
          </p:cNvPr>
          <p:cNvSpPr>
            <a:spLocks noGrp="1"/>
          </p:cNvSpPr>
          <p:nvPr>
            <p:ph idx="1"/>
          </p:nvPr>
        </p:nvSpPr>
        <p:spPr/>
        <p:txBody>
          <a:bodyPr>
            <a:normAutofit/>
          </a:bodyPr>
          <a:lstStyle/>
          <a:p>
            <a:pPr marL="0" indent="0" algn="just">
              <a:buNone/>
            </a:pPr>
            <a:r>
              <a:rPr lang="en-US" sz="2800" dirty="0"/>
              <a:t>In this method, only values of actual parameters are passing to the function. So there are two addresses stored in memory. Making changes in the passing parameter does not affect the actual parameter.</a:t>
            </a:r>
          </a:p>
        </p:txBody>
      </p:sp>
    </p:spTree>
    <p:extLst>
      <p:ext uri="{BB962C8B-B14F-4D97-AF65-F5344CB8AC3E}">
        <p14:creationId xmlns:p14="http://schemas.microsoft.com/office/powerpoint/2010/main" val="234602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CDDD-ADB1-4640-A0C1-A063FC59A655}"/>
              </a:ext>
            </a:extLst>
          </p:cNvPr>
          <p:cNvSpPr>
            <a:spLocks noGrp="1"/>
          </p:cNvSpPr>
          <p:nvPr>
            <p:ph type="title"/>
          </p:nvPr>
        </p:nvSpPr>
        <p:spPr/>
        <p:txBody>
          <a:bodyPr/>
          <a:lstStyle/>
          <a:p>
            <a:r>
              <a:rPr lang="en-US" dirty="0"/>
              <a:t>Call by Reference</a:t>
            </a:r>
            <a:br>
              <a:rPr lang="en-US" dirty="0"/>
            </a:br>
            <a:endParaRPr lang="en-US" dirty="0"/>
          </a:p>
        </p:txBody>
      </p:sp>
      <p:sp>
        <p:nvSpPr>
          <p:cNvPr id="3" name="Content Placeholder 2">
            <a:extLst>
              <a:ext uri="{FF2B5EF4-FFF2-40B4-BE49-F238E27FC236}">
                <a16:creationId xmlns:a16="http://schemas.microsoft.com/office/drawing/2014/main" id="{9DEF43F4-9C99-4C84-A34E-446997491252}"/>
              </a:ext>
            </a:extLst>
          </p:cNvPr>
          <p:cNvSpPr>
            <a:spLocks noGrp="1"/>
          </p:cNvSpPr>
          <p:nvPr>
            <p:ph idx="1"/>
          </p:nvPr>
        </p:nvSpPr>
        <p:spPr/>
        <p:txBody>
          <a:bodyPr>
            <a:normAutofit/>
          </a:bodyPr>
          <a:lstStyle/>
          <a:p>
            <a:pPr marL="0" indent="0" algn="just">
              <a:buNone/>
            </a:pPr>
            <a:r>
              <a:rPr lang="en-US" sz="2800" dirty="0"/>
              <a:t>In this method, the address of actual parameters is passing to the function. So any change made by function affects actual parameter value.</a:t>
            </a:r>
          </a:p>
        </p:txBody>
      </p:sp>
    </p:spTree>
    <p:extLst>
      <p:ext uri="{BB962C8B-B14F-4D97-AF65-F5344CB8AC3E}">
        <p14:creationId xmlns:p14="http://schemas.microsoft.com/office/powerpoint/2010/main" val="262534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4345-2DC1-43FF-8432-8D6BC91BA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0CBEA5-01FA-4A39-B5A8-E29F617DE2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568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78F3-2C29-4519-A467-2038EFBA5C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9ADAC4-06D3-4F92-8092-D955448D19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42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4250-1BD2-4F89-8442-49F75BCDE6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89CCA6-3AA9-4AB6-91BE-F46F28BE517C}"/>
              </a:ext>
            </a:extLst>
          </p:cNvPr>
          <p:cNvSpPr>
            <a:spLocks noGrp="1"/>
          </p:cNvSpPr>
          <p:nvPr>
            <p:ph idx="1"/>
          </p:nvPr>
        </p:nvSpPr>
        <p:spPr/>
        <p:txBody>
          <a:bodyPr/>
          <a:lstStyle/>
          <a:p>
            <a:pPr marL="0" indent="0">
              <a:buNone/>
            </a:pPr>
            <a:r>
              <a:rPr lang="en-US" b="1" dirty="0"/>
              <a:t>PHP array() Function</a:t>
            </a:r>
          </a:p>
          <a:p>
            <a:pPr marL="0" indent="0">
              <a:buNone/>
            </a:pPr>
            <a:r>
              <a:rPr lang="en-US" dirty="0">
                <a:solidFill>
                  <a:srgbClr val="FF0000"/>
                </a:solidFill>
                <a:effectLst/>
              </a:rPr>
              <a:t>&lt;?php</a:t>
            </a:r>
            <a:br>
              <a:rPr lang="en-US" dirty="0">
                <a:solidFill>
                  <a:srgbClr val="000000"/>
                </a:solidFill>
                <a:effectLst/>
              </a:rPr>
            </a:br>
            <a:r>
              <a:rPr lang="en-US" dirty="0">
                <a:solidFill>
                  <a:srgbClr val="000000"/>
                </a:solidFill>
                <a:effectLst/>
              </a:rPr>
              <a:t>$cars=</a:t>
            </a:r>
            <a:r>
              <a:rPr lang="en-US" dirty="0">
                <a:solidFill>
                  <a:srgbClr val="0000CD"/>
                </a:solidFill>
                <a:effectLst/>
              </a:rPr>
              <a:t>array</a:t>
            </a:r>
            <a:r>
              <a:rPr lang="en-US" dirty="0">
                <a:solidFill>
                  <a:srgbClr val="000000"/>
                </a:solidFill>
                <a:effectLst/>
              </a:rPr>
              <a:t>(</a:t>
            </a:r>
            <a:r>
              <a:rPr lang="en-US" dirty="0">
                <a:solidFill>
                  <a:srgbClr val="A52A2A"/>
                </a:solidFill>
                <a:effectLst/>
              </a:rPr>
              <a:t>"</a:t>
            </a:r>
            <a:r>
              <a:rPr lang="en-US" dirty="0" err="1">
                <a:solidFill>
                  <a:srgbClr val="A52A2A"/>
                </a:solidFill>
                <a:effectLst/>
              </a:rPr>
              <a:t>Volvo"</a:t>
            </a:r>
            <a:r>
              <a:rPr lang="en-US" dirty="0" err="1">
                <a:solidFill>
                  <a:srgbClr val="000000"/>
                </a:solidFill>
                <a:effectLst/>
              </a:rPr>
              <a:t>,</a:t>
            </a:r>
            <a:r>
              <a:rPr lang="en-US" dirty="0" err="1">
                <a:solidFill>
                  <a:srgbClr val="A52A2A"/>
                </a:solidFill>
                <a:effectLst/>
              </a:rPr>
              <a:t>"BMW"</a:t>
            </a:r>
            <a:r>
              <a:rPr lang="en-US" dirty="0" err="1">
                <a:solidFill>
                  <a:srgbClr val="000000"/>
                </a:solidFill>
                <a:effectLst/>
              </a:rPr>
              <a:t>,</a:t>
            </a:r>
            <a:r>
              <a:rPr lang="en-US" dirty="0" err="1">
                <a:solidFill>
                  <a:srgbClr val="A52A2A"/>
                </a:solidFill>
                <a:effectLst/>
              </a:rPr>
              <a:t>"Toyota</a:t>
            </a:r>
            <a:r>
              <a:rPr lang="en-US" dirty="0">
                <a:solidFill>
                  <a:srgbClr val="A52A2A"/>
                </a:solidFill>
                <a:effectLst/>
              </a:rPr>
              <a:t>"</a:t>
            </a:r>
            <a:r>
              <a:rPr lang="en-US" dirty="0">
                <a:solidFill>
                  <a:srgbClr val="000000"/>
                </a:solidFill>
                <a:effectLst/>
              </a:rPr>
              <a:t>);</a:t>
            </a:r>
            <a:br>
              <a:rPr lang="en-US" dirty="0">
                <a:solidFill>
                  <a:srgbClr val="000000"/>
                </a:solidFill>
                <a:effectLst/>
              </a:rPr>
            </a:br>
            <a:r>
              <a:rPr lang="en-US" dirty="0">
                <a:solidFill>
                  <a:srgbClr val="0000CD"/>
                </a:solidFill>
                <a:effectLst/>
              </a:rPr>
              <a:t>echo</a:t>
            </a:r>
            <a:r>
              <a:rPr lang="en-US" dirty="0">
                <a:solidFill>
                  <a:srgbClr val="000000"/>
                </a:solidFill>
                <a:effectLst/>
              </a:rPr>
              <a:t> </a:t>
            </a:r>
            <a:r>
              <a:rPr lang="en-US" dirty="0">
                <a:solidFill>
                  <a:srgbClr val="A52A2A"/>
                </a:solidFill>
                <a:effectLst/>
              </a:rPr>
              <a:t>"I like "</a:t>
            </a:r>
            <a:r>
              <a:rPr lang="en-US" dirty="0">
                <a:solidFill>
                  <a:srgbClr val="000000"/>
                </a:solidFill>
                <a:effectLst/>
              </a:rPr>
              <a:t> . $cars[</a:t>
            </a:r>
            <a:r>
              <a:rPr lang="en-US" dirty="0">
                <a:solidFill>
                  <a:srgbClr val="FF0000"/>
                </a:solidFill>
                <a:effectLst/>
              </a:rPr>
              <a:t>0</a:t>
            </a:r>
            <a:r>
              <a:rPr lang="en-US" dirty="0">
                <a:solidFill>
                  <a:srgbClr val="000000"/>
                </a:solidFill>
                <a:effectLst/>
              </a:rPr>
              <a:t>] . </a:t>
            </a:r>
            <a:r>
              <a:rPr lang="en-US" dirty="0">
                <a:solidFill>
                  <a:srgbClr val="A52A2A"/>
                </a:solidFill>
                <a:effectLst/>
              </a:rPr>
              <a:t>", "</a:t>
            </a:r>
            <a:r>
              <a:rPr lang="en-US" dirty="0">
                <a:solidFill>
                  <a:srgbClr val="000000"/>
                </a:solidFill>
                <a:effectLst/>
              </a:rPr>
              <a:t> . $cars[</a:t>
            </a:r>
            <a:r>
              <a:rPr lang="en-US" dirty="0">
                <a:solidFill>
                  <a:srgbClr val="FF0000"/>
                </a:solidFill>
                <a:effectLst/>
              </a:rPr>
              <a:t>1</a:t>
            </a:r>
            <a:r>
              <a:rPr lang="en-US" dirty="0">
                <a:solidFill>
                  <a:srgbClr val="000000"/>
                </a:solidFill>
                <a:effectLst/>
              </a:rPr>
              <a:t>] . </a:t>
            </a:r>
            <a:r>
              <a:rPr lang="en-US" dirty="0">
                <a:solidFill>
                  <a:srgbClr val="A52A2A"/>
                </a:solidFill>
                <a:effectLst/>
              </a:rPr>
              <a:t>" and "</a:t>
            </a:r>
            <a:r>
              <a:rPr lang="en-US" dirty="0">
                <a:solidFill>
                  <a:srgbClr val="000000"/>
                </a:solidFill>
                <a:effectLst/>
              </a:rPr>
              <a:t> . $cars[</a:t>
            </a:r>
            <a:r>
              <a:rPr lang="en-US" dirty="0">
                <a:solidFill>
                  <a:srgbClr val="FF0000"/>
                </a:solidFill>
                <a:effectLst/>
              </a:rPr>
              <a:t>2</a:t>
            </a:r>
            <a:r>
              <a:rPr lang="en-US" dirty="0">
                <a:solidFill>
                  <a:srgbClr val="000000"/>
                </a:solidFill>
                <a:effectLst/>
              </a:rPr>
              <a:t>] . </a:t>
            </a:r>
            <a:r>
              <a:rPr lang="en-US" dirty="0">
                <a:solidFill>
                  <a:srgbClr val="A52A2A"/>
                </a:solidFill>
                <a:effectLst/>
              </a:rPr>
              <a:t>"."</a:t>
            </a:r>
            <a:r>
              <a:rPr lang="en-US" dirty="0">
                <a:solidFill>
                  <a:srgbClr val="000000"/>
                </a:solidFill>
                <a:effectLst/>
              </a:rPr>
              <a:t>;</a:t>
            </a:r>
            <a:br>
              <a:rPr lang="en-US" dirty="0">
                <a:solidFill>
                  <a:srgbClr val="000000"/>
                </a:solidFill>
                <a:effectLst/>
              </a:rPr>
            </a:br>
            <a:r>
              <a:rPr lang="en-US" dirty="0">
                <a:solidFill>
                  <a:srgbClr val="FF0000"/>
                </a:solidFill>
                <a:effectLst/>
              </a:rPr>
              <a:t>?&gt;</a:t>
            </a:r>
            <a:r>
              <a:rPr lang="en-US" dirty="0"/>
              <a:t> </a:t>
            </a:r>
          </a:p>
          <a:p>
            <a:pPr marL="0" indent="0">
              <a:buNone/>
            </a:pPr>
            <a:r>
              <a:rPr lang="en-US" dirty="0"/>
              <a:t>In PHP, there are three types of arrays:</a:t>
            </a:r>
          </a:p>
          <a:p>
            <a:pPr marL="0" indent="0">
              <a:buNone/>
            </a:pPr>
            <a:r>
              <a:rPr lang="en-US" b="1" dirty="0"/>
              <a:t>Indexed arrays</a:t>
            </a:r>
            <a:r>
              <a:rPr lang="en-US" dirty="0"/>
              <a:t> - Arrays with numeric index</a:t>
            </a:r>
          </a:p>
          <a:p>
            <a:pPr marL="0" indent="0">
              <a:buNone/>
            </a:pPr>
            <a:r>
              <a:rPr lang="en-US" b="1" dirty="0"/>
              <a:t>Associative arrays</a:t>
            </a:r>
            <a:r>
              <a:rPr lang="en-US" dirty="0"/>
              <a:t> - Arrays with named keys</a:t>
            </a:r>
          </a:p>
          <a:p>
            <a:pPr marL="0" indent="0">
              <a:buNone/>
            </a:pPr>
            <a:r>
              <a:rPr lang="en-US" b="1" dirty="0"/>
              <a:t>Multidimensional arrays</a:t>
            </a:r>
            <a:r>
              <a:rPr lang="en-US" dirty="0"/>
              <a:t> - Arrays containing one or more arrays</a:t>
            </a:r>
          </a:p>
          <a:p>
            <a:pPr marL="0" indent="0">
              <a:buNone/>
            </a:pPr>
            <a:endParaRPr lang="en-US" dirty="0"/>
          </a:p>
        </p:txBody>
      </p:sp>
    </p:spTree>
    <p:extLst>
      <p:ext uri="{BB962C8B-B14F-4D97-AF65-F5344CB8AC3E}">
        <p14:creationId xmlns:p14="http://schemas.microsoft.com/office/powerpoint/2010/main" val="373975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58518-E7EF-4A22-9A6E-4A03075B569D}"/>
              </a:ext>
            </a:extLst>
          </p:cNvPr>
          <p:cNvSpPr>
            <a:spLocks noGrp="1"/>
          </p:cNvSpPr>
          <p:nvPr>
            <p:ph idx="1"/>
          </p:nvPr>
        </p:nvSpPr>
        <p:spPr>
          <a:xfrm>
            <a:off x="628650" y="990600"/>
            <a:ext cx="7886700" cy="5186363"/>
          </a:xfrm>
        </p:spPr>
        <p:txBody>
          <a:bodyPr/>
          <a:lstStyle/>
          <a:p>
            <a:pPr marL="0" indent="0">
              <a:buNone/>
            </a:pPr>
            <a:r>
              <a:rPr lang="en-US" sz="3200" b="1" dirty="0"/>
              <a:t>Syntax for indexed arrays:</a:t>
            </a:r>
            <a:endParaRPr lang="en-US" sz="2800" b="1" dirty="0"/>
          </a:p>
          <a:p>
            <a:pPr marL="0" indent="0">
              <a:buNone/>
            </a:pPr>
            <a:r>
              <a:rPr lang="en-US" sz="2800" dirty="0"/>
              <a:t>array(</a:t>
            </a:r>
            <a:r>
              <a:rPr lang="en-US" sz="2800" i="1" dirty="0"/>
              <a:t>value1, value2, value3, etc.</a:t>
            </a:r>
            <a:r>
              <a:rPr lang="en-US" sz="2800" dirty="0"/>
              <a:t>)</a:t>
            </a:r>
          </a:p>
          <a:p>
            <a:pPr marL="0" indent="0">
              <a:buNone/>
            </a:pPr>
            <a:r>
              <a:rPr lang="en-US" sz="3200" b="1" dirty="0"/>
              <a:t>Syntax for associative arrays: </a:t>
            </a:r>
          </a:p>
          <a:p>
            <a:pPr marL="0" indent="0">
              <a:buNone/>
            </a:pPr>
            <a:r>
              <a:rPr lang="en-US" sz="3200" dirty="0"/>
              <a:t>Associative arrays in PHP store key value pairs. </a:t>
            </a:r>
          </a:p>
          <a:p>
            <a:pPr marL="0" indent="0">
              <a:buNone/>
            </a:pPr>
            <a:r>
              <a:rPr lang="en-US" sz="2800" dirty="0"/>
              <a:t>array(</a:t>
            </a:r>
            <a:r>
              <a:rPr lang="en-US" sz="2800" i="1" dirty="0"/>
              <a:t>key=&gt;</a:t>
            </a:r>
            <a:r>
              <a:rPr lang="en-US" sz="2800" i="1" dirty="0" err="1"/>
              <a:t>value,key</a:t>
            </a:r>
            <a:r>
              <a:rPr lang="en-US" sz="2800" i="1" dirty="0"/>
              <a:t>=&gt;</a:t>
            </a:r>
            <a:r>
              <a:rPr lang="en-US" sz="2800" i="1" dirty="0" err="1"/>
              <a:t>value,key</a:t>
            </a:r>
            <a:r>
              <a:rPr lang="en-US" sz="2800" i="1" dirty="0"/>
              <a:t>=&gt;</a:t>
            </a:r>
            <a:r>
              <a:rPr lang="en-US" sz="2800" i="1" dirty="0" err="1"/>
              <a:t>value,etc</a:t>
            </a:r>
            <a:r>
              <a:rPr lang="en-US" sz="2800" i="1" dirty="0"/>
              <a:t>.</a:t>
            </a:r>
            <a:r>
              <a:rPr lang="en-US" sz="2800" dirty="0"/>
              <a:t>)</a:t>
            </a:r>
          </a:p>
          <a:p>
            <a:pPr marL="0" indent="0">
              <a:buNone/>
            </a:pPr>
            <a:endParaRPr lang="en-US" dirty="0"/>
          </a:p>
        </p:txBody>
      </p:sp>
    </p:spTree>
    <p:extLst>
      <p:ext uri="{BB962C8B-B14F-4D97-AF65-F5344CB8AC3E}">
        <p14:creationId xmlns:p14="http://schemas.microsoft.com/office/powerpoint/2010/main" val="285071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0937-5AE3-49F3-A2E2-263B09906C82}"/>
              </a:ext>
            </a:extLst>
          </p:cNvPr>
          <p:cNvSpPr>
            <a:spLocks noGrp="1"/>
          </p:cNvSpPr>
          <p:nvPr>
            <p:ph type="title"/>
          </p:nvPr>
        </p:nvSpPr>
        <p:spPr/>
        <p:txBody>
          <a:bodyPr>
            <a:normAutofit fontScale="90000"/>
          </a:bodyPr>
          <a:lstStyle/>
          <a:p>
            <a:br>
              <a:rPr lang="en-US" dirty="0"/>
            </a:br>
            <a:r>
              <a:rPr lang="en-US" b="1" dirty="0">
                <a:solidFill>
                  <a:srgbClr val="FF0000"/>
                </a:solidFill>
              </a:rPr>
              <a:t>First method to create an associative array</a:t>
            </a:r>
            <a:br>
              <a:rPr lang="en-US" b="1" dirty="0"/>
            </a:br>
            <a:endParaRPr lang="en-US" b="1" dirty="0"/>
          </a:p>
        </p:txBody>
      </p:sp>
      <p:sp>
        <p:nvSpPr>
          <p:cNvPr id="3" name="Content Placeholder 2">
            <a:extLst>
              <a:ext uri="{FF2B5EF4-FFF2-40B4-BE49-F238E27FC236}">
                <a16:creationId xmlns:a16="http://schemas.microsoft.com/office/drawing/2014/main" id="{BFB51A70-CED2-418F-8C25-C4F24AABA1CC}"/>
              </a:ext>
            </a:extLst>
          </p:cNvPr>
          <p:cNvSpPr>
            <a:spLocks noGrp="1"/>
          </p:cNvSpPr>
          <p:nvPr>
            <p:ph idx="1"/>
          </p:nvPr>
        </p:nvSpPr>
        <p:spPr/>
        <p:txBody>
          <a:bodyPr/>
          <a:lstStyle/>
          <a:p>
            <a:pPr marL="0" indent="0">
              <a:buNone/>
            </a:pPr>
            <a:r>
              <a:rPr lang="en-US" sz="2800" dirty="0"/>
              <a:t>$</a:t>
            </a:r>
            <a:r>
              <a:rPr lang="en-US" sz="2800" dirty="0" err="1"/>
              <a:t>student_one</a:t>
            </a:r>
            <a:r>
              <a:rPr lang="en-US" sz="2800" dirty="0"/>
              <a:t> = array("</a:t>
            </a:r>
            <a:r>
              <a:rPr lang="en-US" sz="2800" dirty="0" err="1"/>
              <a:t>Maths</a:t>
            </a:r>
            <a:r>
              <a:rPr lang="en-US" sz="2800" dirty="0"/>
              <a:t>"=&gt;95, "Physics"=&gt;90,  </a:t>
            </a:r>
          </a:p>
          <a:p>
            <a:pPr marL="0" indent="0">
              <a:buNone/>
            </a:pPr>
            <a:r>
              <a:rPr lang="en-US" sz="2800" dirty="0"/>
              <a:t>                  "Chemistry"=&gt;96, "English"=&gt;93,  </a:t>
            </a:r>
          </a:p>
          <a:p>
            <a:pPr marL="0" indent="0">
              <a:buNone/>
            </a:pPr>
            <a:r>
              <a:rPr lang="en-US" sz="2800" dirty="0"/>
              <a:t>                  "Computer"=&gt;98); </a:t>
            </a:r>
          </a:p>
          <a:p>
            <a:pPr marL="0" indent="0">
              <a:buNone/>
            </a:pPr>
            <a:r>
              <a:rPr lang="en-US" sz="2800" dirty="0">
                <a:solidFill>
                  <a:srgbClr val="FF0000"/>
                </a:solidFill>
              </a:rPr>
              <a:t>Second method to create an associative array </a:t>
            </a:r>
          </a:p>
          <a:p>
            <a:pPr marL="0" indent="0">
              <a:buNone/>
            </a:pPr>
            <a:r>
              <a:rPr lang="en-US" sz="2000" dirty="0"/>
              <a:t>$</a:t>
            </a:r>
            <a:r>
              <a:rPr lang="en-US" sz="2000" dirty="0" err="1"/>
              <a:t>student_two</a:t>
            </a:r>
            <a:r>
              <a:rPr lang="en-US" sz="2000" dirty="0"/>
              <a:t>["</a:t>
            </a:r>
            <a:r>
              <a:rPr lang="en-US" sz="2000" dirty="0" err="1"/>
              <a:t>Maths</a:t>
            </a:r>
            <a:r>
              <a:rPr lang="en-US" sz="2000" dirty="0"/>
              <a:t>"] = 95; </a:t>
            </a:r>
          </a:p>
          <a:p>
            <a:pPr marL="0" indent="0">
              <a:buNone/>
            </a:pPr>
            <a:r>
              <a:rPr lang="en-US" sz="2000" dirty="0"/>
              <a:t>$</a:t>
            </a:r>
            <a:r>
              <a:rPr lang="en-US" sz="2000" dirty="0" err="1"/>
              <a:t>student_two</a:t>
            </a:r>
            <a:r>
              <a:rPr lang="en-US" sz="2000" dirty="0"/>
              <a:t>["Physics"] = 90; </a:t>
            </a:r>
          </a:p>
          <a:p>
            <a:pPr marL="0" indent="0">
              <a:buNone/>
            </a:pPr>
            <a:r>
              <a:rPr lang="en-US" sz="2000" dirty="0"/>
              <a:t>$</a:t>
            </a:r>
            <a:r>
              <a:rPr lang="en-US" sz="2000" dirty="0" err="1"/>
              <a:t>student_two</a:t>
            </a:r>
            <a:r>
              <a:rPr lang="en-US" sz="2000" dirty="0"/>
              <a:t>["Chemistry"] = 96; </a:t>
            </a:r>
          </a:p>
          <a:p>
            <a:pPr marL="0" indent="0">
              <a:buNone/>
            </a:pPr>
            <a:r>
              <a:rPr lang="en-US" sz="2000" dirty="0"/>
              <a:t>$</a:t>
            </a:r>
            <a:r>
              <a:rPr lang="en-US" sz="2000" dirty="0" err="1"/>
              <a:t>student_two</a:t>
            </a:r>
            <a:r>
              <a:rPr lang="en-US" sz="2000" dirty="0"/>
              <a:t>["English"] = 93; </a:t>
            </a:r>
          </a:p>
          <a:p>
            <a:pPr marL="0" indent="0">
              <a:buNone/>
            </a:pPr>
            <a:r>
              <a:rPr lang="en-US" sz="2000" dirty="0"/>
              <a:t>$</a:t>
            </a:r>
            <a:r>
              <a:rPr lang="en-US" sz="2000" dirty="0" err="1"/>
              <a:t>student_two</a:t>
            </a:r>
            <a:r>
              <a:rPr lang="en-US" sz="2000" dirty="0"/>
              <a:t>["Computer"] = 98;   </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97224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61E4-9ED7-4F1A-8722-71044D78CD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0A98A2-DC3C-4A6E-B454-45960AF049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572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BB99-44C7-490B-86FC-C95763C2AA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D934A9-2A75-4935-99CD-654CFFCBC3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769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63E2-016B-4AC1-9656-60E6F4D81AAD}"/>
              </a:ext>
            </a:extLst>
          </p:cNvPr>
          <p:cNvSpPr>
            <a:spLocks noGrp="1"/>
          </p:cNvSpPr>
          <p:nvPr>
            <p:ph type="title"/>
          </p:nvPr>
        </p:nvSpPr>
        <p:spPr/>
        <p:txBody>
          <a:bodyPr/>
          <a:lstStyle/>
          <a:p>
            <a:r>
              <a:rPr lang="en-US" b="1" dirty="0"/>
              <a:t>Traversing the Associative Array</a:t>
            </a:r>
            <a:br>
              <a:rPr lang="en-US" b="1" dirty="0"/>
            </a:br>
            <a:endParaRPr lang="en-US" dirty="0"/>
          </a:p>
        </p:txBody>
      </p:sp>
      <p:sp>
        <p:nvSpPr>
          <p:cNvPr id="3" name="Content Placeholder 2">
            <a:extLst>
              <a:ext uri="{FF2B5EF4-FFF2-40B4-BE49-F238E27FC236}">
                <a16:creationId xmlns:a16="http://schemas.microsoft.com/office/drawing/2014/main" id="{5DF4F2B5-AB3B-4990-9AE4-CB9A718C4F23}"/>
              </a:ext>
            </a:extLst>
          </p:cNvPr>
          <p:cNvSpPr>
            <a:spLocks noGrp="1"/>
          </p:cNvSpPr>
          <p:nvPr>
            <p:ph idx="1"/>
          </p:nvPr>
        </p:nvSpPr>
        <p:spPr>
          <a:xfrm>
            <a:off x="628650" y="1295400"/>
            <a:ext cx="7886700" cy="4881563"/>
          </a:xfrm>
        </p:spPr>
        <p:txBody>
          <a:bodyPr>
            <a:normAutofit/>
          </a:bodyPr>
          <a:lstStyle/>
          <a:p>
            <a:pPr marL="0" indent="0">
              <a:buNone/>
            </a:pPr>
            <a:r>
              <a:rPr lang="en-US" sz="2800" dirty="0">
                <a:solidFill>
                  <a:srgbClr val="FF0000"/>
                </a:solidFill>
              </a:rPr>
              <a:t>Using foreach:</a:t>
            </a:r>
          </a:p>
          <a:p>
            <a:pPr marL="0" indent="0">
              <a:buNone/>
            </a:pPr>
            <a:r>
              <a:rPr lang="en-US" sz="2800" dirty="0"/>
              <a:t>foreach ($</a:t>
            </a:r>
            <a:r>
              <a:rPr lang="en-US" sz="2800" dirty="0" err="1"/>
              <a:t>student_one</a:t>
            </a:r>
            <a:r>
              <a:rPr lang="en-US" sz="2800" dirty="0"/>
              <a:t> as $subject =&gt; $marks){ </a:t>
            </a:r>
          </a:p>
          <a:p>
            <a:pPr marL="0" indent="0">
              <a:buNone/>
            </a:pPr>
            <a:r>
              <a:rPr lang="en-US" sz="2800" dirty="0"/>
              <a:t>    echo "Student one got ".$marks." in ".$subject."\n"; </a:t>
            </a:r>
          </a:p>
          <a:p>
            <a:pPr marL="0" indent="0">
              <a:buNone/>
            </a:pPr>
            <a:r>
              <a:rPr lang="en-US" sz="2800" dirty="0"/>
              <a:t>} </a:t>
            </a:r>
          </a:p>
          <a:p>
            <a:pPr marL="0" indent="0">
              <a:buNone/>
            </a:pPr>
            <a:endParaRPr lang="en-US" dirty="0"/>
          </a:p>
        </p:txBody>
      </p:sp>
    </p:spTree>
    <p:extLst>
      <p:ext uri="{BB962C8B-B14F-4D97-AF65-F5344CB8AC3E}">
        <p14:creationId xmlns:p14="http://schemas.microsoft.com/office/powerpoint/2010/main" val="419470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95B8-2F88-41B4-9DFC-9CE0FE9CB54B}"/>
              </a:ext>
            </a:extLst>
          </p:cNvPr>
          <p:cNvSpPr>
            <a:spLocks noGrp="1"/>
          </p:cNvSpPr>
          <p:nvPr>
            <p:ph type="title"/>
          </p:nvPr>
        </p:nvSpPr>
        <p:spPr>
          <a:xfrm>
            <a:off x="152400" y="365126"/>
            <a:ext cx="8362950" cy="1325563"/>
          </a:xfrm>
        </p:spPr>
        <p:txBody>
          <a:bodyPr/>
          <a:lstStyle/>
          <a:p>
            <a:r>
              <a:rPr lang="en-US" b="1" dirty="0">
                <a:solidFill>
                  <a:srgbClr val="FF0000"/>
                </a:solidFill>
              </a:rPr>
              <a:t>Using for loop</a:t>
            </a:r>
          </a:p>
        </p:txBody>
      </p:sp>
      <p:sp>
        <p:nvSpPr>
          <p:cNvPr id="3" name="Content Placeholder 2">
            <a:extLst>
              <a:ext uri="{FF2B5EF4-FFF2-40B4-BE49-F238E27FC236}">
                <a16:creationId xmlns:a16="http://schemas.microsoft.com/office/drawing/2014/main" id="{59B33975-85D4-4301-AE62-D3B28A581E41}"/>
              </a:ext>
            </a:extLst>
          </p:cNvPr>
          <p:cNvSpPr>
            <a:spLocks noGrp="1"/>
          </p:cNvSpPr>
          <p:nvPr>
            <p:ph idx="1"/>
          </p:nvPr>
        </p:nvSpPr>
        <p:spPr/>
        <p:txBody>
          <a:bodyPr/>
          <a:lstStyle/>
          <a:p>
            <a:pPr marL="0" indent="0">
              <a:buNone/>
            </a:pPr>
            <a:r>
              <a:rPr lang="en-US" sz="3200" dirty="0"/>
              <a:t>$subject = </a:t>
            </a:r>
            <a:r>
              <a:rPr lang="en-US" sz="3200" dirty="0" err="1"/>
              <a:t>array_keys</a:t>
            </a:r>
            <a:r>
              <a:rPr lang="en-US" sz="3200" dirty="0"/>
              <a:t>($</a:t>
            </a:r>
            <a:r>
              <a:rPr lang="en-US" sz="3200" dirty="0" err="1"/>
              <a:t>student_one</a:t>
            </a:r>
            <a:r>
              <a:rPr lang="en-US" sz="3200" dirty="0"/>
              <a:t>); </a:t>
            </a:r>
          </a:p>
          <a:p>
            <a:pPr marL="0" indent="0">
              <a:buNone/>
            </a:pPr>
            <a:r>
              <a:rPr lang="en-US" sz="3200" dirty="0"/>
              <a:t>$marks = count($</a:t>
            </a:r>
            <a:r>
              <a:rPr lang="en-US" sz="3200" dirty="0" err="1"/>
              <a:t>student_one</a:t>
            </a:r>
            <a:r>
              <a:rPr lang="en-US" sz="3200" dirty="0"/>
              <a:t>);      </a:t>
            </a:r>
          </a:p>
          <a:p>
            <a:pPr marL="0" indent="0">
              <a:buNone/>
            </a:pPr>
            <a:r>
              <a:rPr lang="en-US" sz="3200" dirty="0"/>
              <a:t>for($</a:t>
            </a:r>
            <a:r>
              <a:rPr lang="en-US" sz="3200" dirty="0" err="1"/>
              <a:t>i</a:t>
            </a:r>
            <a:r>
              <a:rPr lang="en-US" sz="3200" dirty="0"/>
              <a:t>=0; $</a:t>
            </a:r>
            <a:r>
              <a:rPr lang="en-US" sz="3200" dirty="0" err="1"/>
              <a:t>i</a:t>
            </a:r>
            <a:r>
              <a:rPr lang="en-US" sz="3200" dirty="0"/>
              <a:t> &lt; $marks; ++$</a:t>
            </a:r>
            <a:r>
              <a:rPr lang="en-US" sz="3200" dirty="0" err="1"/>
              <a:t>i</a:t>
            </a:r>
            <a:r>
              <a:rPr lang="en-US" sz="3200" dirty="0"/>
              <a:t>) { </a:t>
            </a:r>
          </a:p>
          <a:p>
            <a:pPr marL="0" indent="0">
              <a:buNone/>
            </a:pPr>
            <a:r>
              <a:rPr lang="en-US" sz="3200" dirty="0"/>
              <a:t>    echo $subject[$</a:t>
            </a:r>
            <a:r>
              <a:rPr lang="en-US" sz="3200" dirty="0" err="1"/>
              <a:t>i</a:t>
            </a:r>
            <a:r>
              <a:rPr lang="en-US" sz="3200" dirty="0"/>
              <a:t>] . ' ' . $</a:t>
            </a:r>
            <a:r>
              <a:rPr lang="en-US" sz="3200" dirty="0" err="1"/>
              <a:t>student_one</a:t>
            </a:r>
            <a:r>
              <a:rPr lang="en-US" sz="3200" dirty="0"/>
              <a:t>[$subject[$</a:t>
            </a:r>
            <a:r>
              <a:rPr lang="en-US" sz="3200" dirty="0" err="1"/>
              <a:t>i</a:t>
            </a:r>
            <a:r>
              <a:rPr lang="en-US" sz="3200" dirty="0"/>
              <a:t>]] . "\n"; </a:t>
            </a:r>
          </a:p>
          <a:p>
            <a:pPr marL="0" indent="0">
              <a:buNone/>
            </a:pPr>
            <a:endParaRPr lang="en-US" dirty="0"/>
          </a:p>
        </p:txBody>
      </p:sp>
    </p:spTree>
    <p:extLst>
      <p:ext uri="{BB962C8B-B14F-4D97-AF65-F5344CB8AC3E}">
        <p14:creationId xmlns:p14="http://schemas.microsoft.com/office/powerpoint/2010/main" val="2263015355"/>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7231</TotalTime>
  <Words>1114</Words>
  <Application>Microsoft Office PowerPoint</Application>
  <PresentationFormat>On-screen Show (4:3)</PresentationFormat>
  <Paragraphs>139</Paragraphs>
  <Slides>25</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25</vt:i4>
      </vt:variant>
    </vt:vector>
  </HeadingPairs>
  <TitlesOfParts>
    <vt:vector size="33" baseType="lpstr">
      <vt:lpstr>Arial</vt:lpstr>
      <vt:lpstr>Arial Rounded MT Bold</vt:lpstr>
      <vt:lpstr>Broadway</vt:lpstr>
      <vt:lpstr>Calibri</vt:lpstr>
      <vt:lpstr>Calibri Light</vt:lpstr>
      <vt:lpstr>Courier New</vt:lpstr>
      <vt:lpstr>Lpu theme final with copyright(S)</vt:lpstr>
      <vt:lpstr>Office Theme</vt:lpstr>
      <vt:lpstr>    CAP950 OPEN SOURCE TECHNOLIGIES  (PHP)</vt:lpstr>
      <vt:lpstr>Functions</vt:lpstr>
      <vt:lpstr>PowerPoint Presentation</vt:lpstr>
      <vt:lpstr>PowerPoint Presentation</vt:lpstr>
      <vt:lpstr> First method to create an associative array </vt:lpstr>
      <vt:lpstr>PowerPoint Presentation</vt:lpstr>
      <vt:lpstr>PowerPoint Presentation</vt:lpstr>
      <vt:lpstr>Traversing the Associative Array </vt:lpstr>
      <vt:lpstr>Using for loop</vt:lpstr>
      <vt:lpstr>PowerPoint Presentation</vt:lpstr>
      <vt:lpstr>String functions:</vt:lpstr>
      <vt:lpstr>String functions:</vt:lpstr>
      <vt:lpstr>PowerPoint Presentation</vt:lpstr>
      <vt:lpstr>PowerPoint Presentation</vt:lpstr>
      <vt:lpstr>strcmp() function</vt:lpstr>
      <vt:lpstr>rand() function</vt:lpstr>
      <vt:lpstr>User Defined Function in PHP </vt:lpstr>
      <vt:lpstr>function with arguments </vt:lpstr>
      <vt:lpstr>Function with return statement</vt:lpstr>
      <vt:lpstr>Function: Default Argument Value </vt:lpstr>
      <vt:lpstr>Call By Value </vt:lpstr>
      <vt:lpstr>Call by Reference </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427</cp:revision>
  <dcterms:created xsi:type="dcterms:W3CDTF">2014-05-25T11:13:57Z</dcterms:created>
  <dcterms:modified xsi:type="dcterms:W3CDTF">2021-09-24T09:26:27Z</dcterms:modified>
</cp:coreProperties>
</file>