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67" r:id="rId3"/>
    <p:sldId id="268" r:id="rId4"/>
    <p:sldId id="257" r:id="rId5"/>
    <p:sldId id="258" r:id="rId6"/>
    <p:sldId id="259" r:id="rId7"/>
    <p:sldId id="260" r:id="rId8"/>
    <p:sldId id="261" r:id="rId9"/>
    <p:sldId id="262" r:id="rId10"/>
    <p:sldId id="263" r:id="rId11"/>
    <p:sldId id="264" r:id="rId12"/>
    <p:sldId id="265" r:id="rId13"/>
    <p:sldId id="266" r:id="rId14"/>
    <p:sldId id="25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B20D5-ED72-4088-9769-EAC8146449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534DB0-60D4-452D-A540-060FC1C2C9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6600CE-D9E2-4C9F-9D59-8F28C2A5E298}"/>
              </a:ext>
            </a:extLst>
          </p:cNvPr>
          <p:cNvSpPr>
            <a:spLocks noGrp="1"/>
          </p:cNvSpPr>
          <p:nvPr>
            <p:ph type="dt" sz="half" idx="10"/>
          </p:nvPr>
        </p:nvSpPr>
        <p:spPr/>
        <p:txBody>
          <a:bodyPr/>
          <a:lstStyle/>
          <a:p>
            <a:fld id="{E4762CBF-9DBE-4F44-B63F-24A48D8676A8}" type="datetimeFigureOut">
              <a:rPr lang="en-US" smtClean="0"/>
              <a:t>11/19/2019</a:t>
            </a:fld>
            <a:endParaRPr lang="en-US"/>
          </a:p>
        </p:txBody>
      </p:sp>
      <p:sp>
        <p:nvSpPr>
          <p:cNvPr id="5" name="Footer Placeholder 4">
            <a:extLst>
              <a:ext uri="{FF2B5EF4-FFF2-40B4-BE49-F238E27FC236}">
                <a16:creationId xmlns:a16="http://schemas.microsoft.com/office/drawing/2014/main" id="{91786FA2-8765-4562-8D55-EBED57931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531E28-E6CC-4813-92E3-FAC3D7BB3212}"/>
              </a:ext>
            </a:extLst>
          </p:cNvPr>
          <p:cNvSpPr>
            <a:spLocks noGrp="1"/>
          </p:cNvSpPr>
          <p:nvPr>
            <p:ph type="sldNum" sz="quarter" idx="12"/>
          </p:nvPr>
        </p:nvSpPr>
        <p:spPr/>
        <p:txBody>
          <a:bodyPr/>
          <a:lstStyle/>
          <a:p>
            <a:fld id="{A73EB73F-0F07-4EE2-BB90-35561343101D}" type="slidenum">
              <a:rPr lang="en-US" smtClean="0"/>
              <a:t>‹#›</a:t>
            </a:fld>
            <a:endParaRPr lang="en-US"/>
          </a:p>
        </p:txBody>
      </p:sp>
    </p:spTree>
    <p:extLst>
      <p:ext uri="{BB962C8B-B14F-4D97-AF65-F5344CB8AC3E}">
        <p14:creationId xmlns:p14="http://schemas.microsoft.com/office/powerpoint/2010/main" val="651048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ABD9-1658-41FB-A8D2-5E6B909735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9541F5-5943-408E-A374-BEAB483D2D3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F2BC84-ECF3-41E2-9AE5-7C69EBF8ADC1}"/>
              </a:ext>
            </a:extLst>
          </p:cNvPr>
          <p:cNvSpPr>
            <a:spLocks noGrp="1"/>
          </p:cNvSpPr>
          <p:nvPr>
            <p:ph type="dt" sz="half" idx="10"/>
          </p:nvPr>
        </p:nvSpPr>
        <p:spPr/>
        <p:txBody>
          <a:bodyPr/>
          <a:lstStyle/>
          <a:p>
            <a:fld id="{E4762CBF-9DBE-4F44-B63F-24A48D8676A8}" type="datetimeFigureOut">
              <a:rPr lang="en-US" smtClean="0"/>
              <a:t>11/19/2019</a:t>
            </a:fld>
            <a:endParaRPr lang="en-US"/>
          </a:p>
        </p:txBody>
      </p:sp>
      <p:sp>
        <p:nvSpPr>
          <p:cNvPr id="5" name="Footer Placeholder 4">
            <a:extLst>
              <a:ext uri="{FF2B5EF4-FFF2-40B4-BE49-F238E27FC236}">
                <a16:creationId xmlns:a16="http://schemas.microsoft.com/office/drawing/2014/main" id="{B48307DC-058D-4936-9599-6442C9ED7D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2EC232-30ED-4E8D-98CB-364F377CD8A3}"/>
              </a:ext>
            </a:extLst>
          </p:cNvPr>
          <p:cNvSpPr>
            <a:spLocks noGrp="1"/>
          </p:cNvSpPr>
          <p:nvPr>
            <p:ph type="sldNum" sz="quarter" idx="12"/>
          </p:nvPr>
        </p:nvSpPr>
        <p:spPr/>
        <p:txBody>
          <a:bodyPr/>
          <a:lstStyle/>
          <a:p>
            <a:fld id="{A73EB73F-0F07-4EE2-BB90-35561343101D}" type="slidenum">
              <a:rPr lang="en-US" smtClean="0"/>
              <a:t>‹#›</a:t>
            </a:fld>
            <a:endParaRPr lang="en-US"/>
          </a:p>
        </p:txBody>
      </p:sp>
    </p:spTree>
    <p:extLst>
      <p:ext uri="{BB962C8B-B14F-4D97-AF65-F5344CB8AC3E}">
        <p14:creationId xmlns:p14="http://schemas.microsoft.com/office/powerpoint/2010/main" val="3398910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15889F-E20D-417B-BF21-78B822E8C4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1E3A9D-D0CF-4C9F-A3F7-A486E74C595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DE4B55-153E-4C75-BF11-3312ABE2C315}"/>
              </a:ext>
            </a:extLst>
          </p:cNvPr>
          <p:cNvSpPr>
            <a:spLocks noGrp="1"/>
          </p:cNvSpPr>
          <p:nvPr>
            <p:ph type="dt" sz="half" idx="10"/>
          </p:nvPr>
        </p:nvSpPr>
        <p:spPr/>
        <p:txBody>
          <a:bodyPr/>
          <a:lstStyle/>
          <a:p>
            <a:fld id="{E4762CBF-9DBE-4F44-B63F-24A48D8676A8}" type="datetimeFigureOut">
              <a:rPr lang="en-US" smtClean="0"/>
              <a:t>11/19/2019</a:t>
            </a:fld>
            <a:endParaRPr lang="en-US"/>
          </a:p>
        </p:txBody>
      </p:sp>
      <p:sp>
        <p:nvSpPr>
          <p:cNvPr id="5" name="Footer Placeholder 4">
            <a:extLst>
              <a:ext uri="{FF2B5EF4-FFF2-40B4-BE49-F238E27FC236}">
                <a16:creationId xmlns:a16="http://schemas.microsoft.com/office/drawing/2014/main" id="{E75ECB22-075A-46E9-88EA-93625A9729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00E8F8-C933-41E8-A809-7A7DBD263A4E}"/>
              </a:ext>
            </a:extLst>
          </p:cNvPr>
          <p:cNvSpPr>
            <a:spLocks noGrp="1"/>
          </p:cNvSpPr>
          <p:nvPr>
            <p:ph type="sldNum" sz="quarter" idx="12"/>
          </p:nvPr>
        </p:nvSpPr>
        <p:spPr/>
        <p:txBody>
          <a:bodyPr/>
          <a:lstStyle/>
          <a:p>
            <a:fld id="{A73EB73F-0F07-4EE2-BB90-35561343101D}" type="slidenum">
              <a:rPr lang="en-US" smtClean="0"/>
              <a:t>‹#›</a:t>
            </a:fld>
            <a:endParaRPr lang="en-US"/>
          </a:p>
        </p:txBody>
      </p:sp>
    </p:spTree>
    <p:extLst>
      <p:ext uri="{BB962C8B-B14F-4D97-AF65-F5344CB8AC3E}">
        <p14:creationId xmlns:p14="http://schemas.microsoft.com/office/powerpoint/2010/main" val="1481988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4B0C9-DBA6-43A9-AFE7-CEA95E8BF3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0E7274-8F12-4688-BC6D-3F443CCB8FA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89160B-2DBA-4F7C-AE4B-FC140B953BFA}"/>
              </a:ext>
            </a:extLst>
          </p:cNvPr>
          <p:cNvSpPr>
            <a:spLocks noGrp="1"/>
          </p:cNvSpPr>
          <p:nvPr>
            <p:ph type="dt" sz="half" idx="10"/>
          </p:nvPr>
        </p:nvSpPr>
        <p:spPr/>
        <p:txBody>
          <a:bodyPr/>
          <a:lstStyle/>
          <a:p>
            <a:fld id="{E4762CBF-9DBE-4F44-B63F-24A48D8676A8}" type="datetimeFigureOut">
              <a:rPr lang="en-US" smtClean="0"/>
              <a:t>11/19/2019</a:t>
            </a:fld>
            <a:endParaRPr lang="en-US"/>
          </a:p>
        </p:txBody>
      </p:sp>
      <p:sp>
        <p:nvSpPr>
          <p:cNvPr id="5" name="Footer Placeholder 4">
            <a:extLst>
              <a:ext uri="{FF2B5EF4-FFF2-40B4-BE49-F238E27FC236}">
                <a16:creationId xmlns:a16="http://schemas.microsoft.com/office/drawing/2014/main" id="{946BA5BF-48F8-4C1E-9D30-D1E429A3B4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7B5170-38E4-4B31-B6B5-F509AEF1F3FB}"/>
              </a:ext>
            </a:extLst>
          </p:cNvPr>
          <p:cNvSpPr>
            <a:spLocks noGrp="1"/>
          </p:cNvSpPr>
          <p:nvPr>
            <p:ph type="sldNum" sz="quarter" idx="12"/>
          </p:nvPr>
        </p:nvSpPr>
        <p:spPr/>
        <p:txBody>
          <a:bodyPr/>
          <a:lstStyle/>
          <a:p>
            <a:fld id="{A73EB73F-0F07-4EE2-BB90-35561343101D}" type="slidenum">
              <a:rPr lang="en-US" smtClean="0"/>
              <a:t>‹#›</a:t>
            </a:fld>
            <a:endParaRPr lang="en-US"/>
          </a:p>
        </p:txBody>
      </p:sp>
    </p:spTree>
    <p:extLst>
      <p:ext uri="{BB962C8B-B14F-4D97-AF65-F5344CB8AC3E}">
        <p14:creationId xmlns:p14="http://schemas.microsoft.com/office/powerpoint/2010/main" val="3793224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1631E-6530-4D06-8C36-2D0DB6289A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12F05A-86A6-486C-A701-FBB92F35C7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6584F69-5716-4555-A10E-02FD191C0045}"/>
              </a:ext>
            </a:extLst>
          </p:cNvPr>
          <p:cNvSpPr>
            <a:spLocks noGrp="1"/>
          </p:cNvSpPr>
          <p:nvPr>
            <p:ph type="dt" sz="half" idx="10"/>
          </p:nvPr>
        </p:nvSpPr>
        <p:spPr/>
        <p:txBody>
          <a:bodyPr/>
          <a:lstStyle/>
          <a:p>
            <a:fld id="{E4762CBF-9DBE-4F44-B63F-24A48D8676A8}" type="datetimeFigureOut">
              <a:rPr lang="en-US" smtClean="0"/>
              <a:t>11/19/2019</a:t>
            </a:fld>
            <a:endParaRPr lang="en-US"/>
          </a:p>
        </p:txBody>
      </p:sp>
      <p:sp>
        <p:nvSpPr>
          <p:cNvPr id="5" name="Footer Placeholder 4">
            <a:extLst>
              <a:ext uri="{FF2B5EF4-FFF2-40B4-BE49-F238E27FC236}">
                <a16:creationId xmlns:a16="http://schemas.microsoft.com/office/drawing/2014/main" id="{6D39C977-ED41-474A-8B96-76AC9C6EB8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D84DF5-5277-4784-9455-E749C6FF4F82}"/>
              </a:ext>
            </a:extLst>
          </p:cNvPr>
          <p:cNvSpPr>
            <a:spLocks noGrp="1"/>
          </p:cNvSpPr>
          <p:nvPr>
            <p:ph type="sldNum" sz="quarter" idx="12"/>
          </p:nvPr>
        </p:nvSpPr>
        <p:spPr/>
        <p:txBody>
          <a:bodyPr/>
          <a:lstStyle/>
          <a:p>
            <a:fld id="{A73EB73F-0F07-4EE2-BB90-35561343101D}" type="slidenum">
              <a:rPr lang="en-US" smtClean="0"/>
              <a:t>‹#›</a:t>
            </a:fld>
            <a:endParaRPr lang="en-US"/>
          </a:p>
        </p:txBody>
      </p:sp>
    </p:spTree>
    <p:extLst>
      <p:ext uri="{BB962C8B-B14F-4D97-AF65-F5344CB8AC3E}">
        <p14:creationId xmlns:p14="http://schemas.microsoft.com/office/powerpoint/2010/main" val="3295810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4ACF5-D13E-4624-B1EF-FE2E519E36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638C8F-3D64-47CC-90BA-6A2AAD1458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83DC61-A77A-43B3-BD9E-56C1E3576F5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061212-3013-4208-A365-3EB5B9C534F2}"/>
              </a:ext>
            </a:extLst>
          </p:cNvPr>
          <p:cNvSpPr>
            <a:spLocks noGrp="1"/>
          </p:cNvSpPr>
          <p:nvPr>
            <p:ph type="dt" sz="half" idx="10"/>
          </p:nvPr>
        </p:nvSpPr>
        <p:spPr/>
        <p:txBody>
          <a:bodyPr/>
          <a:lstStyle/>
          <a:p>
            <a:fld id="{E4762CBF-9DBE-4F44-B63F-24A48D8676A8}" type="datetimeFigureOut">
              <a:rPr lang="en-US" smtClean="0"/>
              <a:t>11/19/2019</a:t>
            </a:fld>
            <a:endParaRPr lang="en-US"/>
          </a:p>
        </p:txBody>
      </p:sp>
      <p:sp>
        <p:nvSpPr>
          <p:cNvPr id="6" name="Footer Placeholder 5">
            <a:extLst>
              <a:ext uri="{FF2B5EF4-FFF2-40B4-BE49-F238E27FC236}">
                <a16:creationId xmlns:a16="http://schemas.microsoft.com/office/drawing/2014/main" id="{1A477DA4-8D1C-4E4C-ABF6-BC519711D5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757FF3-D003-4280-88D9-DF8F169833A7}"/>
              </a:ext>
            </a:extLst>
          </p:cNvPr>
          <p:cNvSpPr>
            <a:spLocks noGrp="1"/>
          </p:cNvSpPr>
          <p:nvPr>
            <p:ph type="sldNum" sz="quarter" idx="12"/>
          </p:nvPr>
        </p:nvSpPr>
        <p:spPr/>
        <p:txBody>
          <a:bodyPr/>
          <a:lstStyle/>
          <a:p>
            <a:fld id="{A73EB73F-0F07-4EE2-BB90-35561343101D}" type="slidenum">
              <a:rPr lang="en-US" smtClean="0"/>
              <a:t>‹#›</a:t>
            </a:fld>
            <a:endParaRPr lang="en-US"/>
          </a:p>
        </p:txBody>
      </p:sp>
    </p:spTree>
    <p:extLst>
      <p:ext uri="{BB962C8B-B14F-4D97-AF65-F5344CB8AC3E}">
        <p14:creationId xmlns:p14="http://schemas.microsoft.com/office/powerpoint/2010/main" val="1419683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B5843-B511-484B-9BEA-2308F2AE91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C40AFB-D3ED-4863-99C9-C0623FC231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0DBF170-4CAF-47F2-BB00-716B9A6E5D3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2C431B-EE1F-4E24-BF9E-BDE8AB9531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44E93AD-FBA3-49BF-9C68-B1A6E0AE221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DCEF71-8C91-4544-BAA9-5635618274F2}"/>
              </a:ext>
            </a:extLst>
          </p:cNvPr>
          <p:cNvSpPr>
            <a:spLocks noGrp="1"/>
          </p:cNvSpPr>
          <p:nvPr>
            <p:ph type="dt" sz="half" idx="10"/>
          </p:nvPr>
        </p:nvSpPr>
        <p:spPr/>
        <p:txBody>
          <a:bodyPr/>
          <a:lstStyle/>
          <a:p>
            <a:fld id="{E4762CBF-9DBE-4F44-B63F-24A48D8676A8}" type="datetimeFigureOut">
              <a:rPr lang="en-US" smtClean="0"/>
              <a:t>11/19/2019</a:t>
            </a:fld>
            <a:endParaRPr lang="en-US"/>
          </a:p>
        </p:txBody>
      </p:sp>
      <p:sp>
        <p:nvSpPr>
          <p:cNvPr id="8" name="Footer Placeholder 7">
            <a:extLst>
              <a:ext uri="{FF2B5EF4-FFF2-40B4-BE49-F238E27FC236}">
                <a16:creationId xmlns:a16="http://schemas.microsoft.com/office/drawing/2014/main" id="{9A081142-D5C6-4FFA-8A1A-00CFD09703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D77FC1-66AB-4E19-8980-10AEF66B4267}"/>
              </a:ext>
            </a:extLst>
          </p:cNvPr>
          <p:cNvSpPr>
            <a:spLocks noGrp="1"/>
          </p:cNvSpPr>
          <p:nvPr>
            <p:ph type="sldNum" sz="quarter" idx="12"/>
          </p:nvPr>
        </p:nvSpPr>
        <p:spPr/>
        <p:txBody>
          <a:bodyPr/>
          <a:lstStyle/>
          <a:p>
            <a:fld id="{A73EB73F-0F07-4EE2-BB90-35561343101D}" type="slidenum">
              <a:rPr lang="en-US" smtClean="0"/>
              <a:t>‹#›</a:t>
            </a:fld>
            <a:endParaRPr lang="en-US"/>
          </a:p>
        </p:txBody>
      </p:sp>
    </p:spTree>
    <p:extLst>
      <p:ext uri="{BB962C8B-B14F-4D97-AF65-F5344CB8AC3E}">
        <p14:creationId xmlns:p14="http://schemas.microsoft.com/office/powerpoint/2010/main" val="2361730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28736-7FD7-4E40-AC89-A329CAB22D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A925D4-5251-4C98-ACC2-CE665CE32D1B}"/>
              </a:ext>
            </a:extLst>
          </p:cNvPr>
          <p:cNvSpPr>
            <a:spLocks noGrp="1"/>
          </p:cNvSpPr>
          <p:nvPr>
            <p:ph type="dt" sz="half" idx="10"/>
          </p:nvPr>
        </p:nvSpPr>
        <p:spPr/>
        <p:txBody>
          <a:bodyPr/>
          <a:lstStyle/>
          <a:p>
            <a:fld id="{E4762CBF-9DBE-4F44-B63F-24A48D8676A8}" type="datetimeFigureOut">
              <a:rPr lang="en-US" smtClean="0"/>
              <a:t>11/19/2019</a:t>
            </a:fld>
            <a:endParaRPr lang="en-US"/>
          </a:p>
        </p:txBody>
      </p:sp>
      <p:sp>
        <p:nvSpPr>
          <p:cNvPr id="4" name="Footer Placeholder 3">
            <a:extLst>
              <a:ext uri="{FF2B5EF4-FFF2-40B4-BE49-F238E27FC236}">
                <a16:creationId xmlns:a16="http://schemas.microsoft.com/office/drawing/2014/main" id="{42DD4714-C99E-4470-8A58-80607BD8EE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F4A1AC-4441-4A62-B179-C1FE125FE0A2}"/>
              </a:ext>
            </a:extLst>
          </p:cNvPr>
          <p:cNvSpPr>
            <a:spLocks noGrp="1"/>
          </p:cNvSpPr>
          <p:nvPr>
            <p:ph type="sldNum" sz="quarter" idx="12"/>
          </p:nvPr>
        </p:nvSpPr>
        <p:spPr/>
        <p:txBody>
          <a:bodyPr/>
          <a:lstStyle/>
          <a:p>
            <a:fld id="{A73EB73F-0F07-4EE2-BB90-35561343101D}" type="slidenum">
              <a:rPr lang="en-US" smtClean="0"/>
              <a:t>‹#›</a:t>
            </a:fld>
            <a:endParaRPr lang="en-US"/>
          </a:p>
        </p:txBody>
      </p:sp>
    </p:spTree>
    <p:extLst>
      <p:ext uri="{BB962C8B-B14F-4D97-AF65-F5344CB8AC3E}">
        <p14:creationId xmlns:p14="http://schemas.microsoft.com/office/powerpoint/2010/main" val="142825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10D6EB-B390-4058-B31C-7BF44CF4BB7E}"/>
              </a:ext>
            </a:extLst>
          </p:cNvPr>
          <p:cNvSpPr>
            <a:spLocks noGrp="1"/>
          </p:cNvSpPr>
          <p:nvPr>
            <p:ph type="dt" sz="half" idx="10"/>
          </p:nvPr>
        </p:nvSpPr>
        <p:spPr/>
        <p:txBody>
          <a:bodyPr/>
          <a:lstStyle/>
          <a:p>
            <a:fld id="{E4762CBF-9DBE-4F44-B63F-24A48D8676A8}" type="datetimeFigureOut">
              <a:rPr lang="en-US" smtClean="0"/>
              <a:t>11/19/2019</a:t>
            </a:fld>
            <a:endParaRPr lang="en-US"/>
          </a:p>
        </p:txBody>
      </p:sp>
      <p:sp>
        <p:nvSpPr>
          <p:cNvPr id="3" name="Footer Placeholder 2">
            <a:extLst>
              <a:ext uri="{FF2B5EF4-FFF2-40B4-BE49-F238E27FC236}">
                <a16:creationId xmlns:a16="http://schemas.microsoft.com/office/drawing/2014/main" id="{32A43857-14DC-4E67-B242-16D3FBAF58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AAB7FA-BDFA-4C4F-B769-161330A734AA}"/>
              </a:ext>
            </a:extLst>
          </p:cNvPr>
          <p:cNvSpPr>
            <a:spLocks noGrp="1"/>
          </p:cNvSpPr>
          <p:nvPr>
            <p:ph type="sldNum" sz="quarter" idx="12"/>
          </p:nvPr>
        </p:nvSpPr>
        <p:spPr/>
        <p:txBody>
          <a:bodyPr/>
          <a:lstStyle/>
          <a:p>
            <a:fld id="{A73EB73F-0F07-4EE2-BB90-35561343101D}" type="slidenum">
              <a:rPr lang="en-US" smtClean="0"/>
              <a:t>‹#›</a:t>
            </a:fld>
            <a:endParaRPr lang="en-US"/>
          </a:p>
        </p:txBody>
      </p:sp>
    </p:spTree>
    <p:extLst>
      <p:ext uri="{BB962C8B-B14F-4D97-AF65-F5344CB8AC3E}">
        <p14:creationId xmlns:p14="http://schemas.microsoft.com/office/powerpoint/2010/main" val="1897059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7F074-D75C-45B6-A0E7-FA56AB6D9D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31C09F-2A12-4E35-A91F-E98A24782C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D3AB97-494F-442F-96A6-7FFB9E486E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DA4539-8C14-4BA8-9A4A-5ED202BEED85}"/>
              </a:ext>
            </a:extLst>
          </p:cNvPr>
          <p:cNvSpPr>
            <a:spLocks noGrp="1"/>
          </p:cNvSpPr>
          <p:nvPr>
            <p:ph type="dt" sz="half" idx="10"/>
          </p:nvPr>
        </p:nvSpPr>
        <p:spPr/>
        <p:txBody>
          <a:bodyPr/>
          <a:lstStyle/>
          <a:p>
            <a:fld id="{E4762CBF-9DBE-4F44-B63F-24A48D8676A8}" type="datetimeFigureOut">
              <a:rPr lang="en-US" smtClean="0"/>
              <a:t>11/19/2019</a:t>
            </a:fld>
            <a:endParaRPr lang="en-US"/>
          </a:p>
        </p:txBody>
      </p:sp>
      <p:sp>
        <p:nvSpPr>
          <p:cNvPr id="6" name="Footer Placeholder 5">
            <a:extLst>
              <a:ext uri="{FF2B5EF4-FFF2-40B4-BE49-F238E27FC236}">
                <a16:creationId xmlns:a16="http://schemas.microsoft.com/office/drawing/2014/main" id="{4057543E-AE18-4859-B694-D594D74978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1156C4-21DB-4C43-B9C9-4F10135CA561}"/>
              </a:ext>
            </a:extLst>
          </p:cNvPr>
          <p:cNvSpPr>
            <a:spLocks noGrp="1"/>
          </p:cNvSpPr>
          <p:nvPr>
            <p:ph type="sldNum" sz="quarter" idx="12"/>
          </p:nvPr>
        </p:nvSpPr>
        <p:spPr/>
        <p:txBody>
          <a:bodyPr/>
          <a:lstStyle/>
          <a:p>
            <a:fld id="{A73EB73F-0F07-4EE2-BB90-35561343101D}" type="slidenum">
              <a:rPr lang="en-US" smtClean="0"/>
              <a:t>‹#›</a:t>
            </a:fld>
            <a:endParaRPr lang="en-US"/>
          </a:p>
        </p:txBody>
      </p:sp>
    </p:spTree>
    <p:extLst>
      <p:ext uri="{BB962C8B-B14F-4D97-AF65-F5344CB8AC3E}">
        <p14:creationId xmlns:p14="http://schemas.microsoft.com/office/powerpoint/2010/main" val="3866289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9CF02-B1D6-4D03-B54A-604802500C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82D881-DC53-44C7-8416-CDADDF2795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7A7EDE-59EB-4AF1-99BA-76F4D11B8E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4714C7-41DA-426E-9FB5-46309E7A5F10}"/>
              </a:ext>
            </a:extLst>
          </p:cNvPr>
          <p:cNvSpPr>
            <a:spLocks noGrp="1"/>
          </p:cNvSpPr>
          <p:nvPr>
            <p:ph type="dt" sz="half" idx="10"/>
          </p:nvPr>
        </p:nvSpPr>
        <p:spPr/>
        <p:txBody>
          <a:bodyPr/>
          <a:lstStyle/>
          <a:p>
            <a:fld id="{E4762CBF-9DBE-4F44-B63F-24A48D8676A8}" type="datetimeFigureOut">
              <a:rPr lang="en-US" smtClean="0"/>
              <a:t>11/19/2019</a:t>
            </a:fld>
            <a:endParaRPr lang="en-US"/>
          </a:p>
        </p:txBody>
      </p:sp>
      <p:sp>
        <p:nvSpPr>
          <p:cNvPr id="6" name="Footer Placeholder 5">
            <a:extLst>
              <a:ext uri="{FF2B5EF4-FFF2-40B4-BE49-F238E27FC236}">
                <a16:creationId xmlns:a16="http://schemas.microsoft.com/office/drawing/2014/main" id="{8DA65B63-6183-43CD-875D-74AA6BC1D6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92DC96-9923-4551-B49D-3CD75EA7AF6B}"/>
              </a:ext>
            </a:extLst>
          </p:cNvPr>
          <p:cNvSpPr>
            <a:spLocks noGrp="1"/>
          </p:cNvSpPr>
          <p:nvPr>
            <p:ph type="sldNum" sz="quarter" idx="12"/>
          </p:nvPr>
        </p:nvSpPr>
        <p:spPr/>
        <p:txBody>
          <a:bodyPr/>
          <a:lstStyle/>
          <a:p>
            <a:fld id="{A73EB73F-0F07-4EE2-BB90-35561343101D}" type="slidenum">
              <a:rPr lang="en-US" smtClean="0"/>
              <a:t>‹#›</a:t>
            </a:fld>
            <a:endParaRPr lang="en-US"/>
          </a:p>
        </p:txBody>
      </p:sp>
    </p:spTree>
    <p:extLst>
      <p:ext uri="{BB962C8B-B14F-4D97-AF65-F5344CB8AC3E}">
        <p14:creationId xmlns:p14="http://schemas.microsoft.com/office/powerpoint/2010/main" val="215564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E03CE4-A12F-48AD-8322-2A2C61D64F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A3A6CF-14C0-4DFC-910B-0FA29B3725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2E6D48-625E-428E-A8A2-A150A7CD57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762CBF-9DBE-4F44-B63F-24A48D8676A8}" type="datetimeFigureOut">
              <a:rPr lang="en-US" smtClean="0"/>
              <a:t>11/19/2019</a:t>
            </a:fld>
            <a:endParaRPr lang="en-US"/>
          </a:p>
        </p:txBody>
      </p:sp>
      <p:sp>
        <p:nvSpPr>
          <p:cNvPr id="5" name="Footer Placeholder 4">
            <a:extLst>
              <a:ext uri="{FF2B5EF4-FFF2-40B4-BE49-F238E27FC236}">
                <a16:creationId xmlns:a16="http://schemas.microsoft.com/office/drawing/2014/main" id="{D29967BB-9E17-4FE1-9144-1B637893A6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116E16-F267-4644-92D6-97D4FA1BDE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3EB73F-0F07-4EE2-BB90-35561343101D}" type="slidenum">
              <a:rPr lang="en-US" smtClean="0"/>
              <a:t>‹#›</a:t>
            </a:fld>
            <a:endParaRPr lang="en-US"/>
          </a:p>
        </p:txBody>
      </p:sp>
    </p:spTree>
    <p:extLst>
      <p:ext uri="{BB962C8B-B14F-4D97-AF65-F5344CB8AC3E}">
        <p14:creationId xmlns:p14="http://schemas.microsoft.com/office/powerpoint/2010/main" val="1510370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0DA848-321C-4E8F-9585-D45BE1A0A5DC}"/>
              </a:ext>
            </a:extLst>
          </p:cNvPr>
          <p:cNvSpPr>
            <a:spLocks noGrp="1"/>
          </p:cNvSpPr>
          <p:nvPr>
            <p:ph type="title"/>
          </p:nvPr>
        </p:nvSpPr>
        <p:spPr/>
        <p:txBody>
          <a:bodyPr/>
          <a:lstStyle/>
          <a:p>
            <a:r>
              <a:rPr lang="en-US" dirty="0"/>
              <a:t>Machine Learning</a:t>
            </a:r>
          </a:p>
        </p:txBody>
      </p:sp>
      <p:sp>
        <p:nvSpPr>
          <p:cNvPr id="5" name="Text Placeholder 4">
            <a:extLst>
              <a:ext uri="{FF2B5EF4-FFF2-40B4-BE49-F238E27FC236}">
                <a16:creationId xmlns:a16="http://schemas.microsoft.com/office/drawing/2014/main" id="{93EA7E3E-1D78-4BE4-A39D-A004EA58F7C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04410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C2FEF-E4E6-434F-9920-46EF8571BA9F}"/>
              </a:ext>
            </a:extLst>
          </p:cNvPr>
          <p:cNvSpPr>
            <a:spLocks noGrp="1"/>
          </p:cNvSpPr>
          <p:nvPr>
            <p:ph type="title"/>
          </p:nvPr>
        </p:nvSpPr>
        <p:spPr>
          <a:xfrm>
            <a:off x="838199" y="365125"/>
            <a:ext cx="11155017" cy="695049"/>
          </a:xfrm>
        </p:spPr>
        <p:txBody>
          <a:bodyPr>
            <a:noAutofit/>
          </a:bodyPr>
          <a:lstStyle/>
          <a:p>
            <a:r>
              <a:rPr lang="en-US" sz="2800" dirty="0"/>
              <a:t>Steps to calculate centroids in cluster using K-means clustering algorithm:</a:t>
            </a:r>
            <a:br>
              <a:rPr lang="en-US" sz="2800" dirty="0"/>
            </a:br>
            <a:endParaRPr lang="en-US" sz="2800" dirty="0"/>
          </a:p>
        </p:txBody>
      </p:sp>
      <p:sp>
        <p:nvSpPr>
          <p:cNvPr id="3" name="Content Placeholder 2">
            <a:extLst>
              <a:ext uri="{FF2B5EF4-FFF2-40B4-BE49-F238E27FC236}">
                <a16:creationId xmlns:a16="http://schemas.microsoft.com/office/drawing/2014/main" id="{DE0AF271-5511-4DDC-8F4B-EB62BD57F11E}"/>
              </a:ext>
            </a:extLst>
          </p:cNvPr>
          <p:cNvSpPr>
            <a:spLocks noGrp="1"/>
          </p:cNvSpPr>
          <p:nvPr>
            <p:ph idx="1"/>
          </p:nvPr>
        </p:nvSpPr>
        <p:spPr>
          <a:xfrm>
            <a:off x="838200" y="1060174"/>
            <a:ext cx="10515600" cy="1325217"/>
          </a:xfrm>
        </p:spPr>
        <p:txBody>
          <a:bodyPr>
            <a:normAutofit lnSpcReduction="10000"/>
          </a:bodyPr>
          <a:lstStyle/>
          <a:p>
            <a:pPr marL="0" indent="0" fontAlgn="base">
              <a:buNone/>
            </a:pPr>
            <a:r>
              <a:rPr lang="en-US" dirty="0"/>
              <a:t>Consider the below data set which has the values of the data points on a particular graph.</a:t>
            </a:r>
          </a:p>
          <a:p>
            <a:pPr marL="0" indent="0" fontAlgn="base">
              <a:buNone/>
            </a:pPr>
            <a:r>
              <a:rPr lang="en-US" b="1" dirty="0"/>
              <a:t>Table 1:</a:t>
            </a:r>
            <a:endParaRPr lang="en-US" dirty="0"/>
          </a:p>
          <a:p>
            <a:endParaRPr lang="en-US" dirty="0"/>
          </a:p>
        </p:txBody>
      </p:sp>
      <p:pic>
        <p:nvPicPr>
          <p:cNvPr id="3074" name="Picture 2" descr="https://sunainasblog.files.wordpress.com/2018/03/untitled.png?w=736">
            <a:extLst>
              <a:ext uri="{FF2B5EF4-FFF2-40B4-BE49-F238E27FC236}">
                <a16:creationId xmlns:a16="http://schemas.microsoft.com/office/drawing/2014/main" id="{80624500-6C09-4EA9-9D0C-4C6E67F674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191" y="2518057"/>
            <a:ext cx="8435009" cy="155864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C1804A5-CFF5-4FAF-A81A-A82FE2702A46}"/>
              </a:ext>
            </a:extLst>
          </p:cNvPr>
          <p:cNvSpPr/>
          <p:nvPr/>
        </p:nvSpPr>
        <p:spPr>
          <a:xfrm>
            <a:off x="304800" y="4129853"/>
            <a:ext cx="10853530" cy="1477328"/>
          </a:xfrm>
          <a:prstGeom prst="rect">
            <a:avLst/>
          </a:prstGeom>
        </p:spPr>
        <p:txBody>
          <a:bodyPr wrap="square">
            <a:spAutoFit/>
          </a:bodyPr>
          <a:lstStyle/>
          <a:p>
            <a:pPr fontAlgn="base"/>
            <a:r>
              <a:rPr lang="en-US" b="0" i="0" dirty="0">
                <a:effectLst/>
                <a:latin typeface="Arial" panose="020B0604020202020204" pitchFamily="34" charset="0"/>
              </a:rPr>
              <a:t>We can randomly choose two initial points as the centroids and from there we can start calculating distance of each point.</a:t>
            </a:r>
          </a:p>
          <a:p>
            <a:pPr fontAlgn="base"/>
            <a:r>
              <a:rPr lang="en-US" b="0" i="0" dirty="0">
                <a:effectLst/>
                <a:latin typeface="Arial" panose="020B0604020202020204" pitchFamily="34" charset="0"/>
              </a:rPr>
              <a:t>For now we will consider that D2 and D4 are the centroids.</a:t>
            </a:r>
          </a:p>
          <a:p>
            <a:pPr fontAlgn="base"/>
            <a:r>
              <a:rPr lang="en-US" b="0" i="0" dirty="0">
                <a:effectLst/>
                <a:latin typeface="Arial" panose="020B0604020202020204" pitchFamily="34" charset="0"/>
              </a:rPr>
              <a:t>To start with we should calculate the distance with the help of Euclidean Distance which is</a:t>
            </a:r>
          </a:p>
          <a:p>
            <a:pPr fontAlgn="base"/>
            <a:r>
              <a:rPr lang="en-US" b="1" i="1" dirty="0">
                <a:solidFill>
                  <a:srgbClr val="454545"/>
                </a:solidFill>
                <a:effectLst/>
                <a:latin typeface="Arial" panose="020B0604020202020204" pitchFamily="34" charset="0"/>
              </a:rPr>
              <a:t>                                                           </a:t>
            </a:r>
            <a:r>
              <a:rPr lang="en-US" b="1" i="0" dirty="0">
                <a:solidFill>
                  <a:srgbClr val="454545"/>
                </a:solidFill>
                <a:effectLst/>
                <a:latin typeface="Arial" panose="020B0604020202020204" pitchFamily="34" charset="0"/>
              </a:rPr>
              <a:t>√((x1-y1)² + (x2-y2)²</a:t>
            </a:r>
            <a:endParaRPr lang="en-US" b="0" i="0" dirty="0">
              <a:solidFill>
                <a:srgbClr val="454545"/>
              </a:solidFill>
              <a:effectLst/>
              <a:latin typeface="Arial" panose="020B0604020202020204" pitchFamily="34" charset="0"/>
            </a:endParaRPr>
          </a:p>
        </p:txBody>
      </p:sp>
    </p:spTree>
    <p:extLst>
      <p:ext uri="{BB962C8B-B14F-4D97-AF65-F5344CB8AC3E}">
        <p14:creationId xmlns:p14="http://schemas.microsoft.com/office/powerpoint/2010/main" val="2340112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283AD3-F57F-45B6-A73D-654F1C855525}"/>
              </a:ext>
            </a:extLst>
          </p:cNvPr>
          <p:cNvSpPr>
            <a:spLocks noGrp="1"/>
          </p:cNvSpPr>
          <p:nvPr>
            <p:ph idx="1"/>
          </p:nvPr>
        </p:nvSpPr>
        <p:spPr>
          <a:xfrm>
            <a:off x="838200" y="516835"/>
            <a:ext cx="10515600" cy="2756452"/>
          </a:xfrm>
        </p:spPr>
        <p:txBody>
          <a:bodyPr>
            <a:normAutofit lnSpcReduction="10000"/>
          </a:bodyPr>
          <a:lstStyle/>
          <a:p>
            <a:pPr marL="0" indent="0">
              <a:buNone/>
            </a:pPr>
            <a:r>
              <a:rPr lang="en-US" b="1" i="1" dirty="0"/>
              <a:t>Iteration 1:</a:t>
            </a:r>
          </a:p>
          <a:p>
            <a:pPr marL="0" indent="0">
              <a:buNone/>
            </a:pPr>
            <a:r>
              <a:rPr lang="en-US" b="1" i="1" dirty="0"/>
              <a:t>Step 1:</a:t>
            </a:r>
            <a:r>
              <a:rPr lang="en-US" dirty="0"/>
              <a:t> We need to calculate the distance between the initial centroid points with other data points.</a:t>
            </a:r>
          </a:p>
          <a:p>
            <a:pPr marL="0" indent="0" fontAlgn="base">
              <a:buNone/>
            </a:pPr>
            <a:r>
              <a:rPr lang="en-US" dirty="0"/>
              <a:t>After calculating the distance of all data points, we get the values as below.</a:t>
            </a:r>
          </a:p>
          <a:p>
            <a:pPr marL="0" indent="0" fontAlgn="base">
              <a:buNone/>
            </a:pPr>
            <a:r>
              <a:rPr lang="en-US" b="1" dirty="0"/>
              <a:t>Table 2:</a:t>
            </a:r>
          </a:p>
          <a:p>
            <a:pPr marL="0" indent="0" fontAlgn="base">
              <a:buNone/>
            </a:pPr>
            <a:endParaRPr lang="en-US" dirty="0"/>
          </a:p>
          <a:p>
            <a:pPr marL="0" indent="0">
              <a:buNone/>
            </a:pPr>
            <a:endParaRPr lang="en-US" dirty="0"/>
          </a:p>
        </p:txBody>
      </p:sp>
      <p:pic>
        <p:nvPicPr>
          <p:cNvPr id="4098" name="Picture 2" descr="https://sunainasblog.files.wordpress.com/2018/03/untitled2.png?w=736">
            <a:extLst>
              <a:ext uri="{FF2B5EF4-FFF2-40B4-BE49-F238E27FC236}">
                <a16:creationId xmlns:a16="http://schemas.microsoft.com/office/drawing/2014/main" id="{DADAC740-D244-4570-BF28-B1193E0EF5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829" y="2981740"/>
            <a:ext cx="9414342" cy="147099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sunainasblog.files.wordpress.com/2018/03/untitled1.png?w=736">
            <a:extLst>
              <a:ext uri="{FF2B5EF4-FFF2-40B4-BE49-F238E27FC236}">
                <a16:creationId xmlns:a16="http://schemas.microsoft.com/office/drawing/2014/main" id="{BBF7F595-E3BC-49AC-A5CB-6D113E99D9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3322" y="4452731"/>
            <a:ext cx="7010400"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4493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967EA2-24AC-4672-BB2D-B84745E4F8BB}"/>
              </a:ext>
            </a:extLst>
          </p:cNvPr>
          <p:cNvSpPr>
            <a:spLocks noGrp="1"/>
          </p:cNvSpPr>
          <p:nvPr>
            <p:ph idx="1"/>
          </p:nvPr>
        </p:nvSpPr>
        <p:spPr>
          <a:xfrm>
            <a:off x="838200" y="397565"/>
            <a:ext cx="10515600" cy="3829878"/>
          </a:xfrm>
        </p:spPr>
        <p:txBody>
          <a:bodyPr/>
          <a:lstStyle/>
          <a:p>
            <a:pPr algn="just" fontAlgn="base"/>
            <a:r>
              <a:rPr lang="en-US" b="1" i="1" dirty="0"/>
              <a:t>Step 2:</a:t>
            </a:r>
            <a:r>
              <a:rPr lang="en-US" dirty="0"/>
              <a:t> Next, we need to group the data points which are closer to </a:t>
            </a:r>
            <a:r>
              <a:rPr lang="en-US" dirty="0" err="1"/>
              <a:t>centriods</a:t>
            </a:r>
            <a:r>
              <a:rPr lang="en-US" dirty="0"/>
              <a:t>. Observe the above table, we can notice that D1 is closer to D4 as the distance is less. Hence we can say that D1 belongs to D4 Similarly, D3 and D5 belongs to D2. After grouping, we need to calculate the mean of grouped values from Table 1.</a:t>
            </a:r>
          </a:p>
          <a:p>
            <a:pPr algn="just" fontAlgn="base"/>
            <a:r>
              <a:rPr lang="en-US" b="1" dirty="0"/>
              <a:t>Cluster 1: (D1, D4) Cluster 2: (D2, D3, D5)</a:t>
            </a:r>
            <a:endParaRPr lang="en-US" dirty="0"/>
          </a:p>
          <a:p>
            <a:pPr algn="just"/>
            <a:r>
              <a:rPr lang="en-US" b="1" i="1" dirty="0"/>
              <a:t>Step 3:</a:t>
            </a:r>
            <a:r>
              <a:rPr lang="en-US" dirty="0"/>
              <a:t> Now, we calculate the mean values of the clusters created and the  new </a:t>
            </a:r>
            <a:r>
              <a:rPr lang="en-US" dirty="0" err="1"/>
              <a:t>centriod</a:t>
            </a:r>
            <a:r>
              <a:rPr lang="en-US" dirty="0"/>
              <a:t> values will these mean values and centroid is moved along the graph.</a:t>
            </a:r>
          </a:p>
        </p:txBody>
      </p:sp>
      <p:pic>
        <p:nvPicPr>
          <p:cNvPr id="5122" name="Picture 2" descr="https://sunainasblog.files.wordpress.com/2018/03/untitled3.png?w=736">
            <a:extLst>
              <a:ext uri="{FF2B5EF4-FFF2-40B4-BE49-F238E27FC236}">
                <a16:creationId xmlns:a16="http://schemas.microsoft.com/office/drawing/2014/main" id="{AB5DF0BB-AEDF-41AB-8D17-407715777E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919" y="4611757"/>
            <a:ext cx="10043311" cy="1378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904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D2809-B25A-4E21-9036-A839C63A822A}"/>
              </a:ext>
            </a:extLst>
          </p:cNvPr>
          <p:cNvSpPr>
            <a:spLocks noGrp="1"/>
          </p:cNvSpPr>
          <p:nvPr>
            <p:ph idx="1"/>
          </p:nvPr>
        </p:nvSpPr>
        <p:spPr>
          <a:xfrm>
            <a:off x="838200" y="967409"/>
            <a:ext cx="10515600" cy="5209554"/>
          </a:xfrm>
        </p:spPr>
        <p:txBody>
          <a:bodyPr/>
          <a:lstStyle/>
          <a:p>
            <a:pPr fontAlgn="base"/>
            <a:r>
              <a:rPr lang="en-US" dirty="0"/>
              <a:t>From the above table, we can say the new centroid for cluster 1 is (2.0, 1.0) and for cluster 2 is (2.67, 4.67)</a:t>
            </a:r>
          </a:p>
          <a:p>
            <a:pPr fontAlgn="base"/>
            <a:r>
              <a:rPr lang="en-US" b="1" i="1" dirty="0"/>
              <a:t>Iteration 2:  </a:t>
            </a:r>
            <a:endParaRPr lang="en-US" dirty="0"/>
          </a:p>
          <a:p>
            <a:pPr fontAlgn="base"/>
            <a:r>
              <a:rPr lang="en-US" b="1" i="1" dirty="0"/>
              <a:t>Step 4:</a:t>
            </a:r>
            <a:r>
              <a:rPr lang="en-US" dirty="0"/>
              <a:t> Again the values of </a:t>
            </a:r>
            <a:r>
              <a:rPr lang="en-US" dirty="0" err="1"/>
              <a:t>euclidean</a:t>
            </a:r>
            <a:r>
              <a:rPr lang="en-US" dirty="0"/>
              <a:t> distance is calculated from the new </a:t>
            </a:r>
            <a:r>
              <a:rPr lang="en-US" dirty="0" err="1"/>
              <a:t>centriods</a:t>
            </a:r>
            <a:r>
              <a:rPr lang="en-US" dirty="0"/>
              <a:t>. Below is the table of distance between data points and new centroids.</a:t>
            </a:r>
          </a:p>
          <a:p>
            <a:pPr marL="0" indent="0">
              <a:buNone/>
            </a:pPr>
            <a:br>
              <a:rPr lang="en-US" dirty="0"/>
            </a:br>
            <a:endParaRPr lang="en-US" dirty="0"/>
          </a:p>
        </p:txBody>
      </p:sp>
    </p:spTree>
    <p:extLst>
      <p:ext uri="{BB962C8B-B14F-4D97-AF65-F5344CB8AC3E}">
        <p14:creationId xmlns:p14="http://schemas.microsoft.com/office/powerpoint/2010/main" val="2621463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BA430-0CCB-4572-BC36-676F3A90AE08}"/>
              </a:ext>
            </a:extLst>
          </p:cNvPr>
          <p:cNvSpPr>
            <a:spLocks noGrp="1"/>
          </p:cNvSpPr>
          <p:nvPr>
            <p:ph type="ctrTitle"/>
          </p:nvPr>
        </p:nvSpPr>
        <p:spPr/>
        <p:txBody>
          <a:bodyPr>
            <a:normAutofit/>
          </a:bodyPr>
          <a:lstStyle/>
          <a:p>
            <a:r>
              <a:rPr lang="en-US" sz="4000" dirty="0"/>
              <a:t>How k-means works ? Implement in Python</a:t>
            </a:r>
          </a:p>
        </p:txBody>
      </p:sp>
      <p:sp>
        <p:nvSpPr>
          <p:cNvPr id="3" name="Subtitle 2">
            <a:extLst>
              <a:ext uri="{FF2B5EF4-FFF2-40B4-BE49-F238E27FC236}">
                <a16:creationId xmlns:a16="http://schemas.microsoft.com/office/drawing/2014/main" id="{9383E45E-4805-477E-A81F-46B89CEEDAC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59838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0CCD2-C884-4F02-ACA8-ED516A480F9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E3D20B1-B93D-481A-84C2-4C8AFB3F5A74}"/>
              </a:ext>
            </a:extLst>
          </p:cNvPr>
          <p:cNvSpPr>
            <a:spLocks noGrp="1"/>
          </p:cNvSpPr>
          <p:nvPr>
            <p:ph idx="1"/>
          </p:nvPr>
        </p:nvSpPr>
        <p:spPr/>
        <p:txBody>
          <a:bodyPr/>
          <a:lstStyle/>
          <a:p>
            <a:pPr algn="just"/>
            <a:r>
              <a:rPr lang="en-US" dirty="0"/>
              <a:t>Machine Learning is a concept which allows the machine to learn from examples and experience, without being explicitly programmed. So instead of you writing the code, what you do is you feed data to the generic algorithm, and the algorithm/machine builds the logic based on the given data. </a:t>
            </a:r>
          </a:p>
          <a:p>
            <a:pPr algn="just"/>
            <a:r>
              <a:rPr lang="en-US" dirty="0"/>
              <a:t>Machine Learning (ML) is basically that field of computer science with the help of which computer systems can provide sense to data in much the same way as human beings do.</a:t>
            </a:r>
          </a:p>
          <a:p>
            <a:pPr algn="just"/>
            <a:endParaRPr lang="en-US" dirty="0"/>
          </a:p>
        </p:txBody>
      </p:sp>
    </p:spTree>
    <p:extLst>
      <p:ext uri="{BB962C8B-B14F-4D97-AF65-F5344CB8AC3E}">
        <p14:creationId xmlns:p14="http://schemas.microsoft.com/office/powerpoint/2010/main" val="1787210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4393-70C0-4E72-AEC4-A9D14E7D69EE}"/>
              </a:ext>
            </a:extLst>
          </p:cNvPr>
          <p:cNvSpPr>
            <a:spLocks noGrp="1"/>
          </p:cNvSpPr>
          <p:nvPr>
            <p:ph type="title"/>
          </p:nvPr>
        </p:nvSpPr>
        <p:spPr/>
        <p:txBody>
          <a:bodyPr/>
          <a:lstStyle/>
          <a:p>
            <a:r>
              <a:rPr lang="en-US" dirty="0"/>
              <a:t>Algorithms:</a:t>
            </a:r>
          </a:p>
        </p:txBody>
      </p:sp>
      <p:sp>
        <p:nvSpPr>
          <p:cNvPr id="3" name="Content Placeholder 2">
            <a:extLst>
              <a:ext uri="{FF2B5EF4-FFF2-40B4-BE49-F238E27FC236}">
                <a16:creationId xmlns:a16="http://schemas.microsoft.com/office/drawing/2014/main" id="{BE6FC058-AFD0-4DBB-AA34-E1470FAD4EAC}"/>
              </a:ext>
            </a:extLst>
          </p:cNvPr>
          <p:cNvSpPr>
            <a:spLocks noGrp="1"/>
          </p:cNvSpPr>
          <p:nvPr>
            <p:ph idx="1"/>
          </p:nvPr>
        </p:nvSpPr>
        <p:spPr/>
        <p:txBody>
          <a:bodyPr/>
          <a:lstStyle/>
          <a:p>
            <a:r>
              <a:rPr lang="en-US" dirty="0"/>
              <a:t> Linear Regression</a:t>
            </a:r>
          </a:p>
          <a:p>
            <a:r>
              <a:rPr lang="en-US" dirty="0"/>
              <a:t> K Nearest Neighbors</a:t>
            </a:r>
          </a:p>
          <a:p>
            <a:r>
              <a:rPr lang="en-US" dirty="0"/>
              <a:t> Decision Trees</a:t>
            </a:r>
          </a:p>
          <a:p>
            <a:r>
              <a:rPr lang="en-US" dirty="0"/>
              <a:t> Random Forests</a:t>
            </a:r>
          </a:p>
          <a:p>
            <a:r>
              <a:rPr lang="en-US" dirty="0"/>
              <a:t> K Means Clustering</a:t>
            </a:r>
          </a:p>
        </p:txBody>
      </p:sp>
    </p:spTree>
    <p:extLst>
      <p:ext uri="{BB962C8B-B14F-4D97-AF65-F5344CB8AC3E}">
        <p14:creationId xmlns:p14="http://schemas.microsoft.com/office/powerpoint/2010/main" val="4145470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94310-77B0-419E-A587-ECEC1A20B9E8}"/>
              </a:ext>
            </a:extLst>
          </p:cNvPr>
          <p:cNvSpPr>
            <a:spLocks noGrp="1"/>
          </p:cNvSpPr>
          <p:nvPr>
            <p:ph type="title"/>
          </p:nvPr>
        </p:nvSpPr>
        <p:spPr/>
        <p:txBody>
          <a:bodyPr/>
          <a:lstStyle/>
          <a:p>
            <a:r>
              <a:rPr lang="en-US" b="1" dirty="0"/>
              <a:t>What is Clustering?</a:t>
            </a:r>
            <a:br>
              <a:rPr lang="en-US" b="1" dirty="0"/>
            </a:br>
            <a:endParaRPr lang="en-US" dirty="0"/>
          </a:p>
        </p:txBody>
      </p:sp>
      <p:sp>
        <p:nvSpPr>
          <p:cNvPr id="3" name="Content Placeholder 2">
            <a:extLst>
              <a:ext uri="{FF2B5EF4-FFF2-40B4-BE49-F238E27FC236}">
                <a16:creationId xmlns:a16="http://schemas.microsoft.com/office/drawing/2014/main" id="{DD580A28-674D-4AE0-9193-C0528DE6FEB5}"/>
              </a:ext>
            </a:extLst>
          </p:cNvPr>
          <p:cNvSpPr>
            <a:spLocks noGrp="1"/>
          </p:cNvSpPr>
          <p:nvPr>
            <p:ph idx="1"/>
          </p:nvPr>
        </p:nvSpPr>
        <p:spPr/>
        <p:txBody>
          <a:bodyPr/>
          <a:lstStyle/>
          <a:p>
            <a:pPr algn="just"/>
            <a:r>
              <a:rPr lang="en-US" dirty="0"/>
              <a:t>A bank wants to give credit card offers to its customers. Currently, they look at the details of each customer and based on this information, decide which offer should be given to which customer.</a:t>
            </a:r>
          </a:p>
          <a:p>
            <a:pPr algn="just"/>
            <a:r>
              <a:rPr lang="en-US" dirty="0"/>
              <a:t>Now, the bank can potentially have millions of customers. Does it make sense to look at the details of each customer separately and then make a decision? Certainly not! It is a manual process and will take a huge amount of time.</a:t>
            </a:r>
          </a:p>
          <a:p>
            <a:pPr algn="just"/>
            <a:r>
              <a:rPr lang="en-US" dirty="0"/>
              <a:t>So what can the bank do? One option is to segment its customers into different groups. For instance, the bank can group the customers based on their income:</a:t>
            </a:r>
          </a:p>
          <a:p>
            <a:pPr algn="just"/>
            <a:endParaRPr lang="en-US" dirty="0"/>
          </a:p>
        </p:txBody>
      </p:sp>
    </p:spTree>
    <p:extLst>
      <p:ext uri="{BB962C8B-B14F-4D97-AF65-F5344CB8AC3E}">
        <p14:creationId xmlns:p14="http://schemas.microsoft.com/office/powerpoint/2010/main" val="1306086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tomer segmentation">
            <a:extLst>
              <a:ext uri="{FF2B5EF4-FFF2-40B4-BE49-F238E27FC236}">
                <a16:creationId xmlns:a16="http://schemas.microsoft.com/office/drawing/2014/main" id="{A0C152F5-D340-494F-8842-F6A0C1E2B6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2001" y="187952"/>
            <a:ext cx="7301828" cy="25023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7874798-6C40-402B-924A-503EB23F936E}"/>
              </a:ext>
            </a:extLst>
          </p:cNvPr>
          <p:cNvSpPr/>
          <p:nvPr/>
        </p:nvSpPr>
        <p:spPr>
          <a:xfrm>
            <a:off x="901148" y="2690336"/>
            <a:ext cx="10376452" cy="1200329"/>
          </a:xfrm>
          <a:prstGeom prst="rect">
            <a:avLst/>
          </a:prstGeom>
        </p:spPr>
        <p:txBody>
          <a:bodyPr wrap="square">
            <a:spAutoFit/>
          </a:bodyPr>
          <a:lstStyle/>
          <a:p>
            <a:r>
              <a:rPr lang="en-US" sz="2400" b="0" i="0" dirty="0">
                <a:effectLst/>
              </a:rPr>
              <a:t>The bank can now make three different strategies or offers, one for each group. Here, instead of creating different strategies for individual customers, they only have to make 3 strategies. This will reduce the effort as well as the time.</a:t>
            </a:r>
            <a:endParaRPr lang="en-US" sz="2400" dirty="0"/>
          </a:p>
        </p:txBody>
      </p:sp>
    </p:spTree>
    <p:extLst>
      <p:ext uri="{BB962C8B-B14F-4D97-AF65-F5344CB8AC3E}">
        <p14:creationId xmlns:p14="http://schemas.microsoft.com/office/powerpoint/2010/main" val="3718756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7FFC8-74D6-4B0D-AE51-18379A5E9D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315FCC1-620E-4FBB-ADDD-385806B7F451}"/>
              </a:ext>
            </a:extLst>
          </p:cNvPr>
          <p:cNvSpPr>
            <a:spLocks noGrp="1"/>
          </p:cNvSpPr>
          <p:nvPr>
            <p:ph idx="1"/>
          </p:nvPr>
        </p:nvSpPr>
        <p:spPr/>
        <p:txBody>
          <a:bodyPr/>
          <a:lstStyle/>
          <a:p>
            <a:r>
              <a:rPr lang="en-US" b="1" dirty="0"/>
              <a:t>The groups I have shown above are known as clusters and the process of creating these groups is known as clustering.</a:t>
            </a:r>
          </a:p>
          <a:p>
            <a:endParaRPr lang="en-US" b="1" dirty="0"/>
          </a:p>
          <a:p>
            <a:r>
              <a:rPr lang="en-US" i="1" dirty="0"/>
              <a:t>Clustering is the process of dividing the entire data into groups (also known as clusters) based on the patterns in the data.</a:t>
            </a:r>
          </a:p>
          <a:p>
            <a:r>
              <a:rPr lang="en-US" b="1" dirty="0"/>
              <a:t>it is an unsupervised learning problem.</a:t>
            </a:r>
            <a:endParaRPr lang="en-US" dirty="0"/>
          </a:p>
        </p:txBody>
      </p:sp>
    </p:spTree>
    <p:extLst>
      <p:ext uri="{BB962C8B-B14F-4D97-AF65-F5344CB8AC3E}">
        <p14:creationId xmlns:p14="http://schemas.microsoft.com/office/powerpoint/2010/main" val="3689600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84C55-CCC0-4310-A1FD-7ACE29E95891}"/>
              </a:ext>
            </a:extLst>
          </p:cNvPr>
          <p:cNvSpPr>
            <a:spLocks noGrp="1"/>
          </p:cNvSpPr>
          <p:nvPr>
            <p:ph type="title"/>
          </p:nvPr>
        </p:nvSpPr>
        <p:spPr>
          <a:xfrm>
            <a:off x="838199" y="365125"/>
            <a:ext cx="10995991" cy="1325563"/>
          </a:xfrm>
        </p:spPr>
        <p:txBody>
          <a:bodyPr/>
          <a:lstStyle/>
          <a:p>
            <a:r>
              <a:rPr lang="en-US" dirty="0"/>
              <a:t>Concept of supervised or unsupervised learning</a:t>
            </a:r>
          </a:p>
        </p:txBody>
      </p:sp>
      <p:sp>
        <p:nvSpPr>
          <p:cNvPr id="3" name="Content Placeholder 2">
            <a:extLst>
              <a:ext uri="{FF2B5EF4-FFF2-40B4-BE49-F238E27FC236}">
                <a16:creationId xmlns:a16="http://schemas.microsoft.com/office/drawing/2014/main" id="{1E074B1E-1EA6-4B36-A51D-CE868DBEFBE0}"/>
              </a:ext>
            </a:extLst>
          </p:cNvPr>
          <p:cNvSpPr>
            <a:spLocks noGrp="1"/>
          </p:cNvSpPr>
          <p:nvPr>
            <p:ph idx="1"/>
          </p:nvPr>
        </p:nvSpPr>
        <p:spPr>
          <a:xfrm>
            <a:off x="838200" y="1825625"/>
            <a:ext cx="10515600" cy="917575"/>
          </a:xfrm>
        </p:spPr>
        <p:txBody>
          <a:bodyPr/>
          <a:lstStyle/>
          <a:p>
            <a:r>
              <a:rPr lang="en-US" dirty="0"/>
              <a:t>Suppose  a project where your task is to predict whether a loan will be approved or not:</a:t>
            </a:r>
          </a:p>
          <a:p>
            <a:pPr marL="0" indent="0">
              <a:buNone/>
            </a:pPr>
            <a:endParaRPr lang="en-US" dirty="0"/>
          </a:p>
        </p:txBody>
      </p:sp>
      <p:pic>
        <p:nvPicPr>
          <p:cNvPr id="2052" name="Picture 4" descr="classification clustering">
            <a:extLst>
              <a:ext uri="{FF2B5EF4-FFF2-40B4-BE49-F238E27FC236}">
                <a16:creationId xmlns:a16="http://schemas.microsoft.com/office/drawing/2014/main" id="{603D4E48-01F2-47DD-B50F-B802A9A705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0104" y="3067257"/>
            <a:ext cx="8117911" cy="244564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AC0DD97-89C5-4884-9048-06A2CB95B270}"/>
              </a:ext>
            </a:extLst>
          </p:cNvPr>
          <p:cNvSpPr/>
          <p:nvPr/>
        </p:nvSpPr>
        <p:spPr>
          <a:xfrm>
            <a:off x="1298713" y="5836961"/>
            <a:ext cx="9130748" cy="646331"/>
          </a:xfrm>
          <a:prstGeom prst="rect">
            <a:avLst/>
          </a:prstGeom>
        </p:spPr>
        <p:txBody>
          <a:bodyPr wrap="square">
            <a:spAutoFit/>
          </a:bodyPr>
          <a:lstStyle/>
          <a:p>
            <a:r>
              <a:rPr lang="en-US" b="1" i="0" dirty="0">
                <a:effectLst/>
                <a:latin typeface="roboto"/>
              </a:rPr>
              <a:t>We have a fixed target to predict in both of these situations, </a:t>
            </a:r>
            <a:r>
              <a:rPr lang="en-US" b="1" dirty="0"/>
              <a:t>we have to predict the </a:t>
            </a:r>
            <a:r>
              <a:rPr lang="en-US" b="1" i="1" dirty="0" err="1"/>
              <a:t>Loan_Status</a:t>
            </a:r>
            <a:r>
              <a:rPr lang="en-US" b="1" dirty="0"/>
              <a:t> depending on the </a:t>
            </a:r>
            <a:r>
              <a:rPr lang="en-US" b="1" i="1" dirty="0"/>
              <a:t>Gender, marital status, the income of the customers, etc</a:t>
            </a:r>
            <a:r>
              <a:rPr lang="en-US" b="1" dirty="0"/>
              <a:t>.</a:t>
            </a:r>
          </a:p>
        </p:txBody>
      </p:sp>
    </p:spTree>
    <p:extLst>
      <p:ext uri="{BB962C8B-B14F-4D97-AF65-F5344CB8AC3E}">
        <p14:creationId xmlns:p14="http://schemas.microsoft.com/office/powerpoint/2010/main" val="2841310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DFF03-F241-487F-924E-22DADDBCC8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954910-A9C0-4BC1-A3A6-45101FB309B2}"/>
              </a:ext>
            </a:extLst>
          </p:cNvPr>
          <p:cNvSpPr>
            <a:spLocks noGrp="1"/>
          </p:cNvSpPr>
          <p:nvPr>
            <p:ph idx="1"/>
          </p:nvPr>
        </p:nvSpPr>
        <p:spPr/>
        <p:txBody>
          <a:bodyPr/>
          <a:lstStyle/>
          <a:p>
            <a:r>
              <a:rPr lang="en-US" i="1" dirty="0"/>
              <a:t>So, when we have a target variable to predict based on a given set of predictors or independent variables, such problems are called supervised learning problems.</a:t>
            </a:r>
          </a:p>
          <a:p>
            <a:r>
              <a:rPr lang="en-US" i="1" dirty="0"/>
              <a:t>Such problems, without any fixed target variable, are known as unsupervised learning problems. In these problems, we only have the independent variables and no target/dependent variable.</a:t>
            </a:r>
          </a:p>
          <a:p>
            <a:r>
              <a:rPr lang="en-US" b="1" dirty="0"/>
              <a:t>In clustering, we do not have a target to predict. We look at the data and then try to club similar observations and form different groups. Hence it is an unsupervised learning problem.</a:t>
            </a:r>
            <a:endParaRPr lang="en-US" dirty="0"/>
          </a:p>
        </p:txBody>
      </p:sp>
    </p:spTree>
    <p:extLst>
      <p:ext uri="{BB962C8B-B14F-4D97-AF65-F5344CB8AC3E}">
        <p14:creationId xmlns:p14="http://schemas.microsoft.com/office/powerpoint/2010/main" val="2029906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BD8C-F48D-4EF6-A9C4-BF6C9A031A19}"/>
              </a:ext>
            </a:extLst>
          </p:cNvPr>
          <p:cNvSpPr>
            <a:spLocks noGrp="1"/>
          </p:cNvSpPr>
          <p:nvPr>
            <p:ph type="title"/>
          </p:nvPr>
        </p:nvSpPr>
        <p:spPr/>
        <p:txBody>
          <a:bodyPr/>
          <a:lstStyle/>
          <a:p>
            <a:r>
              <a:rPr lang="en-US" dirty="0"/>
              <a:t>K-Means Clustering in Python</a:t>
            </a:r>
            <a:br>
              <a:rPr lang="en-US" dirty="0"/>
            </a:br>
            <a:endParaRPr lang="en-US" dirty="0"/>
          </a:p>
        </p:txBody>
      </p:sp>
      <p:sp>
        <p:nvSpPr>
          <p:cNvPr id="3" name="Content Placeholder 2">
            <a:extLst>
              <a:ext uri="{FF2B5EF4-FFF2-40B4-BE49-F238E27FC236}">
                <a16:creationId xmlns:a16="http://schemas.microsoft.com/office/drawing/2014/main" id="{D5F5D5A3-D8F4-4D04-AFC7-154C91B1D638}"/>
              </a:ext>
            </a:extLst>
          </p:cNvPr>
          <p:cNvSpPr>
            <a:spLocks noGrp="1"/>
          </p:cNvSpPr>
          <p:nvPr>
            <p:ph idx="1"/>
          </p:nvPr>
        </p:nvSpPr>
        <p:spPr>
          <a:xfrm>
            <a:off x="838199" y="1825625"/>
            <a:ext cx="10942983" cy="4351338"/>
          </a:xfrm>
        </p:spPr>
        <p:txBody>
          <a:bodyPr/>
          <a:lstStyle/>
          <a:p>
            <a:r>
              <a:rPr lang="en-US" dirty="0"/>
              <a:t>K-Means Clustering is a concept that falls under </a:t>
            </a:r>
            <a:r>
              <a:rPr lang="en-US" i="1" dirty="0"/>
              <a:t>Unsupervised</a:t>
            </a:r>
            <a:r>
              <a:rPr lang="en-US" dirty="0"/>
              <a:t> Learning. This algorithm can be used to find groups within </a:t>
            </a:r>
            <a:r>
              <a:rPr lang="en-US" i="1" dirty="0"/>
              <a:t>unlabeled</a:t>
            </a:r>
            <a:r>
              <a:rPr lang="en-US" dirty="0"/>
              <a:t> data.</a:t>
            </a:r>
          </a:p>
          <a:p>
            <a:r>
              <a:rPr lang="en-US" dirty="0"/>
              <a:t>Import module for K-Means Clustering in Python:</a:t>
            </a:r>
          </a:p>
          <a:p>
            <a:pPr lvl="1"/>
            <a:r>
              <a:rPr lang="en-US" dirty="0" err="1"/>
              <a:t>Sklearn</a:t>
            </a:r>
            <a:endParaRPr lang="en-US" dirty="0"/>
          </a:p>
          <a:p>
            <a:pPr lvl="1"/>
            <a:r>
              <a:rPr lang="en-US" dirty="0"/>
              <a:t>Pip install </a:t>
            </a:r>
            <a:r>
              <a:rPr lang="en-US" dirty="0" err="1"/>
              <a:t>Sklearn</a:t>
            </a:r>
            <a:endParaRPr lang="en-US" dirty="0"/>
          </a:p>
          <a:p>
            <a:endParaRPr lang="en-US" dirty="0"/>
          </a:p>
        </p:txBody>
      </p:sp>
    </p:spTree>
    <p:extLst>
      <p:ext uri="{BB962C8B-B14F-4D97-AF65-F5344CB8AC3E}">
        <p14:creationId xmlns:p14="http://schemas.microsoft.com/office/powerpoint/2010/main" val="73060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913</Words>
  <Application>Microsoft Office PowerPoint</Application>
  <PresentationFormat>Widescreen</PresentationFormat>
  <Paragraphs>48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roboto</vt:lpstr>
      <vt:lpstr>Office Theme</vt:lpstr>
      <vt:lpstr>Machine Learning</vt:lpstr>
      <vt:lpstr>PowerPoint Presentation</vt:lpstr>
      <vt:lpstr>Algorithms:</vt:lpstr>
      <vt:lpstr>What is Clustering? </vt:lpstr>
      <vt:lpstr>PowerPoint Presentation</vt:lpstr>
      <vt:lpstr>PowerPoint Presentation</vt:lpstr>
      <vt:lpstr>Concept of supervised or unsupervised learning</vt:lpstr>
      <vt:lpstr>PowerPoint Presentation</vt:lpstr>
      <vt:lpstr>K-Means Clustering in Python </vt:lpstr>
      <vt:lpstr>Steps to calculate centroids in cluster using K-means clustering algorithm: </vt:lpstr>
      <vt:lpstr>PowerPoint Presentation</vt:lpstr>
      <vt:lpstr>PowerPoint Presentation</vt:lpstr>
      <vt:lpstr>PowerPoint Presentation</vt:lpstr>
      <vt:lpstr>How k-means works ? Implement in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dc:creator>
  <cp:lastModifiedBy>kumar</cp:lastModifiedBy>
  <cp:revision>21</cp:revision>
  <dcterms:created xsi:type="dcterms:W3CDTF">2019-11-17T19:21:36Z</dcterms:created>
  <dcterms:modified xsi:type="dcterms:W3CDTF">2019-11-19T11:25:02Z</dcterms:modified>
</cp:coreProperties>
</file>