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1" r:id="rId11"/>
    <p:sldId id="282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75" r:id="rId22"/>
    <p:sldId id="276" r:id="rId23"/>
    <p:sldId id="277" r:id="rId24"/>
    <p:sldId id="278" r:id="rId25"/>
    <p:sldId id="279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EBD"/>
    <a:srgbClr val="FFC081"/>
    <a:srgbClr val="FFFF99"/>
    <a:srgbClr val="FFC285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01F8C-E0B3-4F28-A0E3-64B2C2A98712}" type="datetimeFigureOut">
              <a:rPr lang="en-US" smtClean="0"/>
              <a:t>26-Oct-14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9A83F-43BC-493F-B0AA-E06D2B4D2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80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A83F-43BC-493F-B0AA-E06D2B4D2A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7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2E0F-E229-42D5-A9BD-657A7FFE36D1}" type="datetimeFigureOut">
              <a:rPr lang="en-US" smtClean="0"/>
              <a:t>26-Oct-14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A5A10F1-60FE-4E5B-9337-7024B27606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2E0F-E229-42D5-A9BD-657A7FFE36D1}" type="datetimeFigureOut">
              <a:rPr lang="en-US" smtClean="0"/>
              <a:t>26-Oct-14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10F1-60FE-4E5B-9337-7024B27606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2E0F-E229-42D5-A9BD-657A7FFE36D1}" type="datetimeFigureOut">
              <a:rPr lang="en-US" smtClean="0"/>
              <a:t>26-Oct-14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10F1-60FE-4E5B-9337-7024B27606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944562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2E0F-E229-42D5-A9BD-657A7FFE36D1}" type="datetimeFigureOut">
              <a:rPr lang="en-US" smtClean="0"/>
              <a:t>26-Oct-14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10F1-60FE-4E5B-9337-7024B27606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876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2E0F-E229-42D5-A9BD-657A7FFE36D1}" type="datetimeFigureOut">
              <a:rPr lang="en-US" smtClean="0"/>
              <a:t>26-Oct-14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A5A10F1-60FE-4E5B-9337-7024B27606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2E0F-E229-42D5-A9BD-657A7FFE36D1}" type="datetimeFigureOut">
              <a:rPr lang="en-US" smtClean="0"/>
              <a:t>26-Oct-14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10F1-60FE-4E5B-9337-7024B27606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2E0F-E229-42D5-A9BD-657A7FFE36D1}" type="datetimeFigureOut">
              <a:rPr lang="en-US" smtClean="0"/>
              <a:t>26-Oct-14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10F1-60FE-4E5B-9337-7024B276067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2E0F-E229-42D5-A9BD-657A7FFE36D1}" type="datetimeFigureOut">
              <a:rPr lang="en-US" smtClean="0"/>
              <a:t>26-Oct-14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10F1-60FE-4E5B-9337-7024B27606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2E0F-E229-42D5-A9BD-657A7FFE36D1}" type="datetimeFigureOut">
              <a:rPr lang="en-US" smtClean="0"/>
              <a:t>26-Oct-14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10F1-60FE-4E5B-9337-7024B27606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2E0F-E229-42D5-A9BD-657A7FFE36D1}" type="datetimeFigureOut">
              <a:rPr lang="en-US" smtClean="0"/>
              <a:t>26-Oct-14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10F1-60FE-4E5B-9337-7024B276067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2E0F-E229-42D5-A9BD-657A7FFE36D1}" type="datetimeFigureOut">
              <a:rPr lang="en-US" smtClean="0"/>
              <a:t>26-Oct-14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A5A10F1-60FE-4E5B-9337-7024B276067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6D02E0F-E229-42D5-A9BD-657A7FFE36D1}" type="datetimeFigureOut">
              <a:rPr lang="en-US" smtClean="0"/>
              <a:t>26-Oct-14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A5A10F1-60FE-4E5B-9337-7024B27606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14800"/>
            <a:ext cx="7772400" cy="1877568"/>
          </a:xfrm>
        </p:spPr>
        <p:txBody>
          <a:bodyPr>
            <a:noAutofit/>
          </a:bodyPr>
          <a:lstStyle/>
          <a:p>
            <a:pPr algn="ctr"/>
            <a:r>
              <a:rPr lang="en-US" dirty="0" err="1" smtClean="0"/>
              <a:t>Rashmi</a:t>
            </a:r>
            <a:r>
              <a:rPr lang="en-US" dirty="0" smtClean="0"/>
              <a:t> </a:t>
            </a:r>
            <a:r>
              <a:rPr lang="en-US" dirty="0" err="1" smtClean="0"/>
              <a:t>Dutta</a:t>
            </a:r>
            <a:r>
              <a:rPr lang="en-US" dirty="0" smtClean="0"/>
              <a:t> </a:t>
            </a:r>
            <a:r>
              <a:rPr lang="en-US" dirty="0" err="1" smtClean="0"/>
              <a:t>Baruah</a:t>
            </a:r>
            <a:r>
              <a:rPr lang="en-US" dirty="0" smtClean="0"/>
              <a:t>	</a:t>
            </a:r>
          </a:p>
          <a:p>
            <a:pPr algn="ctr"/>
            <a:r>
              <a:rPr lang="en-US" dirty="0" smtClean="0"/>
              <a:t>Department of Computer Science &amp; Engineering</a:t>
            </a:r>
          </a:p>
          <a:p>
            <a:pPr algn="ctr"/>
            <a:r>
              <a:rPr lang="en-US" dirty="0" smtClean="0"/>
              <a:t>IIT Guwahati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772400" cy="1828800"/>
          </a:xfrm>
        </p:spPr>
        <p:txBody>
          <a:bodyPr>
            <a:normAutofit/>
          </a:bodyPr>
          <a:lstStyle/>
          <a:p>
            <a:r>
              <a:rPr lang="en-US" sz="5000" dirty="0" err="1" smtClean="0"/>
              <a:t>PRO</a:t>
            </a:r>
            <a:r>
              <a:rPr lang="en-US" dirty="0" err="1" smtClean="0"/>
              <a:t>gramming</a:t>
            </a:r>
            <a:r>
              <a:rPr lang="en-US" dirty="0" smtClean="0"/>
              <a:t> in </a:t>
            </a:r>
            <a:r>
              <a:rPr lang="en-US" sz="5000" dirty="0" err="1" smtClean="0"/>
              <a:t>LOG</a:t>
            </a:r>
            <a:r>
              <a:rPr lang="en-US" dirty="0" err="1" smtClean="0"/>
              <a:t>ic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900" dirty="0" smtClean="0"/>
              <a:t>CS 431 Tutorial # </a:t>
            </a:r>
            <a:r>
              <a:rPr lang="en-US" sz="39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7037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609600"/>
          </a:xfrm>
        </p:spPr>
        <p:txBody>
          <a:bodyPr/>
          <a:lstStyle/>
          <a:p>
            <a:r>
              <a:rPr lang="en-US" dirty="0" smtClean="0"/>
              <a:t>Prolog provides a number of basic arithmetic tools.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2438400"/>
            <a:ext cx="3276600" cy="1600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 	addition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- 	subtraction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* 	multiplication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 	division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 	modulo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7685" y="2057400"/>
            <a:ext cx="3276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Basic  Arithmetic Operators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24400" y="2068286"/>
            <a:ext cx="4191000" cy="1981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/>
              <a:t>Note that that +, -, / and  * do not carry out any arithmetic. </a:t>
            </a:r>
          </a:p>
          <a:p>
            <a:r>
              <a:rPr lang="en-US" sz="2200" dirty="0" smtClean="0"/>
              <a:t>Expressions such as 3+2, 4-7, 5/5 are</a:t>
            </a:r>
          </a:p>
          <a:p>
            <a:r>
              <a:rPr lang="en-US" sz="2200" dirty="0" smtClean="0"/>
              <a:t>ordinary Prolog terms.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6800" y="4267200"/>
            <a:ext cx="3287485" cy="1828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?- X = 3+2.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 = 3+2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es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?- X is 3+2.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 = 5.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24400" y="4267200"/>
            <a:ext cx="4038600" cy="16764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force Prolog to actually </a:t>
            </a:r>
            <a:r>
              <a:rPr lang="en-US" dirty="0" smtClean="0"/>
              <a:t>evaluate arithmetic </a:t>
            </a:r>
            <a:r>
              <a:rPr lang="en-US" dirty="0"/>
              <a:t>expressions, we have to use</a:t>
            </a:r>
          </a:p>
          <a:p>
            <a:pPr marL="0" indent="0">
              <a:buNone/>
            </a:pPr>
            <a:r>
              <a:rPr lang="en-US" b="1" dirty="0" smtClean="0"/>
              <a:t>     is</a:t>
            </a:r>
            <a:endParaRPr lang="en-US" dirty="0" smtClean="0"/>
          </a:p>
          <a:p>
            <a:pPr marL="0" indent="0">
              <a:buFont typeface="Wingdings 2"/>
              <a:buNone/>
            </a:pPr>
            <a:endParaRPr lang="en-US" dirty="0" smtClean="0"/>
          </a:p>
          <a:p>
            <a:pPr marL="0" indent="0">
              <a:buFont typeface="Wingdings 2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772400" cy="884238"/>
          </a:xfrm>
        </p:spPr>
        <p:txBody>
          <a:bodyPr/>
          <a:lstStyle/>
          <a:p>
            <a:r>
              <a:rPr lang="en-US" dirty="0" smtClean="0"/>
              <a:t>Arithmetic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1" y="1839686"/>
            <a:ext cx="4038600" cy="18941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cs typeface="Courier New" pitchFamily="49" charset="0"/>
              </a:rPr>
              <a:t>X &gt; Y 	X is greater than Y</a:t>
            </a:r>
          </a:p>
          <a:p>
            <a:r>
              <a:rPr lang="en-US" sz="2000" dirty="0" smtClean="0">
                <a:cs typeface="Courier New" pitchFamily="49" charset="0"/>
              </a:rPr>
              <a:t>X &lt; Y	 X is less than Y</a:t>
            </a:r>
          </a:p>
          <a:p>
            <a:r>
              <a:rPr lang="en-US" sz="2000" dirty="0" smtClean="0">
                <a:cs typeface="Courier New" pitchFamily="49" charset="0"/>
              </a:rPr>
              <a:t>X &gt;= Y 	X is greater than or equal to Y</a:t>
            </a:r>
          </a:p>
          <a:p>
            <a:r>
              <a:rPr lang="en-US" sz="2000" dirty="0" smtClean="0">
                <a:cs typeface="Courier New" pitchFamily="49" charset="0"/>
              </a:rPr>
              <a:t>X =&lt; Y 	X is less than or equal to Y</a:t>
            </a:r>
          </a:p>
          <a:p>
            <a:r>
              <a:rPr lang="en-US" sz="2000" dirty="0" smtClean="0">
                <a:cs typeface="Courier New" pitchFamily="49" charset="0"/>
              </a:rPr>
              <a:t>X=:=Y 	the values of X and Y are equal</a:t>
            </a:r>
            <a:endParaRPr lang="en-US" sz="2000" dirty="0"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1447800"/>
            <a:ext cx="4038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00600" y="2620752"/>
            <a:ext cx="4114800" cy="28656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 smtClean="0"/>
              <a:t>X=Y  </a:t>
            </a:r>
          </a:p>
          <a:p>
            <a:r>
              <a:rPr lang="en-US" dirty="0"/>
              <a:t>	</a:t>
            </a:r>
            <a:r>
              <a:rPr lang="en-US" dirty="0" smtClean="0"/>
              <a:t>cause matching of the objects. </a:t>
            </a:r>
            <a:r>
              <a:rPr lang="en-US" dirty="0"/>
              <a:t>	</a:t>
            </a:r>
            <a:r>
              <a:rPr lang="en-US" dirty="0" smtClean="0"/>
              <a:t>possibly instantiate some variables in 	X and Y if they match.</a:t>
            </a:r>
          </a:p>
          <a:p>
            <a:r>
              <a:rPr lang="en-US" dirty="0" smtClean="0"/>
              <a:t>	no evaluation.</a:t>
            </a:r>
          </a:p>
          <a:p>
            <a:endParaRPr lang="en-US" dirty="0"/>
          </a:p>
          <a:p>
            <a:r>
              <a:rPr lang="en-US" dirty="0" smtClean="0"/>
              <a:t>X =:= Y </a:t>
            </a:r>
          </a:p>
          <a:p>
            <a:r>
              <a:rPr lang="en-US" dirty="0"/>
              <a:t>	</a:t>
            </a:r>
            <a:r>
              <a:rPr lang="en-US" dirty="0" smtClean="0"/>
              <a:t>causes arithmetic evaluation.</a:t>
            </a:r>
          </a:p>
          <a:p>
            <a:r>
              <a:rPr lang="en-US" dirty="0"/>
              <a:t>	</a:t>
            </a:r>
            <a:r>
              <a:rPr lang="en-US" dirty="0" smtClean="0"/>
              <a:t>cannot cause instantiation.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3886200"/>
            <a:ext cx="4038600" cy="2667000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?- 1+2 =:= 2+1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yes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? - 1+2 = 2+1.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no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?- 1+A = B+2.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A=2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B=1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00600" y="2144502"/>
            <a:ext cx="4114800" cy="4762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X = Y and X=:=Y what is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417888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ut (!)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special atom used with clauses to control backtracking.</a:t>
            </a:r>
          </a:p>
          <a:p>
            <a:pPr lvl="1"/>
            <a:r>
              <a:rPr lang="en-US" dirty="0" smtClean="0"/>
              <a:t>Example: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f(X):- a(X), b(X), !, c(X). </a:t>
            </a:r>
          </a:p>
          <a:p>
            <a:r>
              <a:rPr lang="en-US" sz="2800" dirty="0" smtClean="0">
                <a:cs typeface="Courier New" pitchFamily="49" charset="0"/>
              </a:rPr>
              <a:t>goal that always succeeds. </a:t>
            </a:r>
          </a:p>
          <a:p>
            <a:r>
              <a:rPr lang="en-US" sz="2800" dirty="0" smtClean="0">
                <a:cs typeface="Courier New" pitchFamily="49" charset="0"/>
              </a:rPr>
              <a:t>When a cut is encountered as a goal</a:t>
            </a:r>
          </a:p>
          <a:p>
            <a:pPr lvl="1"/>
            <a:r>
              <a:rPr lang="en-US" sz="2400" dirty="0" smtClean="0">
                <a:cs typeface="Courier New" pitchFamily="49" charset="0"/>
              </a:rPr>
              <a:t>all choices made since the parent goal (here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f(x)</a:t>
            </a:r>
            <a:r>
              <a:rPr lang="en-US" sz="2400" dirty="0" smtClean="0">
                <a:cs typeface="Courier New" pitchFamily="49" charset="0"/>
              </a:rPr>
              <a:t>)was invoked are committed. </a:t>
            </a:r>
          </a:p>
          <a:p>
            <a:pPr lvl="1"/>
            <a:r>
              <a:rPr lang="en-US" sz="2400" dirty="0" smtClean="0">
                <a:cs typeface="Courier New" pitchFamily="49" charset="0"/>
              </a:rPr>
              <a:t>all other alternatives are discarded.</a:t>
            </a:r>
          </a:p>
          <a:p>
            <a:pPr lvl="1"/>
            <a:r>
              <a:rPr lang="en-US" sz="2400" dirty="0" smtClean="0">
                <a:cs typeface="Courier New" pitchFamily="49" charset="0"/>
              </a:rPr>
              <a:t>an attempt to re-satisfy any goal between the parent goal and the cut goal will fail. </a:t>
            </a:r>
            <a:endParaRPr lang="en-US" sz="24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38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cut(!)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5944" y="1447800"/>
            <a:ext cx="2895600" cy="4801314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f(X):- a(X).	%R1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f(X):- 	%R2</a:t>
            </a:r>
          </a:p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b(X),c(X),d(X). f(X):- e(X).	%R3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a(1). 		%F1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a(5).		%F2</a:t>
            </a:r>
          </a:p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(1).		%F3</a:t>
            </a:r>
          </a:p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(2).		%F4</a:t>
            </a:r>
          </a:p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(2).		%F5</a:t>
            </a:r>
          </a:p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(3).		%F6</a:t>
            </a:r>
          </a:p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(3).		%F7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?- f(X).	%query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= 1;     %answer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= 5;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= 3.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5944" y="1447800"/>
            <a:ext cx="2895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/* without cut */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3060" y="1447800"/>
            <a:ext cx="5791200" cy="484632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3060" y="1447800"/>
            <a:ext cx="5791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Execution Trace</a:t>
            </a:r>
          </a:p>
        </p:txBody>
      </p:sp>
      <p:sp>
        <p:nvSpPr>
          <p:cNvPr id="8" name="Rectangle 7"/>
          <p:cNvSpPr/>
          <p:nvPr/>
        </p:nvSpPr>
        <p:spPr>
          <a:xfrm>
            <a:off x="5236024" y="19812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f(X)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38600" y="27432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a(X)</a:t>
            </a:r>
            <a:endParaRPr lang="en-US" dirty="0"/>
          </a:p>
        </p:txBody>
      </p:sp>
      <p:cxnSp>
        <p:nvCxnSpPr>
          <p:cNvPr id="12" name="Straight Connector 11"/>
          <p:cNvCxnSpPr>
            <a:endCxn id="9" idx="0"/>
          </p:cNvCxnSpPr>
          <p:nvPr/>
        </p:nvCxnSpPr>
        <p:spPr>
          <a:xfrm flipH="1">
            <a:off x="4495800" y="2286000"/>
            <a:ext cx="1066801" cy="4572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18028" y="3058886"/>
            <a:ext cx="826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 = 1, F1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278699" y="3117268"/>
            <a:ext cx="826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 = 5, F2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435657" y="3352762"/>
            <a:ext cx="591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YES !</a:t>
            </a:r>
            <a:endParaRPr lang="en-US" sz="1600" dirty="0"/>
          </a:p>
        </p:txBody>
      </p:sp>
      <p:sp>
        <p:nvSpPr>
          <p:cNvPr id="26" name="Rounded Rectangular Callout 25"/>
          <p:cNvSpPr/>
          <p:nvPr/>
        </p:nvSpPr>
        <p:spPr>
          <a:xfrm>
            <a:off x="3457392" y="2677886"/>
            <a:ext cx="283028" cy="304800"/>
          </a:xfrm>
          <a:prstGeom prst="wedgeRoundRectCallout">
            <a:avLst>
              <a:gd name="adj1" fmla="val 37168"/>
              <a:gd name="adj2" fmla="val 9964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•</a:t>
            </a:r>
          </a:p>
        </p:txBody>
      </p:sp>
      <p:sp>
        <p:nvSpPr>
          <p:cNvPr id="27" name="Rounded Rectangular Callout 26"/>
          <p:cNvSpPr/>
          <p:nvPr/>
        </p:nvSpPr>
        <p:spPr>
          <a:xfrm>
            <a:off x="5105400" y="2667000"/>
            <a:ext cx="283464" cy="315686"/>
          </a:xfrm>
          <a:prstGeom prst="wedgeRoundRectCallout">
            <a:avLst>
              <a:gd name="adj1" fmla="val -96477"/>
              <a:gd name="adj2" fmla="val 10924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;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15000" y="2743200"/>
            <a:ext cx="1572987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(X), c(X), d(X)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797822" y="2275114"/>
            <a:ext cx="2442668" cy="46808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218786" y="3058886"/>
            <a:ext cx="1034628" cy="44631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59824" y="3063779"/>
            <a:ext cx="826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 = 1, F3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4996231" y="3500100"/>
            <a:ext cx="106358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c(1), d(1)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989619" y="3894623"/>
            <a:ext cx="901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 !</a:t>
            </a:r>
          </a:p>
          <a:p>
            <a:r>
              <a:rPr lang="en-US" sz="1600" dirty="0" smtClean="0"/>
              <a:t>backtrack</a:t>
            </a:r>
            <a:endParaRPr lang="en-US" sz="1600" dirty="0"/>
          </a:p>
        </p:txBody>
      </p:sp>
      <p:sp>
        <p:nvSpPr>
          <p:cNvPr id="59" name="Rectangle 58"/>
          <p:cNvSpPr/>
          <p:nvPr/>
        </p:nvSpPr>
        <p:spPr>
          <a:xfrm>
            <a:off x="6292616" y="3519065"/>
            <a:ext cx="99537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c(2), d(2)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677850" y="4648200"/>
            <a:ext cx="901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 !</a:t>
            </a:r>
          </a:p>
          <a:p>
            <a:r>
              <a:rPr lang="en-US" sz="1600" dirty="0" smtClean="0"/>
              <a:t>backtrack</a:t>
            </a:r>
            <a:endParaRPr lang="en-US" sz="1600" dirty="0"/>
          </a:p>
        </p:txBody>
      </p:sp>
      <p:sp>
        <p:nvSpPr>
          <p:cNvPr id="67" name="Rectangle 66"/>
          <p:cNvSpPr/>
          <p:nvPr/>
        </p:nvSpPr>
        <p:spPr>
          <a:xfrm>
            <a:off x="7840508" y="2743201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e(X)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075765" y="3408717"/>
            <a:ext cx="591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YES !</a:t>
            </a:r>
            <a:endParaRPr lang="en-US" sz="1600" dirty="0"/>
          </a:p>
        </p:txBody>
      </p:sp>
      <p:cxnSp>
        <p:nvCxnSpPr>
          <p:cNvPr id="72" name="Straight Connector 71"/>
          <p:cNvCxnSpPr>
            <a:stCxn id="8" idx="2"/>
            <a:endCxn id="28" idx="0"/>
          </p:cNvCxnSpPr>
          <p:nvPr/>
        </p:nvCxnSpPr>
        <p:spPr>
          <a:xfrm>
            <a:off x="5693224" y="2286000"/>
            <a:ext cx="808270" cy="4572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495800" y="2275113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5506314" y="2363688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R2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7367775" y="2209800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R3</a:t>
            </a:r>
            <a:endParaRPr lang="en-US" sz="1400" dirty="0"/>
          </a:p>
        </p:txBody>
      </p:sp>
      <p:cxnSp>
        <p:nvCxnSpPr>
          <p:cNvPr id="84" name="Straight Connector 83"/>
          <p:cNvCxnSpPr>
            <a:endCxn id="59" idx="0"/>
          </p:cNvCxnSpPr>
          <p:nvPr/>
        </p:nvCxnSpPr>
        <p:spPr>
          <a:xfrm>
            <a:off x="6253414" y="3058886"/>
            <a:ext cx="536888" cy="46017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663040" y="3063779"/>
            <a:ext cx="826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 = 2, F4</a:t>
            </a:r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7840508" y="3117269"/>
            <a:ext cx="826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 = 3, F7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4230616" y="3408717"/>
            <a:ext cx="591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YES !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6663040" y="4267403"/>
            <a:ext cx="624947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d(2)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6975513" y="3841838"/>
            <a:ext cx="1" cy="41467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13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7" grpId="0"/>
      <p:bldP spid="40" grpId="0" animBg="1"/>
      <p:bldP spid="42" grpId="0"/>
      <p:bldP spid="59" grpId="0" animBg="1"/>
      <p:bldP spid="62" grpId="0"/>
      <p:bldP spid="67" grpId="0" animBg="1"/>
      <p:bldP spid="69" grpId="0"/>
      <p:bldP spid="76" grpId="0"/>
      <p:bldP spid="77" grpId="0"/>
      <p:bldP spid="98" grpId="0"/>
      <p:bldP spid="99" grpId="0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cut(!)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5944" y="1447800"/>
            <a:ext cx="2895600" cy="4801314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f(X):- a(X).	%R1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f(X):- 	%R2</a:t>
            </a:r>
          </a:p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b(X),c(X),!,d(X). f(X):- e(X).	%R3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a(1). 		%F1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a(5).		%F2</a:t>
            </a:r>
          </a:p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(1).		%F3</a:t>
            </a:r>
          </a:p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(2).		%F4</a:t>
            </a:r>
          </a:p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(2).		%F5</a:t>
            </a:r>
          </a:p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(3).		%F6</a:t>
            </a:r>
          </a:p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(3).		%F7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?- f(X).	%query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= 1;     %answer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= 5;</a:t>
            </a:r>
          </a:p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alse.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5944" y="1447800"/>
            <a:ext cx="2895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/* cut */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3060" y="1447800"/>
            <a:ext cx="5791200" cy="484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3060" y="1447800"/>
            <a:ext cx="5791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Execution Trace</a:t>
            </a:r>
          </a:p>
        </p:txBody>
      </p:sp>
      <p:sp>
        <p:nvSpPr>
          <p:cNvPr id="8" name="Rectangle 7"/>
          <p:cNvSpPr/>
          <p:nvPr/>
        </p:nvSpPr>
        <p:spPr>
          <a:xfrm>
            <a:off x="5236024" y="19812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f(X)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38600" y="27432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a(X)</a:t>
            </a:r>
            <a:endParaRPr lang="en-US" dirty="0"/>
          </a:p>
        </p:txBody>
      </p:sp>
      <p:cxnSp>
        <p:nvCxnSpPr>
          <p:cNvPr id="12" name="Straight Connector 11"/>
          <p:cNvCxnSpPr>
            <a:endCxn id="9" idx="0"/>
          </p:cNvCxnSpPr>
          <p:nvPr/>
        </p:nvCxnSpPr>
        <p:spPr>
          <a:xfrm flipH="1">
            <a:off x="4495800" y="2286000"/>
            <a:ext cx="1066801" cy="4572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38909" y="3113316"/>
            <a:ext cx="826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 = 1, F1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202499" y="3117269"/>
            <a:ext cx="826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 = 5, F2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447156" y="3425986"/>
            <a:ext cx="591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YES !</a:t>
            </a:r>
            <a:endParaRPr lang="en-US" sz="1600" dirty="0"/>
          </a:p>
        </p:txBody>
      </p:sp>
      <p:sp>
        <p:nvSpPr>
          <p:cNvPr id="26" name="Rounded Rectangular Callout 25"/>
          <p:cNvSpPr/>
          <p:nvPr/>
        </p:nvSpPr>
        <p:spPr>
          <a:xfrm>
            <a:off x="3425995" y="2677884"/>
            <a:ext cx="283028" cy="304800"/>
          </a:xfrm>
          <a:prstGeom prst="wedgeRoundRectCallout">
            <a:avLst>
              <a:gd name="adj1" fmla="val 37168"/>
              <a:gd name="adj2" fmla="val 9964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•</a:t>
            </a:r>
          </a:p>
        </p:txBody>
      </p:sp>
      <p:sp>
        <p:nvSpPr>
          <p:cNvPr id="27" name="Rounded Rectangular Callout 26"/>
          <p:cNvSpPr/>
          <p:nvPr/>
        </p:nvSpPr>
        <p:spPr>
          <a:xfrm>
            <a:off x="5105400" y="2667000"/>
            <a:ext cx="283464" cy="315686"/>
          </a:xfrm>
          <a:prstGeom prst="wedgeRoundRectCallout">
            <a:avLst>
              <a:gd name="adj1" fmla="val -96477"/>
              <a:gd name="adj2" fmla="val 10924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;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15000" y="2743200"/>
            <a:ext cx="174505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(X), c(X), !, d(X)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797822" y="2275114"/>
            <a:ext cx="2442668" cy="468086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218786" y="3058886"/>
            <a:ext cx="1034628" cy="44631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59824" y="3063779"/>
            <a:ext cx="826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 = 1, F3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4869620" y="3526941"/>
            <a:ext cx="128080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c(1), !, d(X)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813599" y="3870960"/>
            <a:ext cx="901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 !</a:t>
            </a:r>
          </a:p>
          <a:p>
            <a:r>
              <a:rPr lang="en-US" sz="1600" dirty="0" smtClean="0"/>
              <a:t>backtrack</a:t>
            </a:r>
            <a:endParaRPr lang="en-US" sz="1600" dirty="0"/>
          </a:p>
        </p:txBody>
      </p:sp>
      <p:sp>
        <p:nvSpPr>
          <p:cNvPr id="59" name="Rectangle 58"/>
          <p:cNvSpPr/>
          <p:nvPr/>
        </p:nvSpPr>
        <p:spPr>
          <a:xfrm>
            <a:off x="6332253" y="3526941"/>
            <a:ext cx="1222432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c(2), !, d(2)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356375" y="5181600"/>
            <a:ext cx="1194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 !</a:t>
            </a:r>
          </a:p>
          <a:p>
            <a:r>
              <a:rPr lang="en-US" sz="1600" dirty="0" smtClean="0"/>
              <a:t>backtrack</a:t>
            </a:r>
            <a:endParaRPr lang="en-US" sz="1600" dirty="0"/>
          </a:p>
        </p:txBody>
      </p:sp>
      <p:sp>
        <p:nvSpPr>
          <p:cNvPr id="67" name="Rectangle 66"/>
          <p:cNvSpPr/>
          <p:nvPr/>
        </p:nvSpPr>
        <p:spPr>
          <a:xfrm>
            <a:off x="7840508" y="2743201"/>
            <a:ext cx="914400" cy="304800"/>
          </a:xfrm>
          <a:prstGeom prst="rect">
            <a:avLst/>
          </a:prstGeom>
          <a:solidFill>
            <a:schemeClr val="tx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e(X)</a:t>
            </a:r>
            <a:endParaRPr lang="en-US" dirty="0"/>
          </a:p>
        </p:txBody>
      </p:sp>
      <p:cxnSp>
        <p:nvCxnSpPr>
          <p:cNvPr id="72" name="Straight Connector 71"/>
          <p:cNvCxnSpPr>
            <a:stCxn id="8" idx="2"/>
            <a:endCxn id="28" idx="0"/>
          </p:cNvCxnSpPr>
          <p:nvPr/>
        </p:nvCxnSpPr>
        <p:spPr>
          <a:xfrm>
            <a:off x="5693224" y="2286000"/>
            <a:ext cx="894303" cy="4572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495800" y="2275113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5506314" y="2363688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R2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7367775" y="2209800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R3</a:t>
            </a:r>
            <a:endParaRPr lang="en-US" sz="14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6253414" y="3058886"/>
            <a:ext cx="604586" cy="45121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609451" y="3128154"/>
            <a:ext cx="826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 = 2, F4</a:t>
            </a:r>
            <a:endParaRPr lang="en-US" sz="1400" dirty="0"/>
          </a:p>
        </p:txBody>
      </p:sp>
      <p:cxnSp>
        <p:nvCxnSpPr>
          <p:cNvPr id="17" name="Straight Connector 16"/>
          <p:cNvCxnSpPr>
            <a:stCxn id="62" idx="1"/>
          </p:cNvCxnSpPr>
          <p:nvPr/>
        </p:nvCxnSpPr>
        <p:spPr>
          <a:xfrm>
            <a:off x="6356375" y="5473988"/>
            <a:ext cx="854679" cy="2797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438019" y="5409852"/>
            <a:ext cx="691390" cy="40805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508879" y="2515876"/>
            <a:ext cx="854679" cy="2797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7508879" y="2468580"/>
            <a:ext cx="691390" cy="40805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200078" y="3412672"/>
            <a:ext cx="591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YES !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6342624" y="4191000"/>
            <a:ext cx="1222432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!, d(2)</a:t>
            </a:r>
            <a:endParaRPr lang="en-US" dirty="0"/>
          </a:p>
        </p:txBody>
      </p:sp>
      <p:cxnSp>
        <p:nvCxnSpPr>
          <p:cNvPr id="52" name="Straight Connector 51"/>
          <p:cNvCxnSpPr>
            <a:stCxn id="59" idx="2"/>
            <a:endCxn id="51" idx="0"/>
          </p:cNvCxnSpPr>
          <p:nvPr/>
        </p:nvCxnSpPr>
        <p:spPr>
          <a:xfrm>
            <a:off x="6943469" y="3831741"/>
            <a:ext cx="10371" cy="35925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342624" y="4763197"/>
            <a:ext cx="1222432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d(2)</a:t>
            </a:r>
            <a:endParaRPr lang="en-US" dirty="0"/>
          </a:p>
        </p:txBody>
      </p:sp>
      <p:cxnSp>
        <p:nvCxnSpPr>
          <p:cNvPr id="68" name="Straight Connector 67"/>
          <p:cNvCxnSpPr>
            <a:stCxn id="51" idx="2"/>
            <a:endCxn id="66" idx="0"/>
          </p:cNvCxnSpPr>
          <p:nvPr/>
        </p:nvCxnSpPr>
        <p:spPr>
          <a:xfrm>
            <a:off x="6953840" y="4495800"/>
            <a:ext cx="0" cy="26739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70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8" grpId="0" animBg="1"/>
      <p:bldP spid="37" grpId="0"/>
      <p:bldP spid="40" grpId="0" animBg="1"/>
      <p:bldP spid="42" grpId="0"/>
      <p:bldP spid="59" grpId="0" animBg="1"/>
      <p:bldP spid="62" grpId="0"/>
      <p:bldP spid="67" grpId="0" animBg="1"/>
      <p:bldP spid="76" grpId="0"/>
      <p:bldP spid="77" grpId="0"/>
      <p:bldP spid="98" grpId="0"/>
      <p:bldP spid="51" grpId="0" animBg="1"/>
      <p:bldP spid="6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ut(!)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once cut is reached it commits </a:t>
            </a:r>
          </a:p>
          <a:p>
            <a:pPr lvl="1"/>
            <a:r>
              <a:rPr lang="en-US" dirty="0" smtClean="0"/>
              <a:t>this particular clause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to the choices made when evaluating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a, b, c. </a:t>
            </a:r>
          </a:p>
          <a:p>
            <a:r>
              <a:rPr lang="en-US" dirty="0"/>
              <a:t>s</a:t>
            </a:r>
            <a:r>
              <a:rPr lang="en-US" dirty="0" smtClean="0"/>
              <a:t>till free to backtrack </a:t>
            </a:r>
          </a:p>
          <a:p>
            <a:pPr lvl="1"/>
            <a:r>
              <a:rPr lang="en-US" dirty="0" smtClean="0"/>
              <a:t>among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p, q, r </a:t>
            </a:r>
          </a:p>
          <a:p>
            <a:pPr lvl="1"/>
            <a:r>
              <a:rPr lang="en-US" dirty="0" smtClean="0"/>
              <a:t>among the alternatives for choices that were made before reaching the goal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00400" y="1447800"/>
            <a:ext cx="32004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</a:t>
            </a:r>
            <a:r>
              <a:rPr lang="en-US" sz="2000" dirty="0" smtClean="0">
                <a:solidFill>
                  <a:schemeClr val="tx1"/>
                </a:solidFill>
              </a:rPr>
              <a:t>  :- a, b, c, !, p, q, r.</a:t>
            </a:r>
          </a:p>
        </p:txBody>
      </p:sp>
    </p:spTree>
    <p:extLst>
      <p:ext uri="{BB962C8B-B14F-4D97-AF65-F5344CB8AC3E}">
        <p14:creationId xmlns:p14="http://schemas.microsoft.com/office/powerpoint/2010/main" val="137957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ut(!)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1600200"/>
            <a:ext cx="3276600" cy="4953000"/>
          </a:xfrm>
          <a:prstGeom prst="rect">
            <a:avLst/>
          </a:prstGeom>
          <a:solidFill>
            <a:srgbClr val="FFDEB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f(X,Y) :- a(X,Y).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(0,0).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(X,Y) :- b(X), c(Y).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b(1).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(3).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(4).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(5).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?- f(X,Y).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/* write all the values of X and Y */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8200" y="1600200"/>
            <a:ext cx="3429000" cy="495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?- f(X,Y).</a:t>
            </a:r>
          </a:p>
          <a:p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X = 1,</a:t>
            </a:r>
          </a:p>
          <a:p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Y = 4 ;</a:t>
            </a:r>
          </a:p>
          <a:p>
            <a:endParaRPr lang="es-E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X = 1,</a:t>
            </a:r>
          </a:p>
          <a:p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Y = 5 ;</a:t>
            </a:r>
          </a:p>
          <a:p>
            <a:endParaRPr lang="es-E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X = 2,</a:t>
            </a:r>
          </a:p>
          <a:p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Y = 4 ;</a:t>
            </a:r>
          </a:p>
          <a:p>
            <a:endParaRPr lang="es-E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X = 2,</a:t>
            </a:r>
          </a:p>
          <a:p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Y = 5 ;</a:t>
            </a:r>
          </a:p>
          <a:p>
            <a:endParaRPr lang="es-E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X = 3,</a:t>
            </a:r>
          </a:p>
          <a:p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Y = 4 ;</a:t>
            </a:r>
          </a:p>
          <a:p>
            <a:endParaRPr lang="es-E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X = 3,</a:t>
            </a:r>
          </a:p>
          <a:p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Y = 5 ;</a:t>
            </a:r>
          </a:p>
          <a:p>
            <a:endParaRPr lang="es-E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X = Y, Y = 0.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1600200"/>
            <a:ext cx="32766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/* without cut 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44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ut(!)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48200" y="1600200"/>
            <a:ext cx="3429000" cy="45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>
                <a:latin typeface="Courier New" pitchFamily="49" charset="0"/>
                <a:cs typeface="Courier New" pitchFamily="49" charset="0"/>
              </a:rPr>
              <a:t>?-f(X,Y).</a:t>
            </a:r>
          </a:p>
          <a:p>
            <a:r>
              <a:rPr lang="es-ES" dirty="0" smtClean="0">
                <a:latin typeface="Courier New" pitchFamily="49" charset="0"/>
                <a:cs typeface="Courier New" pitchFamily="49" charset="0"/>
              </a:rPr>
              <a:t>X = 1,</a:t>
            </a:r>
          </a:p>
          <a:p>
            <a:r>
              <a:rPr lang="es-ES" dirty="0" smtClean="0">
                <a:latin typeface="Courier New" pitchFamily="49" charset="0"/>
                <a:cs typeface="Courier New" pitchFamily="49" charset="0"/>
              </a:rPr>
              <a:t>Y = 4 ;</a:t>
            </a:r>
          </a:p>
          <a:p>
            <a:endParaRPr lang="es-E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" dirty="0" smtClean="0">
                <a:latin typeface="Courier New" pitchFamily="49" charset="0"/>
                <a:cs typeface="Courier New" pitchFamily="49" charset="0"/>
              </a:rPr>
              <a:t>X = 1,</a:t>
            </a:r>
          </a:p>
          <a:p>
            <a:r>
              <a:rPr lang="es-ES" dirty="0" smtClean="0">
                <a:latin typeface="Courier New" pitchFamily="49" charset="0"/>
                <a:cs typeface="Courier New" pitchFamily="49" charset="0"/>
              </a:rPr>
              <a:t>Y = 5 ;</a:t>
            </a:r>
          </a:p>
          <a:p>
            <a:endParaRPr lang="es-E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" dirty="0" smtClean="0">
                <a:latin typeface="Courier New" pitchFamily="49" charset="0"/>
                <a:cs typeface="Courier New" pitchFamily="49" charset="0"/>
              </a:rPr>
              <a:t>X = Y, Y = 0.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9714" y="1600200"/>
            <a:ext cx="3429000" cy="457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f(X,Y) :- a(X,Y).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f(0,0).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a(X,Y) :- b(X),!, c(Y).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b(1).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b(2).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b(3).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c(4).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c(5).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?- f(X,Y).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/* write all the values of X and Y */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0600" y="1611086"/>
            <a:ext cx="341811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/* with cut 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45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cut (!)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2286000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ut used for confirming the choice of a rule.</a:t>
            </a:r>
          </a:p>
          <a:p>
            <a:r>
              <a:rPr lang="en-US" dirty="0" smtClean="0"/>
              <a:t>Example: consider a predicate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dirty="0" smtClean="0"/>
              <a:t> that succeeds if the third argument is the maximum of the first two.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3200400"/>
            <a:ext cx="3581400" cy="2819400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?- max(2,5,5).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?-max(5,2,5).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?-max(5,5,5).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?-max(2,5,7).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o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?-max(2,5,X).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 = 5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5800" y="3200400"/>
            <a:ext cx="3505200" cy="838200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max(X, Y, Y) :- X =&lt; Y.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max(X, Y, X) :- X &gt; Y.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4191000"/>
            <a:ext cx="3505200" cy="182880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?-max(2,3,X).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 = 3;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o.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629400" y="3962400"/>
            <a:ext cx="2057400" cy="914400"/>
          </a:xfrm>
          <a:prstGeom prst="wedgeRoundRectCallout">
            <a:avLst>
              <a:gd name="adj1" fmla="val -96547"/>
              <a:gd name="adj2" fmla="val -57143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is the problem?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791200" y="5105400"/>
            <a:ext cx="3048000" cy="1066800"/>
          </a:xfrm>
          <a:prstGeom prst="wedgeRoundRectCallout">
            <a:avLst>
              <a:gd name="adj1" fmla="val -63782"/>
              <a:gd name="adj2" fmla="val -54383"/>
              <a:gd name="adj3" fmla="val 16667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asked for more solutions, it will try to satisfy second clause which is waste of time.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2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cut (!)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3200" y="2721428"/>
            <a:ext cx="3886200" cy="838200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max(X, Y, Y) :- X =&lt; Y,!.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max(X, Y, X) :- X &gt; Y.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79227" y="3824840"/>
            <a:ext cx="2443976" cy="97576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?-max(2,3,X).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 = 3.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88870" y="1434790"/>
            <a:ext cx="2987730" cy="1143000"/>
          </a:xfrm>
          <a:prstGeom prst="wedgeRoundRectCallout">
            <a:avLst>
              <a:gd name="adj1" fmla="val 42830"/>
              <a:gd name="adj2" fmla="val 7573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need to tell Prolog that on no account the second rule ever to be tried if X =&lt; Y. 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817220" y="4648200"/>
            <a:ext cx="3048000" cy="1575138"/>
          </a:xfrm>
          <a:prstGeom prst="wedgeRoundRectCallout">
            <a:avLst>
              <a:gd name="adj1" fmla="val -63782"/>
              <a:gd name="adj2" fmla="val -54383"/>
              <a:gd name="adj3" fmla="val 16667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 that this cut does not change the meaning of the program and gives exactly the same answer as the previous one.   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5817220" y="1429744"/>
            <a:ext cx="2819400" cy="1143000"/>
          </a:xfrm>
          <a:prstGeom prst="wedgeRoundRectCallout">
            <a:avLst>
              <a:gd name="adj1" fmla="val -37460"/>
              <a:gd name="adj2" fmla="val 73780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 way of doing this is to use cut.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3400" y="3824840"/>
            <a:ext cx="3886200" cy="26521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How this works: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If X =&lt; Y succeeds then  the cut commits to this choice, and the second clause of max is not considered 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If X =&lt; Y fails, then Prolog goes on to the second clause.</a:t>
            </a:r>
          </a:p>
        </p:txBody>
      </p:sp>
    </p:spTree>
    <p:extLst>
      <p:ext uri="{BB962C8B-B14F-4D97-AF65-F5344CB8AC3E}">
        <p14:creationId xmlns:p14="http://schemas.microsoft.com/office/powerpoint/2010/main" val="389329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</a:p>
          <a:p>
            <a:r>
              <a:rPr lang="en-US" dirty="0" smtClean="0"/>
              <a:t>Arithmetic</a:t>
            </a:r>
          </a:p>
          <a:p>
            <a:r>
              <a:rPr lang="en-US" dirty="0" smtClean="0"/>
              <a:t>Controlling backtracking: ‘cut’ and ‘fail’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3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cut (!)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828800"/>
          </a:xfrm>
        </p:spPr>
        <p:txBody>
          <a:bodyPr/>
          <a:lstStyle/>
          <a:p>
            <a:r>
              <a:rPr lang="en-US" dirty="0" smtClean="0"/>
              <a:t>A change in the order of clauses may affect the declarative meaning of programs with cut. </a:t>
            </a:r>
          </a:p>
          <a:p>
            <a:r>
              <a:rPr lang="en-US" dirty="0" smtClean="0"/>
              <a:t>Cuts that change the declarative meaning: </a:t>
            </a:r>
            <a:r>
              <a:rPr lang="en-US" b="1" dirty="0" smtClean="0">
                <a:solidFill>
                  <a:srgbClr val="FF0000"/>
                </a:solidFill>
              </a:rPr>
              <a:t>Red cuts </a:t>
            </a:r>
            <a:r>
              <a:rPr lang="en-US" dirty="0" smtClean="0"/>
              <a:t>and those that  do not change : </a:t>
            </a:r>
            <a:r>
              <a:rPr lang="en-US" b="1" dirty="0" smtClean="0">
                <a:solidFill>
                  <a:srgbClr val="00B050"/>
                </a:solidFill>
              </a:rPr>
              <a:t>Green cuts</a:t>
            </a:r>
            <a:r>
              <a:rPr lang="en-US" b="1" dirty="0" smtClean="0"/>
              <a:t>.</a:t>
            </a:r>
            <a:endParaRPr lang="en-US" b="1" dirty="0" smtClean="0">
              <a:solidFill>
                <a:srgbClr val="00B050"/>
              </a:solidFill>
            </a:endParaRPr>
          </a:p>
          <a:p>
            <a:pPr marL="320040" lvl="1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352800"/>
            <a:ext cx="1752600" cy="838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 :- a, b.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:- c.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/>
              <p:cNvSpPr/>
              <p:nvPr/>
            </p:nvSpPr>
            <p:spPr>
              <a:xfrm>
                <a:off x="2667000" y="3314700"/>
                <a:ext cx="4876800" cy="9144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Declarative meaning : </a:t>
                </a:r>
                <a:r>
                  <a:rPr lang="en-US" dirty="0" smtClean="0"/>
                  <a:t>f </a:t>
                </a:r>
                <a:r>
                  <a:rPr lang="en-US" dirty="0" smtClean="0"/>
                  <a:t>is true if and only if a and b are true or c is true.</a:t>
                </a:r>
              </a:p>
              <a:p>
                <a:pPr algn="ctr"/>
                <a:r>
                  <a:rPr lang="en-US" dirty="0"/>
                  <a:t>f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Wingdings" pitchFamily="2" charset="2"/>
                  </a:rPr>
                  <a:t> (a &amp; b)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  <a:sym typeface="Wingdings" pitchFamily="2" charset="2"/>
                      </a:rPr>
                      <m:t>∨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c</a:t>
                </a:r>
                <a:endParaRPr lang="en-US" dirty="0"/>
              </a:p>
            </p:txBody>
          </p:sp>
        </mc:Choice>
        <mc:Fallback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314700"/>
                <a:ext cx="4876800" cy="9144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ular Callout 8"/>
          <p:cNvSpPr/>
          <p:nvPr/>
        </p:nvSpPr>
        <p:spPr>
          <a:xfrm>
            <a:off x="762000" y="4572000"/>
            <a:ext cx="2362200" cy="1066800"/>
          </a:xfrm>
          <a:prstGeom prst="wedgeRoundRectCallout">
            <a:avLst>
              <a:gd name="adj1" fmla="val -37976"/>
              <a:gd name="adj2" fmla="val -9464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the order of the clauses and the meaning remains same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14700" y="4572000"/>
            <a:ext cx="2476500" cy="1066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/* insert cut */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a,!,b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:- c.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19800" y="4572001"/>
            <a:ext cx="2667000" cy="1295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/* insert cut */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/* swap clauses */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 :- 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 :-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a,!,b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ular Callout 12"/>
              <p:cNvSpPr/>
              <p:nvPr/>
            </p:nvSpPr>
            <p:spPr>
              <a:xfrm>
                <a:off x="794654" y="5942239"/>
                <a:ext cx="2411186" cy="508907"/>
              </a:xfrm>
              <a:prstGeom prst="wedgeRoundRectCallout">
                <a:avLst>
                  <a:gd name="adj1" fmla="val 64304"/>
                  <a:gd name="adj2" fmla="val -119318"/>
                  <a:gd name="adj3" fmla="val 16667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 </a:t>
                </a:r>
                <a:r>
                  <a:rPr lang="en-US" dirty="0" smtClean="0">
                    <a:sym typeface="Wingdings" pitchFamily="2" charset="2"/>
                  </a:rPr>
                  <a:t> (a &amp; b)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  <a:sym typeface="Wingdings" pitchFamily="2" charset="2"/>
                      </a:rPr>
                      <m:t>∨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(~ a &amp; c)</a:t>
                </a:r>
                <a:endParaRPr lang="en-US" dirty="0"/>
              </a:p>
            </p:txBody>
          </p:sp>
        </mc:Choice>
        <mc:Fallback xmlns="">
          <p:sp>
            <p:nvSpPr>
              <p:cNvPr id="13" name="Rounded Rectangular Callou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54" y="5942239"/>
                <a:ext cx="2411186" cy="508907"/>
              </a:xfrm>
              <a:prstGeom prst="wedgeRoundRectCallout">
                <a:avLst>
                  <a:gd name="adj1" fmla="val 64304"/>
                  <a:gd name="adj2" fmla="val -119318"/>
                  <a:gd name="adj3" fmla="val 16667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ular Callout 13"/>
              <p:cNvSpPr/>
              <p:nvPr/>
            </p:nvSpPr>
            <p:spPr>
              <a:xfrm>
                <a:off x="3380014" y="5968093"/>
                <a:ext cx="2411186" cy="508907"/>
              </a:xfrm>
              <a:prstGeom prst="wedgeRoundRectCallout">
                <a:avLst>
                  <a:gd name="adj1" fmla="val 63853"/>
                  <a:gd name="adj2" fmla="val -91511"/>
                  <a:gd name="adj3" fmla="val 16667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 </a:t>
                </a:r>
                <a:r>
                  <a:rPr lang="en-US" dirty="0" smtClean="0">
                    <a:sym typeface="Wingdings" pitchFamily="2" charset="2"/>
                  </a:rPr>
                  <a:t> c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  <a:sym typeface="Wingdings" pitchFamily="2" charset="2"/>
                      </a:rPr>
                      <m:t>∨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(a &amp; </a:t>
                </a:r>
                <a:r>
                  <a:rPr lang="en-US" dirty="0">
                    <a:sym typeface="Wingdings" pitchFamily="2" charset="2"/>
                  </a:rPr>
                  <a:t>b</a:t>
                </a:r>
                <a:r>
                  <a:rPr lang="en-US" dirty="0" smtClean="0">
                    <a:sym typeface="Wingdings" pitchFamily="2" charset="2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4" name="Rounded Rectangular Callout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14" y="5968093"/>
                <a:ext cx="2411186" cy="508907"/>
              </a:xfrm>
              <a:prstGeom prst="wedgeRoundRectCallout">
                <a:avLst>
                  <a:gd name="adj1" fmla="val 63853"/>
                  <a:gd name="adj2" fmla="val -91511"/>
                  <a:gd name="adj3" fmla="val 16667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46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Negation as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ail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special built-in predicate that will immediately fail when Prolog encounters it as goal.</a:t>
            </a:r>
          </a:p>
          <a:p>
            <a:pPr lvl="1"/>
            <a:r>
              <a:rPr lang="en-US" dirty="0" smtClean="0"/>
              <a:t>may not sound useful – but remember when prolog fails, it tries to backtrack.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be viewed as an instruction to force backtracking.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ut-fail</a:t>
            </a:r>
            <a:r>
              <a:rPr lang="en-US" dirty="0" smtClean="0"/>
              <a:t> combination allows to define exceptions to general rules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fail</a:t>
            </a:r>
            <a:r>
              <a:rPr lang="en-US" dirty="0" smtClean="0"/>
              <a:t> forces backtracking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 </a:t>
            </a:r>
            <a:r>
              <a:rPr lang="en-US" dirty="0"/>
              <a:t>blocks backtracking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822960"/>
          </a:xfrm>
        </p:spPr>
        <p:txBody>
          <a:bodyPr/>
          <a:lstStyle/>
          <a:p>
            <a:r>
              <a:rPr lang="en-US" dirty="0" smtClean="0"/>
              <a:t>Negation as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7243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Example: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cut-fail</a:t>
            </a:r>
            <a:r>
              <a:rPr lang="en-US" dirty="0" smtClean="0"/>
              <a:t> combination</a:t>
            </a:r>
          </a:p>
          <a:p>
            <a:pPr lvl="1"/>
            <a:r>
              <a:rPr lang="en-US" dirty="0" smtClean="0"/>
              <a:t>Sam likes chocolates </a:t>
            </a:r>
            <a:r>
              <a:rPr lang="en-US" b="1" dirty="0" smtClean="0"/>
              <a:t>except</a:t>
            </a:r>
            <a:r>
              <a:rPr lang="en-US" dirty="0" smtClean="0"/>
              <a:t> the white ones.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first rule takes care of the white chocolates: If X is a white chocolate then the cut will prevent backtracking (thus blocking access to the second rule) and fail will cause the failure.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06309"/>
            <a:ext cx="2590800" cy="16002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85800" y="2382609"/>
            <a:ext cx="4343399" cy="723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/* Sam likes chocolates */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likes(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X):-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chocolate(X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5800" y="3276601"/>
            <a:ext cx="8001000" cy="1523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/* If X is a white chocolate then ‘Sam likes X’ is not true otherwise if X is a chocolate then Sam likes it  */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likes(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X):-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white_chocolate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(X),!,fail.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ikes(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sam,X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:-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chocolate(X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6890493" y="1523413"/>
            <a:ext cx="1187448" cy="1002095"/>
          </a:xfrm>
          <a:custGeom>
            <a:avLst/>
            <a:gdLst>
              <a:gd name="connsiteX0" fmla="*/ 98136 w 1187448"/>
              <a:gd name="connsiteY0" fmla="*/ 229187 h 1002095"/>
              <a:gd name="connsiteX1" fmla="*/ 21936 w 1187448"/>
              <a:gd name="connsiteY1" fmla="*/ 316273 h 1002095"/>
              <a:gd name="connsiteX2" fmla="*/ 11050 w 1187448"/>
              <a:gd name="connsiteY2" fmla="*/ 348930 h 1002095"/>
              <a:gd name="connsiteX3" fmla="*/ 11050 w 1187448"/>
              <a:gd name="connsiteY3" fmla="*/ 512216 h 1002095"/>
              <a:gd name="connsiteX4" fmla="*/ 32821 w 1187448"/>
              <a:gd name="connsiteY4" fmla="*/ 544873 h 1002095"/>
              <a:gd name="connsiteX5" fmla="*/ 98136 w 1187448"/>
              <a:gd name="connsiteY5" fmla="*/ 566644 h 1002095"/>
              <a:gd name="connsiteX6" fmla="*/ 87250 w 1187448"/>
              <a:gd name="connsiteY6" fmla="*/ 610187 h 1002095"/>
              <a:gd name="connsiteX7" fmla="*/ 65478 w 1187448"/>
              <a:gd name="connsiteY7" fmla="*/ 653730 h 1002095"/>
              <a:gd name="connsiteX8" fmla="*/ 76364 w 1187448"/>
              <a:gd name="connsiteY8" fmla="*/ 740816 h 1002095"/>
              <a:gd name="connsiteX9" fmla="*/ 98136 w 1187448"/>
              <a:gd name="connsiteY9" fmla="*/ 806130 h 1002095"/>
              <a:gd name="connsiteX10" fmla="*/ 250536 w 1187448"/>
              <a:gd name="connsiteY10" fmla="*/ 838787 h 1002095"/>
              <a:gd name="connsiteX11" fmla="*/ 272307 w 1187448"/>
              <a:gd name="connsiteY11" fmla="*/ 904101 h 1002095"/>
              <a:gd name="connsiteX12" fmla="*/ 304964 w 1187448"/>
              <a:gd name="connsiteY12" fmla="*/ 958530 h 1002095"/>
              <a:gd name="connsiteX13" fmla="*/ 337621 w 1187448"/>
              <a:gd name="connsiteY13" fmla="*/ 969416 h 1002095"/>
              <a:gd name="connsiteX14" fmla="*/ 359393 w 1187448"/>
              <a:gd name="connsiteY14" fmla="*/ 991187 h 1002095"/>
              <a:gd name="connsiteX15" fmla="*/ 609764 w 1187448"/>
              <a:gd name="connsiteY15" fmla="*/ 991187 h 1002095"/>
              <a:gd name="connsiteX16" fmla="*/ 664193 w 1187448"/>
              <a:gd name="connsiteY16" fmla="*/ 947644 h 1002095"/>
              <a:gd name="connsiteX17" fmla="*/ 685964 w 1187448"/>
              <a:gd name="connsiteY17" fmla="*/ 980301 h 1002095"/>
              <a:gd name="connsiteX18" fmla="*/ 718621 w 1187448"/>
              <a:gd name="connsiteY18" fmla="*/ 991187 h 1002095"/>
              <a:gd name="connsiteX19" fmla="*/ 881907 w 1187448"/>
              <a:gd name="connsiteY19" fmla="*/ 980301 h 1002095"/>
              <a:gd name="connsiteX20" fmla="*/ 936336 w 1187448"/>
              <a:gd name="connsiteY20" fmla="*/ 969416 h 1002095"/>
              <a:gd name="connsiteX21" fmla="*/ 979878 w 1187448"/>
              <a:gd name="connsiteY21" fmla="*/ 936758 h 1002095"/>
              <a:gd name="connsiteX22" fmla="*/ 1012536 w 1187448"/>
              <a:gd name="connsiteY22" fmla="*/ 914987 h 1002095"/>
              <a:gd name="connsiteX23" fmla="*/ 1034307 w 1187448"/>
              <a:gd name="connsiteY23" fmla="*/ 882330 h 1002095"/>
              <a:gd name="connsiteX24" fmla="*/ 1045193 w 1187448"/>
              <a:gd name="connsiteY24" fmla="*/ 827901 h 1002095"/>
              <a:gd name="connsiteX25" fmla="*/ 1088736 w 1187448"/>
              <a:gd name="connsiteY25" fmla="*/ 806130 h 1002095"/>
              <a:gd name="connsiteX26" fmla="*/ 1110507 w 1187448"/>
              <a:gd name="connsiteY26" fmla="*/ 784358 h 1002095"/>
              <a:gd name="connsiteX27" fmla="*/ 1143164 w 1187448"/>
              <a:gd name="connsiteY27" fmla="*/ 762587 h 1002095"/>
              <a:gd name="connsiteX28" fmla="*/ 1154050 w 1187448"/>
              <a:gd name="connsiteY28" fmla="*/ 729930 h 1002095"/>
              <a:gd name="connsiteX29" fmla="*/ 1175821 w 1187448"/>
              <a:gd name="connsiteY29" fmla="*/ 653730 h 1002095"/>
              <a:gd name="connsiteX30" fmla="*/ 1175821 w 1187448"/>
              <a:gd name="connsiteY30" fmla="*/ 348930 h 1002095"/>
              <a:gd name="connsiteX31" fmla="*/ 1132278 w 1187448"/>
              <a:gd name="connsiteY31" fmla="*/ 283616 h 1002095"/>
              <a:gd name="connsiteX32" fmla="*/ 1088736 w 1187448"/>
              <a:gd name="connsiteY32" fmla="*/ 218301 h 1002095"/>
              <a:gd name="connsiteX33" fmla="*/ 1066964 w 1187448"/>
              <a:gd name="connsiteY33" fmla="*/ 185644 h 1002095"/>
              <a:gd name="connsiteX34" fmla="*/ 1001650 w 1187448"/>
              <a:gd name="connsiteY34" fmla="*/ 142101 h 1002095"/>
              <a:gd name="connsiteX35" fmla="*/ 968993 w 1187448"/>
              <a:gd name="connsiteY35" fmla="*/ 109444 h 1002095"/>
              <a:gd name="connsiteX36" fmla="*/ 925450 w 1187448"/>
              <a:gd name="connsiteY36" fmla="*/ 98558 h 1002095"/>
              <a:gd name="connsiteX37" fmla="*/ 827478 w 1187448"/>
              <a:gd name="connsiteY37" fmla="*/ 87673 h 1002095"/>
              <a:gd name="connsiteX38" fmla="*/ 773050 w 1187448"/>
              <a:gd name="connsiteY38" fmla="*/ 44130 h 1002095"/>
              <a:gd name="connsiteX39" fmla="*/ 729507 w 1187448"/>
              <a:gd name="connsiteY39" fmla="*/ 33244 h 1002095"/>
              <a:gd name="connsiteX40" fmla="*/ 696850 w 1187448"/>
              <a:gd name="connsiteY40" fmla="*/ 22358 h 1002095"/>
              <a:gd name="connsiteX41" fmla="*/ 653307 w 1187448"/>
              <a:gd name="connsiteY41" fmla="*/ 33244 h 1002095"/>
              <a:gd name="connsiteX42" fmla="*/ 631536 w 1187448"/>
              <a:gd name="connsiteY42" fmla="*/ 55016 h 1002095"/>
              <a:gd name="connsiteX43" fmla="*/ 577107 w 1187448"/>
              <a:gd name="connsiteY43" fmla="*/ 44130 h 1002095"/>
              <a:gd name="connsiteX44" fmla="*/ 435593 w 1187448"/>
              <a:gd name="connsiteY44" fmla="*/ 11473 h 1002095"/>
              <a:gd name="connsiteX45" fmla="*/ 402936 w 1187448"/>
              <a:gd name="connsiteY45" fmla="*/ 22358 h 1002095"/>
              <a:gd name="connsiteX46" fmla="*/ 348507 w 1187448"/>
              <a:gd name="connsiteY46" fmla="*/ 55016 h 1002095"/>
              <a:gd name="connsiteX47" fmla="*/ 239650 w 1187448"/>
              <a:gd name="connsiteY47" fmla="*/ 55016 h 1002095"/>
              <a:gd name="connsiteX48" fmla="*/ 217878 w 1187448"/>
              <a:gd name="connsiteY48" fmla="*/ 76787 h 1002095"/>
              <a:gd name="connsiteX49" fmla="*/ 196107 w 1187448"/>
              <a:gd name="connsiteY49" fmla="*/ 120330 h 1002095"/>
              <a:gd name="connsiteX50" fmla="*/ 163450 w 1187448"/>
              <a:gd name="connsiteY50" fmla="*/ 142101 h 1002095"/>
              <a:gd name="connsiteX51" fmla="*/ 141678 w 1187448"/>
              <a:gd name="connsiteY51" fmla="*/ 174758 h 1002095"/>
              <a:gd name="connsiteX52" fmla="*/ 98136 w 1187448"/>
              <a:gd name="connsiteY52" fmla="*/ 229187 h 100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87448" h="1002095">
                <a:moveTo>
                  <a:pt x="98136" y="229187"/>
                </a:moveTo>
                <a:cubicBezTo>
                  <a:pt x="78179" y="252773"/>
                  <a:pt x="39939" y="280268"/>
                  <a:pt x="21936" y="316273"/>
                </a:cubicBezTo>
                <a:cubicBezTo>
                  <a:pt x="16804" y="326536"/>
                  <a:pt x="14679" y="338044"/>
                  <a:pt x="11050" y="348930"/>
                </a:cubicBezTo>
                <a:cubicBezTo>
                  <a:pt x="2523" y="417144"/>
                  <a:pt x="-8834" y="445937"/>
                  <a:pt x="11050" y="512216"/>
                </a:cubicBezTo>
                <a:cubicBezTo>
                  <a:pt x="14809" y="524747"/>
                  <a:pt x="21727" y="537939"/>
                  <a:pt x="32821" y="544873"/>
                </a:cubicBezTo>
                <a:cubicBezTo>
                  <a:pt x="52282" y="557036"/>
                  <a:pt x="98136" y="566644"/>
                  <a:pt x="98136" y="566644"/>
                </a:cubicBezTo>
                <a:cubicBezTo>
                  <a:pt x="94507" y="581158"/>
                  <a:pt x="92503" y="596179"/>
                  <a:pt x="87250" y="610187"/>
                </a:cubicBezTo>
                <a:cubicBezTo>
                  <a:pt x="81552" y="625381"/>
                  <a:pt x="66826" y="637558"/>
                  <a:pt x="65478" y="653730"/>
                </a:cubicBezTo>
                <a:cubicBezTo>
                  <a:pt x="63048" y="682884"/>
                  <a:pt x="70234" y="712211"/>
                  <a:pt x="76364" y="740816"/>
                </a:cubicBezTo>
                <a:cubicBezTo>
                  <a:pt x="81173" y="763256"/>
                  <a:pt x="76365" y="798873"/>
                  <a:pt x="98136" y="806130"/>
                </a:cubicBezTo>
                <a:cubicBezTo>
                  <a:pt x="191203" y="837152"/>
                  <a:pt x="140678" y="825054"/>
                  <a:pt x="250536" y="838787"/>
                </a:cubicBezTo>
                <a:lnTo>
                  <a:pt x="272307" y="904101"/>
                </a:lnTo>
                <a:cubicBezTo>
                  <a:pt x="280869" y="929787"/>
                  <a:pt x="280061" y="943588"/>
                  <a:pt x="304964" y="958530"/>
                </a:cubicBezTo>
                <a:cubicBezTo>
                  <a:pt x="314803" y="964434"/>
                  <a:pt x="326735" y="965787"/>
                  <a:pt x="337621" y="969416"/>
                </a:cubicBezTo>
                <a:cubicBezTo>
                  <a:pt x="344878" y="976673"/>
                  <a:pt x="349563" y="988238"/>
                  <a:pt x="359393" y="991187"/>
                </a:cubicBezTo>
                <a:cubicBezTo>
                  <a:pt x="433211" y="1013332"/>
                  <a:pt x="542958" y="995641"/>
                  <a:pt x="609764" y="991187"/>
                </a:cubicBezTo>
                <a:cubicBezTo>
                  <a:pt x="617446" y="983505"/>
                  <a:pt x="652751" y="945356"/>
                  <a:pt x="664193" y="947644"/>
                </a:cubicBezTo>
                <a:cubicBezTo>
                  <a:pt x="677022" y="950210"/>
                  <a:pt x="675748" y="972128"/>
                  <a:pt x="685964" y="980301"/>
                </a:cubicBezTo>
                <a:cubicBezTo>
                  <a:pt x="694924" y="987469"/>
                  <a:pt x="707735" y="987558"/>
                  <a:pt x="718621" y="991187"/>
                </a:cubicBezTo>
                <a:cubicBezTo>
                  <a:pt x="773050" y="987558"/>
                  <a:pt x="827628" y="985729"/>
                  <a:pt x="881907" y="980301"/>
                </a:cubicBezTo>
                <a:cubicBezTo>
                  <a:pt x="900317" y="978460"/>
                  <a:pt x="919428" y="976931"/>
                  <a:pt x="936336" y="969416"/>
                </a:cubicBezTo>
                <a:cubicBezTo>
                  <a:pt x="952915" y="962047"/>
                  <a:pt x="965115" y="947303"/>
                  <a:pt x="979878" y="936758"/>
                </a:cubicBezTo>
                <a:cubicBezTo>
                  <a:pt x="990524" y="929154"/>
                  <a:pt x="1001650" y="922244"/>
                  <a:pt x="1012536" y="914987"/>
                </a:cubicBezTo>
                <a:cubicBezTo>
                  <a:pt x="1019793" y="904101"/>
                  <a:pt x="1029713" y="894580"/>
                  <a:pt x="1034307" y="882330"/>
                </a:cubicBezTo>
                <a:cubicBezTo>
                  <a:pt x="1040804" y="865006"/>
                  <a:pt x="1034439" y="842957"/>
                  <a:pt x="1045193" y="827901"/>
                </a:cubicBezTo>
                <a:cubicBezTo>
                  <a:pt x="1054625" y="814696"/>
                  <a:pt x="1074222" y="813387"/>
                  <a:pt x="1088736" y="806130"/>
                </a:cubicBezTo>
                <a:cubicBezTo>
                  <a:pt x="1095993" y="798873"/>
                  <a:pt x="1102493" y="790769"/>
                  <a:pt x="1110507" y="784358"/>
                </a:cubicBezTo>
                <a:cubicBezTo>
                  <a:pt x="1120723" y="776185"/>
                  <a:pt x="1134991" y="772803"/>
                  <a:pt x="1143164" y="762587"/>
                </a:cubicBezTo>
                <a:cubicBezTo>
                  <a:pt x="1150332" y="753627"/>
                  <a:pt x="1150898" y="740963"/>
                  <a:pt x="1154050" y="729930"/>
                </a:cubicBezTo>
                <a:cubicBezTo>
                  <a:pt x="1181396" y="634223"/>
                  <a:pt x="1149716" y="732050"/>
                  <a:pt x="1175821" y="653730"/>
                </a:cubicBezTo>
                <a:cubicBezTo>
                  <a:pt x="1182272" y="563418"/>
                  <a:pt x="1198399" y="439242"/>
                  <a:pt x="1175821" y="348930"/>
                </a:cubicBezTo>
                <a:cubicBezTo>
                  <a:pt x="1169475" y="323545"/>
                  <a:pt x="1146792" y="305387"/>
                  <a:pt x="1132278" y="283616"/>
                </a:cubicBezTo>
                <a:lnTo>
                  <a:pt x="1088736" y="218301"/>
                </a:lnTo>
                <a:cubicBezTo>
                  <a:pt x="1081479" y="207415"/>
                  <a:pt x="1077850" y="192901"/>
                  <a:pt x="1066964" y="185644"/>
                </a:cubicBezTo>
                <a:cubicBezTo>
                  <a:pt x="1045193" y="171130"/>
                  <a:pt x="1022304" y="158165"/>
                  <a:pt x="1001650" y="142101"/>
                </a:cubicBezTo>
                <a:cubicBezTo>
                  <a:pt x="989498" y="132650"/>
                  <a:pt x="982359" y="117082"/>
                  <a:pt x="968993" y="109444"/>
                </a:cubicBezTo>
                <a:cubicBezTo>
                  <a:pt x="956003" y="102021"/>
                  <a:pt x="940237" y="100833"/>
                  <a:pt x="925450" y="98558"/>
                </a:cubicBezTo>
                <a:cubicBezTo>
                  <a:pt x="892974" y="93562"/>
                  <a:pt x="860135" y="91301"/>
                  <a:pt x="827478" y="87673"/>
                </a:cubicBezTo>
                <a:cubicBezTo>
                  <a:pt x="809920" y="70114"/>
                  <a:pt x="797083" y="54430"/>
                  <a:pt x="773050" y="44130"/>
                </a:cubicBezTo>
                <a:cubicBezTo>
                  <a:pt x="759299" y="38237"/>
                  <a:pt x="743892" y="37354"/>
                  <a:pt x="729507" y="33244"/>
                </a:cubicBezTo>
                <a:cubicBezTo>
                  <a:pt x="718474" y="30092"/>
                  <a:pt x="707736" y="25987"/>
                  <a:pt x="696850" y="22358"/>
                </a:cubicBezTo>
                <a:cubicBezTo>
                  <a:pt x="682336" y="25987"/>
                  <a:pt x="666688" y="26553"/>
                  <a:pt x="653307" y="33244"/>
                </a:cubicBezTo>
                <a:cubicBezTo>
                  <a:pt x="644127" y="37834"/>
                  <a:pt x="641696" y="53565"/>
                  <a:pt x="631536" y="55016"/>
                </a:cubicBezTo>
                <a:cubicBezTo>
                  <a:pt x="613220" y="57633"/>
                  <a:pt x="595250" y="47759"/>
                  <a:pt x="577107" y="44130"/>
                </a:cubicBezTo>
                <a:cubicBezTo>
                  <a:pt x="490444" y="-13646"/>
                  <a:pt x="537696" y="-3114"/>
                  <a:pt x="435593" y="11473"/>
                </a:cubicBezTo>
                <a:cubicBezTo>
                  <a:pt x="424707" y="15101"/>
                  <a:pt x="412775" y="16455"/>
                  <a:pt x="402936" y="22358"/>
                </a:cubicBezTo>
                <a:cubicBezTo>
                  <a:pt x="328218" y="67188"/>
                  <a:pt x="441023" y="24176"/>
                  <a:pt x="348507" y="55016"/>
                </a:cubicBezTo>
                <a:cubicBezTo>
                  <a:pt x="301642" y="43300"/>
                  <a:pt x="293032" y="34998"/>
                  <a:pt x="239650" y="55016"/>
                </a:cubicBezTo>
                <a:cubicBezTo>
                  <a:pt x="230040" y="58620"/>
                  <a:pt x="225135" y="69530"/>
                  <a:pt x="217878" y="76787"/>
                </a:cubicBezTo>
                <a:cubicBezTo>
                  <a:pt x="210621" y="91301"/>
                  <a:pt x="206496" y="107864"/>
                  <a:pt x="196107" y="120330"/>
                </a:cubicBezTo>
                <a:cubicBezTo>
                  <a:pt x="187732" y="130381"/>
                  <a:pt x="172701" y="132850"/>
                  <a:pt x="163450" y="142101"/>
                </a:cubicBezTo>
                <a:cubicBezTo>
                  <a:pt x="154199" y="151352"/>
                  <a:pt x="148935" y="163872"/>
                  <a:pt x="141678" y="174758"/>
                </a:cubicBezTo>
                <a:cubicBezTo>
                  <a:pt x="129170" y="212284"/>
                  <a:pt x="118093" y="205601"/>
                  <a:pt x="98136" y="229187"/>
                </a:cubicBez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7878391" y="4191000"/>
            <a:ext cx="1126383" cy="838201"/>
          </a:xfrm>
          <a:prstGeom prst="cloudCallout">
            <a:avLst>
              <a:gd name="adj1" fmla="val -120384"/>
              <a:gd name="adj2" fmla="val -4139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0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Negation as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cut-fail combination allows to define some form of negation called </a:t>
            </a:r>
            <a:r>
              <a:rPr lang="en-US" b="1" dirty="0" smtClean="0"/>
              <a:t>negation as failure, </a:t>
            </a:r>
            <a:r>
              <a:rPr lang="en-US" dirty="0" smtClean="0"/>
              <a:t>defined as: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Goal</a:t>
            </a:r>
            <a:r>
              <a:rPr lang="en-US" dirty="0" smtClean="0"/>
              <a:t> succeeds then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neg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(Goal)</a:t>
            </a:r>
            <a:r>
              <a:rPr lang="en-US" dirty="0" smtClean="0"/>
              <a:t> fails, otherwise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neg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(Goal)</a:t>
            </a:r>
            <a:r>
              <a:rPr lang="en-US" dirty="0" smtClean="0"/>
              <a:t> succeeds.</a:t>
            </a:r>
          </a:p>
          <a:p>
            <a:r>
              <a:rPr lang="en-US" dirty="0" smtClean="0"/>
              <a:t>Using </a:t>
            </a:r>
            <a:r>
              <a:rPr lang="en-US" sz="1800" dirty="0" err="1" smtClean="0">
                <a:latin typeface="Courier" pitchFamily="49" charset="0"/>
              </a:rPr>
              <a:t>neg</a:t>
            </a:r>
            <a:r>
              <a:rPr lang="en-US" sz="1800" dirty="0" smtClean="0">
                <a:latin typeface="Courier" pitchFamily="49" charset="0"/>
              </a:rPr>
              <a:t>(Goal)</a:t>
            </a:r>
            <a:r>
              <a:rPr lang="en-US" dirty="0" smtClean="0"/>
              <a:t> , the Sam and chocolate example can be rewritten as: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2209800"/>
            <a:ext cx="4343400" cy="990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(Goal) :- Goal, !, fail.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(Goal) .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5105400"/>
            <a:ext cx="7696200" cy="9906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ikes(Sam, X) :- chocolate(X),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white_chocolate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(X)).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en-US" dirty="0" smtClean="0"/>
              <a:t>Negation as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1371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standard Prolog the operator \+ means negation as failure.</a:t>
            </a:r>
          </a:p>
          <a:p>
            <a:r>
              <a:rPr lang="en-US" dirty="0" smtClean="0"/>
              <a:t>      Negation as failure does not exactly correspond to                   	negation in mathematical logic.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609601" cy="5527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7715" y="2144486"/>
            <a:ext cx="4234543" cy="449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likes(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X):- chocolate(X),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white_chocolate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hocolate(X) :- 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white_chocolate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hocolate(X):- 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milk_chocolate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chocolate(X):- 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dark_chocolate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(X).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milk_chocolate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dairymilk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white_chocolate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milkybar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dark_chocolate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bournville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?- likes(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sam,X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dairymilk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bournville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no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91746" y="2144486"/>
            <a:ext cx="4223654" cy="44849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likes(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X):-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white_chocolate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(X), 	chocolate(X).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chocolate(X) :- 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white_chocolate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chocolate(X):- 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milk_chocolate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chocolate(X):- 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dark_chocolate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(X).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milk_chocolate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dairymilk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white_chocolate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milkybar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dark_chocolate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bournville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?- likes(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sam,X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no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819400" y="6019800"/>
            <a:ext cx="1066800" cy="381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Version 1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620000" y="6019800"/>
            <a:ext cx="1066800" cy="381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Version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2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pPr algn="ctr"/>
            <a:r>
              <a:rPr lang="en-US" dirty="0" smtClean="0"/>
              <a:t>Negation as failure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1839686"/>
            <a:ext cx="4223654" cy="44849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likes(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X):-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white_chocolate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(X), 	chocolate(X).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chocolate(X) :- 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white_chocolate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chocolate(X):- 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milk_chocolate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chocolate(X):- 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dark_chocolate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(X).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milk_chocolate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dairymilk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white_chocolate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milkybar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dark_chocolate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bournville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?- likes(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sam,X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no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2569025" y="1219200"/>
            <a:ext cx="1981200" cy="762000"/>
          </a:xfrm>
          <a:prstGeom prst="wedgeRoundRectCallout">
            <a:avLst>
              <a:gd name="adj1" fmla="val -47207"/>
              <a:gd name="adj2" fmla="val 882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is the problem here?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604650" y="1447800"/>
            <a:ext cx="4191000" cy="1828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Logically ‘chocolate(X) and not </a:t>
            </a:r>
            <a:r>
              <a:rPr lang="en-US" dirty="0" err="1" smtClean="0"/>
              <a:t>white_chocolate</a:t>
            </a:r>
            <a:r>
              <a:rPr lang="en-US" dirty="0" smtClean="0"/>
              <a:t>(X)’  is equivalent to ‘not </a:t>
            </a:r>
            <a:r>
              <a:rPr lang="en-US" dirty="0" err="1" smtClean="0"/>
              <a:t>white_chocolate</a:t>
            </a:r>
            <a:r>
              <a:rPr lang="en-US" dirty="0" smtClean="0"/>
              <a:t>(X)  and chocolate(X) but … in Prolog  the program behaves differently when the order of the goals is changed. 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637307" y="3429000"/>
            <a:ext cx="41910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First goal is \+ </a:t>
            </a:r>
            <a:r>
              <a:rPr lang="en-US" dirty="0" err="1" smtClean="0"/>
              <a:t>white_chocolate</a:t>
            </a:r>
            <a:r>
              <a:rPr lang="en-US" dirty="0" smtClean="0"/>
              <a:t>(X) since </a:t>
            </a:r>
            <a:r>
              <a:rPr lang="en-US" dirty="0" err="1" smtClean="0"/>
              <a:t>white_chocolate</a:t>
            </a:r>
            <a:r>
              <a:rPr lang="en-US" dirty="0" smtClean="0"/>
              <a:t>(X) unifies  with  second fact (X = </a:t>
            </a:r>
            <a:r>
              <a:rPr lang="en-US" dirty="0" err="1" smtClean="0"/>
              <a:t>milkybar</a:t>
            </a:r>
            <a:r>
              <a:rPr lang="en-US" dirty="0" smtClean="0"/>
              <a:t>) so it succeeds . </a:t>
            </a:r>
          </a:p>
          <a:p>
            <a:r>
              <a:rPr lang="en-US" dirty="0" smtClean="0"/>
              <a:t>Hence,   \+ </a:t>
            </a:r>
            <a:r>
              <a:rPr lang="en-US" dirty="0" err="1" smtClean="0"/>
              <a:t>white_chocolate</a:t>
            </a:r>
            <a:r>
              <a:rPr lang="en-US" dirty="0" smtClean="0"/>
              <a:t>(X) fails and the original query too.   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669964" y="5399314"/>
            <a:ext cx="4158343" cy="9252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 the  version 1 \+ is used only after X is instantiated and in this version \+ is used before instantiation.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0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this tutorial we learnt: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ists: an important data structure often used in Prolog.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asic operations on list: finding membership, joining using recursion.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asic arithmetic in Prolog.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ut and fail built-in predicates to control backtrack.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roblems with cut and fail.  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Ordered sequence of elements.</a:t>
            </a:r>
          </a:p>
          <a:p>
            <a:r>
              <a:rPr lang="en-US" dirty="0" smtClean="0"/>
              <a:t>Syntax: start and end with square brackets, and each of the elements </a:t>
            </a:r>
            <a:r>
              <a:rPr lang="en-US" dirty="0"/>
              <a:t>they contain is separated by a </a:t>
            </a:r>
            <a:r>
              <a:rPr lang="en-US" dirty="0" smtClean="0"/>
              <a:t>comma.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smtClean="0">
                <a:latin typeface="Courier" pitchFamily="49" charset="0"/>
              </a:rPr>
              <a:t>[a, man, X]</a:t>
            </a:r>
          </a:p>
          <a:p>
            <a:r>
              <a:rPr lang="en-US" dirty="0" smtClean="0"/>
              <a:t>List is either </a:t>
            </a:r>
            <a:r>
              <a:rPr lang="en-US" u="sng" dirty="0" smtClean="0"/>
              <a:t>empty,</a:t>
            </a:r>
            <a:r>
              <a:rPr lang="en-US" dirty="0" smtClean="0"/>
              <a:t> having no elements, written as []  or is a structure that has two components: </a:t>
            </a:r>
            <a:r>
              <a:rPr lang="en-US" u="sng" dirty="0" smtClean="0"/>
              <a:t>head</a:t>
            </a:r>
            <a:r>
              <a:rPr lang="en-US" dirty="0" smtClean="0"/>
              <a:t> and </a:t>
            </a:r>
            <a:r>
              <a:rPr lang="en-US" u="sng" dirty="0" smtClean="0"/>
              <a:t>tail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Head : first element, Tail: list containing every element except the first.</a:t>
            </a:r>
          </a:p>
          <a:p>
            <a:r>
              <a:rPr lang="en-US" dirty="0" smtClean="0"/>
              <a:t>Special symbol ‘|’ splits the list into head and tail.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smtClean="0">
                <a:latin typeface="Courier" pitchFamily="49" charset="0"/>
              </a:rPr>
              <a:t>[one, two , three] = [X|Y]</a:t>
            </a:r>
          </a:p>
          <a:p>
            <a:pPr lvl="1"/>
            <a:r>
              <a:rPr lang="en-US" dirty="0" smtClean="0">
                <a:latin typeface="Courier" pitchFamily="49" charset="0"/>
              </a:rPr>
              <a:t>X</a:t>
            </a:r>
            <a:r>
              <a:rPr lang="en-US" dirty="0" smtClean="0"/>
              <a:t> unifies with </a:t>
            </a:r>
            <a:r>
              <a:rPr lang="en-US" dirty="0" smtClean="0">
                <a:latin typeface="Courier" pitchFamily="49" charset="0"/>
              </a:rPr>
              <a:t>one</a:t>
            </a:r>
            <a:r>
              <a:rPr lang="en-US" dirty="0" smtClean="0"/>
              <a:t> i.e. </a:t>
            </a:r>
            <a:r>
              <a:rPr lang="en-US" dirty="0" smtClean="0">
                <a:latin typeface="Courier" pitchFamily="49" charset="0"/>
              </a:rPr>
              <a:t>X = one </a:t>
            </a:r>
            <a:r>
              <a:rPr lang="en-US" dirty="0" smtClean="0"/>
              <a:t>and </a:t>
            </a:r>
            <a:r>
              <a:rPr lang="en-US" dirty="0" smtClean="0">
                <a:latin typeface="Courier" pitchFamily="49" charset="0"/>
              </a:rPr>
              <a:t> Y = [two, three]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5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ome more examples: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438400"/>
            <a:ext cx="3962400" cy="3970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p([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Head|Tail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Head, Tail).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?-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p([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one,two,three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X, Y).</a:t>
            </a:r>
          </a:p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one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 = [two, three]</a:t>
            </a:r>
          </a:p>
          <a:p>
            <a:r>
              <a:rPr lang="en-US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es</a:t>
            </a:r>
          </a:p>
          <a:p>
            <a:endParaRPr lang="en-US" i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?- p([one], X, Y).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= one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 = []</a:t>
            </a:r>
          </a:p>
          <a:p>
            <a:r>
              <a:rPr lang="en-US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yes</a:t>
            </a:r>
          </a:p>
          <a:p>
            <a:endParaRPr lang="en-US" i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?- p([], X,Y).</a:t>
            </a:r>
          </a:p>
          <a:p>
            <a:r>
              <a:rPr lang="en-US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</a:t>
            </a:r>
            <a:endParaRPr lang="en-US" i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0" y="2449286"/>
            <a:ext cx="3733800" cy="397031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Does (A) unifies with (B) if  so then write down the instantiations?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Tx/>
              <a:buAutoNum type="alphaUcParenBoth"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[one] </a:t>
            </a:r>
          </a:p>
          <a:p>
            <a:pPr marL="342900" indent="-342900">
              <a:buFontTx/>
              <a:buAutoNum type="alphaUcParenBoth"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[Two]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Yes , Two = one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lphaUcParenBoth"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[one, two, three, four]</a:t>
            </a:r>
          </a:p>
          <a:p>
            <a:pPr marL="342900" indent="-342900">
              <a:buAutoNum type="alphaUcParenBoth"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[one, two, Y]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No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lphaUcParenBoth"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[one, []]</a:t>
            </a:r>
          </a:p>
          <a:p>
            <a:pPr marL="342900" indent="-342900">
              <a:buAutoNum type="alphaUcParenBoth"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[one, X|Y]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Yes,  X = [], Y = []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22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List searching</a:t>
            </a:r>
          </a:p>
          <a:p>
            <a:pPr lvl="1"/>
            <a:r>
              <a:rPr lang="en-US" dirty="0" smtClean="0"/>
              <a:t>Lists can be used to store information and then can be subsequently searched by asking questions.</a:t>
            </a:r>
          </a:p>
          <a:p>
            <a:pPr lvl="1"/>
            <a:r>
              <a:rPr lang="en-US" dirty="0" smtClean="0"/>
              <a:t>Example: [</a:t>
            </a:r>
            <a:r>
              <a:rPr lang="en-US" dirty="0" err="1" smtClean="0"/>
              <a:t>adi</a:t>
            </a:r>
            <a:r>
              <a:rPr lang="en-US" dirty="0" smtClean="0"/>
              <a:t>, </a:t>
            </a:r>
            <a:r>
              <a:rPr lang="en-US" dirty="0" err="1" smtClean="0"/>
              <a:t>anish</a:t>
            </a:r>
            <a:r>
              <a:rPr lang="en-US" dirty="0" smtClean="0"/>
              <a:t>, </a:t>
            </a:r>
            <a:r>
              <a:rPr lang="en-US" dirty="0" err="1" smtClean="0"/>
              <a:t>amit</a:t>
            </a:r>
            <a:r>
              <a:rPr lang="en-US" dirty="0" smtClean="0"/>
              <a:t>, </a:t>
            </a:r>
            <a:r>
              <a:rPr lang="en-US" dirty="0" err="1" smtClean="0"/>
              <a:t>anurag</a:t>
            </a:r>
            <a:r>
              <a:rPr lang="en-US" dirty="0" smtClean="0"/>
              <a:t>], students who are awarded the scholarship. Find if Anil is among the students.</a:t>
            </a:r>
          </a:p>
          <a:p>
            <a:pPr lvl="1"/>
            <a:r>
              <a:rPr lang="en-US" dirty="0" smtClean="0"/>
              <a:t>If we see list as a set then this searching is same as checking for ‘membership’. </a:t>
            </a:r>
          </a:p>
          <a:p>
            <a:pPr marL="1371600" lvl="3" indent="0">
              <a:buNone/>
            </a:pPr>
            <a:endParaRPr lang="en-US" sz="1800" dirty="0" smtClean="0"/>
          </a:p>
          <a:p>
            <a:pPr marL="1371600" lvl="3" indent="0">
              <a:buNone/>
            </a:pPr>
            <a:r>
              <a:rPr lang="en-US" sz="1800" dirty="0" smtClean="0"/>
              <a:t>The order of elements in a set does not matter, while in a list it does.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658" y="4724400"/>
            <a:ext cx="435430" cy="39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0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searching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erformed recursively : first find if the desired item is the same as the head of the list, if so then </a:t>
            </a:r>
            <a:r>
              <a:rPr lang="en-US" i="1" dirty="0" smtClean="0"/>
              <a:t>success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it is not, then check if the desired item is in the head of the tail…continue …if we come to the end of list then </a:t>
            </a:r>
            <a:r>
              <a:rPr lang="en-US" i="1" dirty="0" smtClean="0"/>
              <a:t>fail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Implemented using predicate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member(X, L): </a:t>
            </a:r>
            <a:r>
              <a:rPr lang="en-US" dirty="0" smtClean="0">
                <a:cs typeface="Courier New" pitchFamily="49" charset="0"/>
              </a:rPr>
              <a:t>the goal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member</a:t>
            </a:r>
            <a:r>
              <a:rPr lang="en-US" dirty="0" smtClean="0">
                <a:cs typeface="Courier New" pitchFamily="49" charset="0"/>
              </a:rPr>
              <a:t> is true if X is in List L</a:t>
            </a: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0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69569"/>
            <a:ext cx="8229600" cy="17526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X is member of L, if either</a:t>
            </a:r>
          </a:p>
          <a:p>
            <a:pPr lvl="1"/>
            <a:r>
              <a:rPr lang="en-US" sz="2200" dirty="0" smtClean="0"/>
              <a:t>X is the head of L, or</a:t>
            </a:r>
          </a:p>
          <a:p>
            <a:pPr lvl="1"/>
            <a:r>
              <a:rPr lang="en-US" sz="2200" dirty="0" smtClean="0"/>
              <a:t>X is a member of the tail of L.</a:t>
            </a:r>
            <a:endParaRPr lang="en-US" sz="2200" dirty="0"/>
          </a:p>
        </p:txBody>
      </p:sp>
      <p:sp>
        <p:nvSpPr>
          <p:cNvPr id="4" name="Rounded Rectangle 3"/>
          <p:cNvSpPr/>
          <p:nvPr/>
        </p:nvSpPr>
        <p:spPr>
          <a:xfrm>
            <a:off x="566057" y="3069768"/>
            <a:ext cx="8001000" cy="1295400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member(X,[X|_]). /* X is a member of the list that has X as its head */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member(X,[_|L]):- member(X, L). /* X is a member of the list if X is a member of the tail of the list */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410200" y="1828800"/>
            <a:ext cx="3352800" cy="1066800"/>
          </a:xfrm>
          <a:prstGeom prst="wedgeRoundRectCallout">
            <a:avLst>
              <a:gd name="adj1" fmla="val -137028"/>
              <a:gd name="adj2" fmla="val 88827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 the anonymous variable ‘_’ used for the tail, we really don’t care about the tail in this fact.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1757" y="4561112"/>
            <a:ext cx="82296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Joining Lists</a:t>
            </a:r>
          </a:p>
          <a:p>
            <a:pPr lvl="1"/>
            <a:r>
              <a:rPr lang="en-US" sz="2400" dirty="0"/>
              <a:t>a</a:t>
            </a:r>
            <a:r>
              <a:rPr lang="en-US" sz="2400" dirty="0" smtClean="0"/>
              <a:t>ppend(L1, L2, L3) : L1 and L2 are joined to form L3. </a:t>
            </a:r>
          </a:p>
          <a:p>
            <a:pPr lvl="1"/>
            <a:r>
              <a:rPr lang="en-US" sz="2400" dirty="0" smtClean="0"/>
              <a:t>If L1 is empty list then L2 and L3 are the same list. </a:t>
            </a:r>
          </a:p>
          <a:p>
            <a:pPr lvl="1"/>
            <a:r>
              <a:rPr lang="en-US" sz="2400" dirty="0" smtClean="0"/>
              <a:t>If L1 is not empty then it has a head and a tail [X|L1]:</a:t>
            </a:r>
          </a:p>
        </p:txBody>
      </p:sp>
    </p:spTree>
    <p:extLst>
      <p:ext uri="{BB962C8B-B14F-4D97-AF65-F5344CB8AC3E}">
        <p14:creationId xmlns:p14="http://schemas.microsoft.com/office/powerpoint/2010/main" val="186836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495800"/>
            <a:ext cx="8229600" cy="1935163"/>
          </a:xfrm>
        </p:spPr>
        <p:txBody>
          <a:bodyPr>
            <a:normAutofit/>
          </a:bodyPr>
          <a:lstStyle/>
          <a:p>
            <a:r>
              <a:rPr lang="en-US" dirty="0" smtClean="0"/>
              <a:t>First element of the first list (X) will always be the first element of L3.</a:t>
            </a:r>
          </a:p>
          <a:p>
            <a:r>
              <a:rPr lang="en-US" dirty="0" smtClean="0"/>
              <a:t>L2 is appended to the tail of the first list (L1) to form the tail (L3) of the third list.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95800" y="1846712"/>
            <a:ext cx="2362200" cy="4392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981200" y="1828808"/>
            <a:ext cx="2362200" cy="457200"/>
            <a:chOff x="1981200" y="1828808"/>
            <a:chExt cx="2362200" cy="457200"/>
          </a:xfrm>
        </p:grpSpPr>
        <p:sp>
          <p:nvSpPr>
            <p:cNvPr id="4" name="Rectangle 3"/>
            <p:cNvSpPr/>
            <p:nvPr/>
          </p:nvSpPr>
          <p:spPr>
            <a:xfrm>
              <a:off x="1981200" y="1828808"/>
              <a:ext cx="4572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38400" y="1828808"/>
              <a:ext cx="1905000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L1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90059" y="3196532"/>
            <a:ext cx="4735282" cy="461068"/>
            <a:chOff x="2090059" y="2913514"/>
            <a:chExt cx="4735282" cy="461068"/>
          </a:xfrm>
        </p:grpSpPr>
        <p:sp>
          <p:nvSpPr>
            <p:cNvPr id="8" name="Rectangle 7"/>
            <p:cNvSpPr/>
            <p:nvPr/>
          </p:nvSpPr>
          <p:spPr>
            <a:xfrm>
              <a:off x="2090059" y="2917382"/>
              <a:ext cx="4572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63141" y="2913514"/>
              <a:ext cx="2362200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47259" y="2917382"/>
              <a:ext cx="1905000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L3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830290" y="117565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[X|L1]</a:t>
            </a:r>
            <a:endParaRPr lang="en-US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3033211" y="471203"/>
            <a:ext cx="258179" cy="236220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16200000">
            <a:off x="4474823" y="360019"/>
            <a:ext cx="346762" cy="441959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484916" y="269965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 rot="16200000">
            <a:off x="4284319" y="1539540"/>
            <a:ext cx="346762" cy="47352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8980" y="409144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[X|L3]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2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880" y="228600"/>
            <a:ext cx="8211920" cy="1569660"/>
          </a:xfrm>
          <a:prstGeom prst="rect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append([],L,L).				/* fact 1 */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append([X|L1], L2, [X|L3]):-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append(L1, L2, L3).		/* rule 1*/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?- append([one, two],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a,b,c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], Result).</a:t>
            </a:r>
          </a:p>
          <a:p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Result = [one, two, a, b, c]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5715" y="2057400"/>
            <a:ext cx="514756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append([one, two],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a,b,c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], Result).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0146" y="2906486"/>
            <a:ext cx="390683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append([X|L1], L2, [X|L3]).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32803" y="3820888"/>
            <a:ext cx="390683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append([two],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a,b,c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], L3).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848489" y="2426732"/>
            <a:ext cx="0" cy="4688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48489" y="3352800"/>
            <a:ext cx="0" cy="4688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85936" y="3352800"/>
            <a:ext cx="3132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one, L1 </a:t>
            </a:r>
            <a:r>
              <a:rPr lang="en-US" smtClean="0"/>
              <a:t>= [two], </a:t>
            </a:r>
            <a:r>
              <a:rPr lang="en-US" dirty="0" smtClean="0"/>
              <a:t>L2 = [a, b, c]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837603" y="4190220"/>
            <a:ext cx="0" cy="4688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00146" y="5487186"/>
            <a:ext cx="393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append([],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a,b,c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], L3]).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4880" y="2492829"/>
            <a:ext cx="100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to B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4880" y="3352800"/>
            <a:ext cx="1003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to C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4880" y="4267591"/>
            <a:ext cx="100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to B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4880" y="5113945"/>
            <a:ext cx="95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to C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4376" y="5887612"/>
            <a:ext cx="95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to A</a:t>
            </a:r>
            <a:endParaRPr lang="en-US" dirty="0"/>
          </a:p>
        </p:txBody>
      </p:sp>
      <p:sp>
        <p:nvSpPr>
          <p:cNvPr id="34" name="Left Brace 33"/>
          <p:cNvSpPr/>
          <p:nvPr/>
        </p:nvSpPr>
        <p:spPr>
          <a:xfrm rot="16200000">
            <a:off x="4553359" y="1992828"/>
            <a:ext cx="111973" cy="870919"/>
          </a:xfrm>
          <a:prstGeom prst="leftBrace">
            <a:avLst>
              <a:gd name="adj1" fmla="val 8333"/>
              <a:gd name="adj2" fmla="val 58563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e 39"/>
          <p:cNvSpPr/>
          <p:nvPr/>
        </p:nvSpPr>
        <p:spPr>
          <a:xfrm rot="16200000">
            <a:off x="5703044" y="1971828"/>
            <a:ext cx="111973" cy="870919"/>
          </a:xfrm>
          <a:prstGeom prst="leftBrace">
            <a:avLst>
              <a:gd name="adj1" fmla="val 8333"/>
              <a:gd name="adj2" fmla="val 58563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2762886" y="3222171"/>
            <a:ext cx="1644296" cy="222925"/>
          </a:xfrm>
          <a:custGeom>
            <a:avLst/>
            <a:gdLst>
              <a:gd name="connsiteX0" fmla="*/ 0 w 1644296"/>
              <a:gd name="connsiteY0" fmla="*/ 0 h 222925"/>
              <a:gd name="connsiteX1" fmla="*/ 43543 w 1644296"/>
              <a:gd name="connsiteY1" fmla="*/ 65315 h 222925"/>
              <a:gd name="connsiteX2" fmla="*/ 141515 w 1644296"/>
              <a:gd name="connsiteY2" fmla="*/ 108858 h 222925"/>
              <a:gd name="connsiteX3" fmla="*/ 174172 w 1644296"/>
              <a:gd name="connsiteY3" fmla="*/ 130629 h 222925"/>
              <a:gd name="connsiteX4" fmla="*/ 250372 w 1644296"/>
              <a:gd name="connsiteY4" fmla="*/ 163286 h 222925"/>
              <a:gd name="connsiteX5" fmla="*/ 413658 w 1644296"/>
              <a:gd name="connsiteY5" fmla="*/ 174172 h 222925"/>
              <a:gd name="connsiteX6" fmla="*/ 1284515 w 1644296"/>
              <a:gd name="connsiteY6" fmla="*/ 174172 h 222925"/>
              <a:gd name="connsiteX7" fmla="*/ 1382486 w 1644296"/>
              <a:gd name="connsiteY7" fmla="*/ 152400 h 222925"/>
              <a:gd name="connsiteX8" fmla="*/ 1458686 w 1644296"/>
              <a:gd name="connsiteY8" fmla="*/ 141515 h 222925"/>
              <a:gd name="connsiteX9" fmla="*/ 1524000 w 1644296"/>
              <a:gd name="connsiteY9" fmla="*/ 119743 h 222925"/>
              <a:gd name="connsiteX10" fmla="*/ 1545772 w 1644296"/>
              <a:gd name="connsiteY10" fmla="*/ 97972 h 222925"/>
              <a:gd name="connsiteX11" fmla="*/ 1589315 w 1644296"/>
              <a:gd name="connsiteY11" fmla="*/ 87086 h 222925"/>
              <a:gd name="connsiteX12" fmla="*/ 1621972 w 1644296"/>
              <a:gd name="connsiteY12" fmla="*/ 76200 h 222925"/>
              <a:gd name="connsiteX13" fmla="*/ 1643743 w 1644296"/>
              <a:gd name="connsiteY13" fmla="*/ 10886 h 22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44296" h="222925">
                <a:moveTo>
                  <a:pt x="0" y="0"/>
                </a:moveTo>
                <a:cubicBezTo>
                  <a:pt x="14514" y="21772"/>
                  <a:pt x="22803" y="49361"/>
                  <a:pt x="43543" y="65315"/>
                </a:cubicBezTo>
                <a:cubicBezTo>
                  <a:pt x="71869" y="87105"/>
                  <a:pt x="109550" y="92876"/>
                  <a:pt x="141515" y="108858"/>
                </a:cubicBezTo>
                <a:cubicBezTo>
                  <a:pt x="153217" y="114709"/>
                  <a:pt x="162813" y="124138"/>
                  <a:pt x="174172" y="130629"/>
                </a:cubicBezTo>
                <a:cubicBezTo>
                  <a:pt x="186821" y="137857"/>
                  <a:pt x="231423" y="161181"/>
                  <a:pt x="250372" y="163286"/>
                </a:cubicBezTo>
                <a:cubicBezTo>
                  <a:pt x="304588" y="169310"/>
                  <a:pt x="359229" y="170543"/>
                  <a:pt x="413658" y="174172"/>
                </a:cubicBezTo>
                <a:cubicBezTo>
                  <a:pt x="710286" y="273051"/>
                  <a:pt x="461927" y="194236"/>
                  <a:pt x="1284515" y="174172"/>
                </a:cubicBezTo>
                <a:cubicBezTo>
                  <a:pt x="1309471" y="173563"/>
                  <a:pt x="1356688" y="157090"/>
                  <a:pt x="1382486" y="152400"/>
                </a:cubicBezTo>
                <a:cubicBezTo>
                  <a:pt x="1407730" y="147810"/>
                  <a:pt x="1433286" y="145143"/>
                  <a:pt x="1458686" y="141515"/>
                </a:cubicBezTo>
                <a:cubicBezTo>
                  <a:pt x="1480457" y="134258"/>
                  <a:pt x="1507772" y="135970"/>
                  <a:pt x="1524000" y="119743"/>
                </a:cubicBezTo>
                <a:cubicBezTo>
                  <a:pt x="1531257" y="112486"/>
                  <a:pt x="1536592" y="102562"/>
                  <a:pt x="1545772" y="97972"/>
                </a:cubicBezTo>
                <a:cubicBezTo>
                  <a:pt x="1559154" y="91281"/>
                  <a:pt x="1574930" y="91196"/>
                  <a:pt x="1589315" y="87086"/>
                </a:cubicBezTo>
                <a:cubicBezTo>
                  <a:pt x="1600348" y="83934"/>
                  <a:pt x="1611086" y="79829"/>
                  <a:pt x="1621972" y="76200"/>
                </a:cubicBezTo>
                <a:cubicBezTo>
                  <a:pt x="1649781" y="34486"/>
                  <a:pt x="1643743" y="56626"/>
                  <a:pt x="1643743" y="1088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2750241" y="2362200"/>
            <a:ext cx="23531" cy="631371"/>
          </a:xfrm>
          <a:custGeom>
            <a:avLst/>
            <a:gdLst>
              <a:gd name="connsiteX0" fmla="*/ 23531 w 23531"/>
              <a:gd name="connsiteY0" fmla="*/ 0 h 631371"/>
              <a:gd name="connsiteX1" fmla="*/ 1760 w 23531"/>
              <a:gd name="connsiteY1" fmla="*/ 108857 h 631371"/>
              <a:gd name="connsiteX2" fmla="*/ 23531 w 23531"/>
              <a:gd name="connsiteY2" fmla="*/ 337457 h 631371"/>
              <a:gd name="connsiteX3" fmla="*/ 12645 w 23531"/>
              <a:gd name="connsiteY3" fmla="*/ 489857 h 631371"/>
              <a:gd name="connsiteX4" fmla="*/ 1760 w 23531"/>
              <a:gd name="connsiteY4" fmla="*/ 522514 h 631371"/>
              <a:gd name="connsiteX5" fmla="*/ 1760 w 23531"/>
              <a:gd name="connsiteY5" fmla="*/ 631371 h 63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" h="631371">
                <a:moveTo>
                  <a:pt x="23531" y="0"/>
                </a:moveTo>
                <a:cubicBezTo>
                  <a:pt x="16274" y="36286"/>
                  <a:pt x="3130" y="71878"/>
                  <a:pt x="1760" y="108857"/>
                </a:cubicBezTo>
                <a:cubicBezTo>
                  <a:pt x="-3174" y="242062"/>
                  <a:pt x="1701" y="250137"/>
                  <a:pt x="23531" y="337457"/>
                </a:cubicBezTo>
                <a:cubicBezTo>
                  <a:pt x="19902" y="388257"/>
                  <a:pt x="18596" y="439276"/>
                  <a:pt x="12645" y="489857"/>
                </a:cubicBezTo>
                <a:cubicBezTo>
                  <a:pt x="11304" y="501253"/>
                  <a:pt x="2640" y="511073"/>
                  <a:pt x="1760" y="522514"/>
                </a:cubicBezTo>
                <a:cubicBezTo>
                  <a:pt x="-1023" y="558693"/>
                  <a:pt x="1760" y="595085"/>
                  <a:pt x="1760" y="63137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3089305" y="2351314"/>
            <a:ext cx="392039" cy="631372"/>
          </a:xfrm>
          <a:custGeom>
            <a:avLst/>
            <a:gdLst>
              <a:gd name="connsiteX0" fmla="*/ 392039 w 392039"/>
              <a:gd name="connsiteY0" fmla="*/ 0 h 631372"/>
              <a:gd name="connsiteX1" fmla="*/ 359381 w 392039"/>
              <a:gd name="connsiteY1" fmla="*/ 54429 h 631372"/>
              <a:gd name="connsiteX2" fmla="*/ 294067 w 392039"/>
              <a:gd name="connsiteY2" fmla="*/ 119743 h 631372"/>
              <a:gd name="connsiteX3" fmla="*/ 272296 w 392039"/>
              <a:gd name="connsiteY3" fmla="*/ 141515 h 631372"/>
              <a:gd name="connsiteX4" fmla="*/ 239639 w 392039"/>
              <a:gd name="connsiteY4" fmla="*/ 152400 h 631372"/>
              <a:gd name="connsiteX5" fmla="*/ 185210 w 392039"/>
              <a:gd name="connsiteY5" fmla="*/ 163286 h 631372"/>
              <a:gd name="connsiteX6" fmla="*/ 130781 w 392039"/>
              <a:gd name="connsiteY6" fmla="*/ 185057 h 631372"/>
              <a:gd name="connsiteX7" fmla="*/ 98124 w 392039"/>
              <a:gd name="connsiteY7" fmla="*/ 195943 h 631372"/>
              <a:gd name="connsiteX8" fmla="*/ 76353 w 392039"/>
              <a:gd name="connsiteY8" fmla="*/ 217715 h 631372"/>
              <a:gd name="connsiteX9" fmla="*/ 54581 w 392039"/>
              <a:gd name="connsiteY9" fmla="*/ 283029 h 631372"/>
              <a:gd name="connsiteX10" fmla="*/ 43696 w 392039"/>
              <a:gd name="connsiteY10" fmla="*/ 511629 h 631372"/>
              <a:gd name="connsiteX11" fmla="*/ 11039 w 392039"/>
              <a:gd name="connsiteY11" fmla="*/ 576943 h 631372"/>
              <a:gd name="connsiteX12" fmla="*/ 153 w 392039"/>
              <a:gd name="connsiteY12" fmla="*/ 631372 h 63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2039" h="631372">
                <a:moveTo>
                  <a:pt x="392039" y="0"/>
                </a:moveTo>
                <a:cubicBezTo>
                  <a:pt x="381153" y="18143"/>
                  <a:pt x="372779" y="38053"/>
                  <a:pt x="359381" y="54429"/>
                </a:cubicBezTo>
                <a:cubicBezTo>
                  <a:pt x="339884" y="78259"/>
                  <a:pt x="315838" y="97972"/>
                  <a:pt x="294067" y="119743"/>
                </a:cubicBezTo>
                <a:cubicBezTo>
                  <a:pt x="286810" y="127000"/>
                  <a:pt x="282033" y="138270"/>
                  <a:pt x="272296" y="141515"/>
                </a:cubicBezTo>
                <a:cubicBezTo>
                  <a:pt x="261410" y="145143"/>
                  <a:pt x="250771" y="149617"/>
                  <a:pt x="239639" y="152400"/>
                </a:cubicBezTo>
                <a:cubicBezTo>
                  <a:pt x="221689" y="156887"/>
                  <a:pt x="202932" y="157969"/>
                  <a:pt x="185210" y="163286"/>
                </a:cubicBezTo>
                <a:cubicBezTo>
                  <a:pt x="166494" y="168901"/>
                  <a:pt x="149077" y="178196"/>
                  <a:pt x="130781" y="185057"/>
                </a:cubicBezTo>
                <a:cubicBezTo>
                  <a:pt x="120037" y="189086"/>
                  <a:pt x="109010" y="192314"/>
                  <a:pt x="98124" y="195943"/>
                </a:cubicBezTo>
                <a:cubicBezTo>
                  <a:pt x="90867" y="203200"/>
                  <a:pt x="80943" y="208535"/>
                  <a:pt x="76353" y="217715"/>
                </a:cubicBezTo>
                <a:cubicBezTo>
                  <a:pt x="66090" y="238241"/>
                  <a:pt x="54581" y="283029"/>
                  <a:pt x="54581" y="283029"/>
                </a:cubicBezTo>
                <a:cubicBezTo>
                  <a:pt x="50953" y="359229"/>
                  <a:pt x="50031" y="435606"/>
                  <a:pt x="43696" y="511629"/>
                </a:cubicBezTo>
                <a:cubicBezTo>
                  <a:pt x="40960" y="544461"/>
                  <a:pt x="25165" y="548691"/>
                  <a:pt x="11039" y="576943"/>
                </a:cubicBezTo>
                <a:cubicBezTo>
                  <a:pt x="-2142" y="603305"/>
                  <a:pt x="153" y="606461"/>
                  <a:pt x="153" y="63137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3773693" y="2514600"/>
            <a:ext cx="850651" cy="468086"/>
          </a:xfrm>
          <a:custGeom>
            <a:avLst/>
            <a:gdLst>
              <a:gd name="connsiteX0" fmla="*/ 850651 w 850651"/>
              <a:gd name="connsiteY0" fmla="*/ 0 h 468086"/>
              <a:gd name="connsiteX1" fmla="*/ 796222 w 850651"/>
              <a:gd name="connsiteY1" fmla="*/ 54429 h 468086"/>
              <a:gd name="connsiteX2" fmla="*/ 687365 w 850651"/>
              <a:gd name="connsiteY2" fmla="*/ 108857 h 468086"/>
              <a:gd name="connsiteX3" fmla="*/ 643822 w 850651"/>
              <a:gd name="connsiteY3" fmla="*/ 119743 h 468086"/>
              <a:gd name="connsiteX4" fmla="*/ 611165 w 850651"/>
              <a:gd name="connsiteY4" fmla="*/ 130629 h 468086"/>
              <a:gd name="connsiteX5" fmla="*/ 567622 w 850651"/>
              <a:gd name="connsiteY5" fmla="*/ 141514 h 468086"/>
              <a:gd name="connsiteX6" fmla="*/ 534965 w 850651"/>
              <a:gd name="connsiteY6" fmla="*/ 152400 h 468086"/>
              <a:gd name="connsiteX7" fmla="*/ 415222 w 850651"/>
              <a:gd name="connsiteY7" fmla="*/ 174171 h 468086"/>
              <a:gd name="connsiteX8" fmla="*/ 349908 w 850651"/>
              <a:gd name="connsiteY8" fmla="*/ 195943 h 468086"/>
              <a:gd name="connsiteX9" fmla="*/ 208393 w 850651"/>
              <a:gd name="connsiteY9" fmla="*/ 217714 h 468086"/>
              <a:gd name="connsiteX10" fmla="*/ 110422 w 850651"/>
              <a:gd name="connsiteY10" fmla="*/ 239486 h 468086"/>
              <a:gd name="connsiteX11" fmla="*/ 66879 w 850651"/>
              <a:gd name="connsiteY11" fmla="*/ 304800 h 468086"/>
              <a:gd name="connsiteX12" fmla="*/ 45108 w 850651"/>
              <a:gd name="connsiteY12" fmla="*/ 337457 h 468086"/>
              <a:gd name="connsiteX13" fmla="*/ 23336 w 850651"/>
              <a:gd name="connsiteY13" fmla="*/ 402771 h 468086"/>
              <a:gd name="connsiteX14" fmla="*/ 1565 w 850651"/>
              <a:gd name="connsiteY14" fmla="*/ 468086 h 46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0651" h="468086">
                <a:moveTo>
                  <a:pt x="850651" y="0"/>
                </a:moveTo>
                <a:cubicBezTo>
                  <a:pt x="832508" y="18143"/>
                  <a:pt x="816749" y="39034"/>
                  <a:pt x="796222" y="54429"/>
                </a:cubicBezTo>
                <a:cubicBezTo>
                  <a:pt x="758999" y="82346"/>
                  <a:pt x="728579" y="97081"/>
                  <a:pt x="687365" y="108857"/>
                </a:cubicBezTo>
                <a:cubicBezTo>
                  <a:pt x="672980" y="112967"/>
                  <a:pt x="658207" y="115633"/>
                  <a:pt x="643822" y="119743"/>
                </a:cubicBezTo>
                <a:cubicBezTo>
                  <a:pt x="632789" y="122895"/>
                  <a:pt x="622198" y="127477"/>
                  <a:pt x="611165" y="130629"/>
                </a:cubicBezTo>
                <a:cubicBezTo>
                  <a:pt x="596780" y="134739"/>
                  <a:pt x="582007" y="137404"/>
                  <a:pt x="567622" y="141514"/>
                </a:cubicBezTo>
                <a:cubicBezTo>
                  <a:pt x="556589" y="144666"/>
                  <a:pt x="546097" y="149617"/>
                  <a:pt x="534965" y="152400"/>
                </a:cubicBezTo>
                <a:cubicBezTo>
                  <a:pt x="504529" y="160009"/>
                  <a:pt x="444347" y="169317"/>
                  <a:pt x="415222" y="174171"/>
                </a:cubicBezTo>
                <a:cubicBezTo>
                  <a:pt x="393451" y="181428"/>
                  <a:pt x="372680" y="193096"/>
                  <a:pt x="349908" y="195943"/>
                </a:cubicBezTo>
                <a:cubicBezTo>
                  <a:pt x="202429" y="214378"/>
                  <a:pt x="318093" y="197769"/>
                  <a:pt x="208393" y="217714"/>
                </a:cubicBezTo>
                <a:cubicBezTo>
                  <a:pt x="124103" y="233039"/>
                  <a:pt x="167999" y="220293"/>
                  <a:pt x="110422" y="239486"/>
                </a:cubicBezTo>
                <a:cubicBezTo>
                  <a:pt x="48517" y="301391"/>
                  <a:pt x="98386" y="241785"/>
                  <a:pt x="66879" y="304800"/>
                </a:cubicBezTo>
                <a:cubicBezTo>
                  <a:pt x="61028" y="316502"/>
                  <a:pt x="50421" y="325502"/>
                  <a:pt x="45108" y="337457"/>
                </a:cubicBezTo>
                <a:cubicBezTo>
                  <a:pt x="35787" y="358428"/>
                  <a:pt x="39563" y="386543"/>
                  <a:pt x="23336" y="402771"/>
                </a:cubicBezTo>
                <a:cubicBezTo>
                  <a:pt x="-8698" y="434806"/>
                  <a:pt x="1565" y="414280"/>
                  <a:pt x="1565" y="46808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4722088" y="2492829"/>
            <a:ext cx="990827" cy="457200"/>
          </a:xfrm>
          <a:custGeom>
            <a:avLst/>
            <a:gdLst>
              <a:gd name="connsiteX0" fmla="*/ 990827 w 990827"/>
              <a:gd name="connsiteY0" fmla="*/ 0 h 457200"/>
              <a:gd name="connsiteX1" fmla="*/ 947284 w 990827"/>
              <a:gd name="connsiteY1" fmla="*/ 54428 h 457200"/>
              <a:gd name="connsiteX2" fmla="*/ 849313 w 990827"/>
              <a:gd name="connsiteY2" fmla="*/ 97971 h 457200"/>
              <a:gd name="connsiteX3" fmla="*/ 598941 w 990827"/>
              <a:gd name="connsiteY3" fmla="*/ 130628 h 457200"/>
              <a:gd name="connsiteX4" fmla="*/ 370341 w 990827"/>
              <a:gd name="connsiteY4" fmla="*/ 152400 h 457200"/>
              <a:gd name="connsiteX5" fmla="*/ 239713 w 990827"/>
              <a:gd name="connsiteY5" fmla="*/ 163285 h 457200"/>
              <a:gd name="connsiteX6" fmla="*/ 207056 w 990827"/>
              <a:gd name="connsiteY6" fmla="*/ 174171 h 457200"/>
              <a:gd name="connsiteX7" fmla="*/ 163513 w 990827"/>
              <a:gd name="connsiteY7" fmla="*/ 217714 h 457200"/>
              <a:gd name="connsiteX8" fmla="*/ 119970 w 990827"/>
              <a:gd name="connsiteY8" fmla="*/ 261257 h 457200"/>
              <a:gd name="connsiteX9" fmla="*/ 98198 w 990827"/>
              <a:gd name="connsiteY9" fmla="*/ 283028 h 457200"/>
              <a:gd name="connsiteX10" fmla="*/ 76427 w 990827"/>
              <a:gd name="connsiteY10" fmla="*/ 304800 h 457200"/>
              <a:gd name="connsiteX11" fmla="*/ 32884 w 990827"/>
              <a:gd name="connsiteY11" fmla="*/ 370114 h 457200"/>
              <a:gd name="connsiteX12" fmla="*/ 21998 w 990827"/>
              <a:gd name="connsiteY12" fmla="*/ 402771 h 457200"/>
              <a:gd name="connsiteX13" fmla="*/ 227 w 990827"/>
              <a:gd name="connsiteY1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0827" h="457200">
                <a:moveTo>
                  <a:pt x="990827" y="0"/>
                </a:moveTo>
                <a:cubicBezTo>
                  <a:pt x="976313" y="18143"/>
                  <a:pt x="966387" y="41203"/>
                  <a:pt x="947284" y="54428"/>
                </a:cubicBezTo>
                <a:cubicBezTo>
                  <a:pt x="917901" y="74770"/>
                  <a:pt x="883675" y="88153"/>
                  <a:pt x="849313" y="97971"/>
                </a:cubicBezTo>
                <a:cubicBezTo>
                  <a:pt x="782013" y="117199"/>
                  <a:pt x="669255" y="124036"/>
                  <a:pt x="598941" y="130628"/>
                </a:cubicBezTo>
                <a:lnTo>
                  <a:pt x="370341" y="152400"/>
                </a:lnTo>
                <a:lnTo>
                  <a:pt x="239713" y="163285"/>
                </a:lnTo>
                <a:cubicBezTo>
                  <a:pt x="228827" y="166914"/>
                  <a:pt x="216393" y="167502"/>
                  <a:pt x="207056" y="174171"/>
                </a:cubicBezTo>
                <a:cubicBezTo>
                  <a:pt x="190353" y="186102"/>
                  <a:pt x="178027" y="203200"/>
                  <a:pt x="163513" y="217714"/>
                </a:cubicBezTo>
                <a:lnTo>
                  <a:pt x="119970" y="261257"/>
                </a:lnTo>
                <a:lnTo>
                  <a:pt x="98198" y="283028"/>
                </a:lnTo>
                <a:lnTo>
                  <a:pt x="76427" y="304800"/>
                </a:lnTo>
                <a:cubicBezTo>
                  <a:pt x="50543" y="382450"/>
                  <a:pt x="87245" y="288573"/>
                  <a:pt x="32884" y="370114"/>
                </a:cubicBezTo>
                <a:cubicBezTo>
                  <a:pt x="26519" y="379661"/>
                  <a:pt x="27130" y="392508"/>
                  <a:pt x="21998" y="402771"/>
                </a:cubicBezTo>
                <a:cubicBezTo>
                  <a:pt x="-3799" y="454364"/>
                  <a:pt x="227" y="415191"/>
                  <a:pt x="227" y="4572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532803" y="4645077"/>
            <a:ext cx="390683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append([X|L1], L2, [X|L3]).</a:t>
            </a:r>
          </a:p>
        </p:txBody>
      </p:sp>
      <p:sp>
        <p:nvSpPr>
          <p:cNvPr id="53" name="Freeform 52"/>
          <p:cNvSpPr/>
          <p:nvPr/>
        </p:nvSpPr>
        <p:spPr>
          <a:xfrm>
            <a:off x="2752001" y="4082143"/>
            <a:ext cx="119743" cy="631371"/>
          </a:xfrm>
          <a:custGeom>
            <a:avLst/>
            <a:gdLst>
              <a:gd name="connsiteX0" fmla="*/ 119743 w 119743"/>
              <a:gd name="connsiteY0" fmla="*/ 0 h 631371"/>
              <a:gd name="connsiteX1" fmla="*/ 108857 w 119743"/>
              <a:gd name="connsiteY1" fmla="*/ 185057 h 631371"/>
              <a:gd name="connsiteX2" fmla="*/ 32657 w 119743"/>
              <a:gd name="connsiteY2" fmla="*/ 250371 h 631371"/>
              <a:gd name="connsiteX3" fmla="*/ 10885 w 119743"/>
              <a:gd name="connsiteY3" fmla="*/ 283028 h 631371"/>
              <a:gd name="connsiteX4" fmla="*/ 0 w 119743"/>
              <a:gd name="connsiteY4" fmla="*/ 326571 h 631371"/>
              <a:gd name="connsiteX5" fmla="*/ 10885 w 119743"/>
              <a:gd name="connsiteY5" fmla="*/ 631371 h 63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743" h="631371">
                <a:moveTo>
                  <a:pt x="119743" y="0"/>
                </a:moveTo>
                <a:cubicBezTo>
                  <a:pt x="116114" y="61686"/>
                  <a:pt x="123169" y="124945"/>
                  <a:pt x="108857" y="185057"/>
                </a:cubicBezTo>
                <a:cubicBezTo>
                  <a:pt x="103876" y="205976"/>
                  <a:pt x="51918" y="237530"/>
                  <a:pt x="32657" y="250371"/>
                </a:cubicBezTo>
                <a:cubicBezTo>
                  <a:pt x="25400" y="261257"/>
                  <a:pt x="16039" y="271003"/>
                  <a:pt x="10885" y="283028"/>
                </a:cubicBezTo>
                <a:cubicBezTo>
                  <a:pt x="4992" y="296779"/>
                  <a:pt x="0" y="311610"/>
                  <a:pt x="0" y="326571"/>
                </a:cubicBezTo>
                <a:cubicBezTo>
                  <a:pt x="0" y="428236"/>
                  <a:pt x="10885" y="529706"/>
                  <a:pt x="10885" y="63137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3099073" y="4038600"/>
            <a:ext cx="66585" cy="696686"/>
          </a:xfrm>
          <a:custGeom>
            <a:avLst/>
            <a:gdLst>
              <a:gd name="connsiteX0" fmla="*/ 66585 w 66585"/>
              <a:gd name="connsiteY0" fmla="*/ 0 h 696686"/>
              <a:gd name="connsiteX1" fmla="*/ 55699 w 66585"/>
              <a:gd name="connsiteY1" fmla="*/ 337457 h 696686"/>
              <a:gd name="connsiteX2" fmla="*/ 33928 w 66585"/>
              <a:gd name="connsiteY2" fmla="*/ 402771 h 696686"/>
              <a:gd name="connsiteX3" fmla="*/ 12156 w 66585"/>
              <a:gd name="connsiteY3" fmla="*/ 489857 h 696686"/>
              <a:gd name="connsiteX4" fmla="*/ 1271 w 66585"/>
              <a:gd name="connsiteY4" fmla="*/ 533400 h 696686"/>
              <a:gd name="connsiteX5" fmla="*/ 1271 w 66585"/>
              <a:gd name="connsiteY5" fmla="*/ 696686 h 69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85" h="696686">
                <a:moveTo>
                  <a:pt x="66585" y="0"/>
                </a:moveTo>
                <a:cubicBezTo>
                  <a:pt x="62956" y="112486"/>
                  <a:pt x="64794" y="225281"/>
                  <a:pt x="55699" y="337457"/>
                </a:cubicBezTo>
                <a:cubicBezTo>
                  <a:pt x="53844" y="360331"/>
                  <a:pt x="41185" y="381000"/>
                  <a:pt x="33928" y="402771"/>
                </a:cubicBezTo>
                <a:cubicBezTo>
                  <a:pt x="14477" y="461126"/>
                  <a:pt x="29670" y="411045"/>
                  <a:pt x="12156" y="489857"/>
                </a:cubicBezTo>
                <a:cubicBezTo>
                  <a:pt x="8911" y="504462"/>
                  <a:pt x="2057" y="518460"/>
                  <a:pt x="1271" y="533400"/>
                </a:cubicBezTo>
                <a:cubicBezTo>
                  <a:pt x="-1590" y="587753"/>
                  <a:pt x="1271" y="642257"/>
                  <a:pt x="1271" y="69668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3782311" y="4158343"/>
            <a:ext cx="221547" cy="587828"/>
          </a:xfrm>
          <a:custGeom>
            <a:avLst/>
            <a:gdLst>
              <a:gd name="connsiteX0" fmla="*/ 221547 w 221547"/>
              <a:gd name="connsiteY0" fmla="*/ 0 h 587828"/>
              <a:gd name="connsiteX1" fmla="*/ 199775 w 221547"/>
              <a:gd name="connsiteY1" fmla="*/ 130628 h 587828"/>
              <a:gd name="connsiteX2" fmla="*/ 178004 w 221547"/>
              <a:gd name="connsiteY2" fmla="*/ 163286 h 587828"/>
              <a:gd name="connsiteX3" fmla="*/ 167118 w 221547"/>
              <a:gd name="connsiteY3" fmla="*/ 195943 h 587828"/>
              <a:gd name="connsiteX4" fmla="*/ 134461 w 221547"/>
              <a:gd name="connsiteY4" fmla="*/ 217714 h 587828"/>
              <a:gd name="connsiteX5" fmla="*/ 123575 w 221547"/>
              <a:gd name="connsiteY5" fmla="*/ 250371 h 587828"/>
              <a:gd name="connsiteX6" fmla="*/ 101804 w 221547"/>
              <a:gd name="connsiteY6" fmla="*/ 272143 h 587828"/>
              <a:gd name="connsiteX7" fmla="*/ 80033 w 221547"/>
              <a:gd name="connsiteY7" fmla="*/ 304800 h 587828"/>
              <a:gd name="connsiteX8" fmla="*/ 36490 w 221547"/>
              <a:gd name="connsiteY8" fmla="*/ 359228 h 587828"/>
              <a:gd name="connsiteX9" fmla="*/ 14718 w 221547"/>
              <a:gd name="connsiteY9" fmla="*/ 424543 h 587828"/>
              <a:gd name="connsiteX10" fmla="*/ 3833 w 221547"/>
              <a:gd name="connsiteY10" fmla="*/ 587828 h 58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547" h="587828">
                <a:moveTo>
                  <a:pt x="221547" y="0"/>
                </a:moveTo>
                <a:cubicBezTo>
                  <a:pt x="218097" y="31048"/>
                  <a:pt x="218013" y="94152"/>
                  <a:pt x="199775" y="130628"/>
                </a:cubicBezTo>
                <a:cubicBezTo>
                  <a:pt x="193924" y="142330"/>
                  <a:pt x="183855" y="151584"/>
                  <a:pt x="178004" y="163286"/>
                </a:cubicBezTo>
                <a:cubicBezTo>
                  <a:pt x="172872" y="173549"/>
                  <a:pt x="174286" y="186983"/>
                  <a:pt x="167118" y="195943"/>
                </a:cubicBezTo>
                <a:cubicBezTo>
                  <a:pt x="158945" y="206159"/>
                  <a:pt x="145347" y="210457"/>
                  <a:pt x="134461" y="217714"/>
                </a:cubicBezTo>
                <a:cubicBezTo>
                  <a:pt x="130832" y="228600"/>
                  <a:pt x="129479" y="240532"/>
                  <a:pt x="123575" y="250371"/>
                </a:cubicBezTo>
                <a:cubicBezTo>
                  <a:pt x="118295" y="259172"/>
                  <a:pt x="108215" y="264129"/>
                  <a:pt x="101804" y="272143"/>
                </a:cubicBezTo>
                <a:cubicBezTo>
                  <a:pt x="93631" y="282359"/>
                  <a:pt x="88206" y="294584"/>
                  <a:pt x="80033" y="304800"/>
                </a:cubicBezTo>
                <a:cubicBezTo>
                  <a:pt x="57411" y="333077"/>
                  <a:pt x="53244" y="321530"/>
                  <a:pt x="36490" y="359228"/>
                </a:cubicBezTo>
                <a:cubicBezTo>
                  <a:pt x="27169" y="380199"/>
                  <a:pt x="21975" y="402771"/>
                  <a:pt x="14718" y="424543"/>
                </a:cubicBezTo>
                <a:cubicBezTo>
                  <a:pt x="-9936" y="498505"/>
                  <a:pt x="3833" y="445740"/>
                  <a:pt x="3833" y="58782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4613458" y="4158343"/>
            <a:ext cx="402771" cy="522514"/>
          </a:xfrm>
          <a:custGeom>
            <a:avLst/>
            <a:gdLst>
              <a:gd name="connsiteX0" fmla="*/ 402771 w 402771"/>
              <a:gd name="connsiteY0" fmla="*/ 0 h 522514"/>
              <a:gd name="connsiteX1" fmla="*/ 381000 w 402771"/>
              <a:gd name="connsiteY1" fmla="*/ 54428 h 522514"/>
              <a:gd name="connsiteX2" fmla="*/ 359228 w 402771"/>
              <a:gd name="connsiteY2" fmla="*/ 87086 h 522514"/>
              <a:gd name="connsiteX3" fmla="*/ 337457 w 402771"/>
              <a:gd name="connsiteY3" fmla="*/ 130628 h 522514"/>
              <a:gd name="connsiteX4" fmla="*/ 315686 w 402771"/>
              <a:gd name="connsiteY4" fmla="*/ 163286 h 522514"/>
              <a:gd name="connsiteX5" fmla="*/ 283028 w 402771"/>
              <a:gd name="connsiteY5" fmla="*/ 217714 h 522514"/>
              <a:gd name="connsiteX6" fmla="*/ 250371 w 402771"/>
              <a:gd name="connsiteY6" fmla="*/ 228600 h 522514"/>
              <a:gd name="connsiteX7" fmla="*/ 217714 w 402771"/>
              <a:gd name="connsiteY7" fmla="*/ 250371 h 522514"/>
              <a:gd name="connsiteX8" fmla="*/ 152400 w 402771"/>
              <a:gd name="connsiteY8" fmla="*/ 272143 h 522514"/>
              <a:gd name="connsiteX9" fmla="*/ 108857 w 402771"/>
              <a:gd name="connsiteY9" fmla="*/ 315686 h 522514"/>
              <a:gd name="connsiteX10" fmla="*/ 76200 w 402771"/>
              <a:gd name="connsiteY10" fmla="*/ 337457 h 522514"/>
              <a:gd name="connsiteX11" fmla="*/ 32657 w 402771"/>
              <a:gd name="connsiteY11" fmla="*/ 381000 h 522514"/>
              <a:gd name="connsiteX12" fmla="*/ 10886 w 402771"/>
              <a:gd name="connsiteY12" fmla="*/ 446314 h 522514"/>
              <a:gd name="connsiteX13" fmla="*/ 0 w 402771"/>
              <a:gd name="connsiteY13" fmla="*/ 478971 h 522514"/>
              <a:gd name="connsiteX14" fmla="*/ 0 w 402771"/>
              <a:gd name="connsiteY14" fmla="*/ 522514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2771" h="522514">
                <a:moveTo>
                  <a:pt x="402771" y="0"/>
                </a:moveTo>
                <a:cubicBezTo>
                  <a:pt x="395514" y="18143"/>
                  <a:pt x="389739" y="36951"/>
                  <a:pt x="381000" y="54428"/>
                </a:cubicBezTo>
                <a:cubicBezTo>
                  <a:pt x="375149" y="66130"/>
                  <a:pt x="365719" y="75726"/>
                  <a:pt x="359228" y="87086"/>
                </a:cubicBezTo>
                <a:cubicBezTo>
                  <a:pt x="351177" y="101175"/>
                  <a:pt x="345508" y="116539"/>
                  <a:pt x="337457" y="130628"/>
                </a:cubicBezTo>
                <a:cubicBezTo>
                  <a:pt x="330966" y="141987"/>
                  <a:pt x="321537" y="151584"/>
                  <a:pt x="315686" y="163286"/>
                </a:cubicBezTo>
                <a:cubicBezTo>
                  <a:pt x="301007" y="192644"/>
                  <a:pt x="313403" y="199489"/>
                  <a:pt x="283028" y="217714"/>
                </a:cubicBezTo>
                <a:cubicBezTo>
                  <a:pt x="273189" y="223618"/>
                  <a:pt x="260634" y="223468"/>
                  <a:pt x="250371" y="228600"/>
                </a:cubicBezTo>
                <a:cubicBezTo>
                  <a:pt x="238669" y="234451"/>
                  <a:pt x="229669" y="245058"/>
                  <a:pt x="217714" y="250371"/>
                </a:cubicBezTo>
                <a:cubicBezTo>
                  <a:pt x="196743" y="259692"/>
                  <a:pt x="152400" y="272143"/>
                  <a:pt x="152400" y="272143"/>
                </a:cubicBezTo>
                <a:cubicBezTo>
                  <a:pt x="137886" y="286657"/>
                  <a:pt x="125936" y="304300"/>
                  <a:pt x="108857" y="315686"/>
                </a:cubicBezTo>
                <a:cubicBezTo>
                  <a:pt x="97971" y="322943"/>
                  <a:pt x="86133" y="328943"/>
                  <a:pt x="76200" y="337457"/>
                </a:cubicBezTo>
                <a:cubicBezTo>
                  <a:pt x="60615" y="350815"/>
                  <a:pt x="32657" y="381000"/>
                  <a:pt x="32657" y="381000"/>
                </a:cubicBezTo>
                <a:lnTo>
                  <a:pt x="10886" y="446314"/>
                </a:lnTo>
                <a:cubicBezTo>
                  <a:pt x="7257" y="457200"/>
                  <a:pt x="0" y="467496"/>
                  <a:pt x="0" y="478971"/>
                </a:cubicBezTo>
                <a:lnTo>
                  <a:pt x="0" y="522514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2806429" y="4931229"/>
            <a:ext cx="1567543" cy="185057"/>
          </a:xfrm>
          <a:custGeom>
            <a:avLst/>
            <a:gdLst>
              <a:gd name="connsiteX0" fmla="*/ 0 w 1567543"/>
              <a:gd name="connsiteY0" fmla="*/ 0 h 185057"/>
              <a:gd name="connsiteX1" fmla="*/ 54429 w 1567543"/>
              <a:gd name="connsiteY1" fmla="*/ 10885 h 185057"/>
              <a:gd name="connsiteX2" fmla="*/ 152400 w 1567543"/>
              <a:gd name="connsiteY2" fmla="*/ 43542 h 185057"/>
              <a:gd name="connsiteX3" fmla="*/ 185057 w 1567543"/>
              <a:gd name="connsiteY3" fmla="*/ 54428 h 185057"/>
              <a:gd name="connsiteX4" fmla="*/ 283029 w 1567543"/>
              <a:gd name="connsiteY4" fmla="*/ 76200 h 185057"/>
              <a:gd name="connsiteX5" fmla="*/ 315686 w 1567543"/>
              <a:gd name="connsiteY5" fmla="*/ 87085 h 185057"/>
              <a:gd name="connsiteX6" fmla="*/ 413657 w 1567543"/>
              <a:gd name="connsiteY6" fmla="*/ 119742 h 185057"/>
              <a:gd name="connsiteX7" fmla="*/ 446315 w 1567543"/>
              <a:gd name="connsiteY7" fmla="*/ 141514 h 185057"/>
              <a:gd name="connsiteX8" fmla="*/ 620486 w 1567543"/>
              <a:gd name="connsiteY8" fmla="*/ 163285 h 185057"/>
              <a:gd name="connsiteX9" fmla="*/ 696686 w 1567543"/>
              <a:gd name="connsiteY9" fmla="*/ 174171 h 185057"/>
              <a:gd name="connsiteX10" fmla="*/ 838200 w 1567543"/>
              <a:gd name="connsiteY10" fmla="*/ 185057 h 185057"/>
              <a:gd name="connsiteX11" fmla="*/ 1208315 w 1567543"/>
              <a:gd name="connsiteY11" fmla="*/ 174171 h 185057"/>
              <a:gd name="connsiteX12" fmla="*/ 1349829 w 1567543"/>
              <a:gd name="connsiteY12" fmla="*/ 152400 h 185057"/>
              <a:gd name="connsiteX13" fmla="*/ 1436915 w 1567543"/>
              <a:gd name="connsiteY13" fmla="*/ 108857 h 185057"/>
              <a:gd name="connsiteX14" fmla="*/ 1469572 w 1567543"/>
              <a:gd name="connsiteY14" fmla="*/ 97971 h 185057"/>
              <a:gd name="connsiteX15" fmla="*/ 1524000 w 1567543"/>
              <a:gd name="connsiteY15" fmla="*/ 54428 h 185057"/>
              <a:gd name="connsiteX16" fmla="*/ 1545772 w 1567543"/>
              <a:gd name="connsiteY16" fmla="*/ 32657 h 185057"/>
              <a:gd name="connsiteX17" fmla="*/ 1567543 w 1567543"/>
              <a:gd name="connsiteY17" fmla="*/ 21771 h 18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67543" h="185057">
                <a:moveTo>
                  <a:pt x="0" y="0"/>
                </a:moveTo>
                <a:cubicBezTo>
                  <a:pt x="18143" y="3628"/>
                  <a:pt x="36639" y="5802"/>
                  <a:pt x="54429" y="10885"/>
                </a:cubicBezTo>
                <a:cubicBezTo>
                  <a:pt x="87528" y="20342"/>
                  <a:pt x="119743" y="32656"/>
                  <a:pt x="152400" y="43542"/>
                </a:cubicBezTo>
                <a:cubicBezTo>
                  <a:pt x="163286" y="47171"/>
                  <a:pt x="173805" y="52178"/>
                  <a:pt x="185057" y="54428"/>
                </a:cubicBezTo>
                <a:cubicBezTo>
                  <a:pt x="222476" y="61912"/>
                  <a:pt x="247153" y="65950"/>
                  <a:pt x="283029" y="76200"/>
                </a:cubicBezTo>
                <a:cubicBezTo>
                  <a:pt x="294062" y="79352"/>
                  <a:pt x="304800" y="83457"/>
                  <a:pt x="315686" y="87085"/>
                </a:cubicBezTo>
                <a:cubicBezTo>
                  <a:pt x="389889" y="136555"/>
                  <a:pt x="296330" y="80633"/>
                  <a:pt x="413657" y="119742"/>
                </a:cubicBezTo>
                <a:cubicBezTo>
                  <a:pt x="426069" y="123879"/>
                  <a:pt x="434290" y="136360"/>
                  <a:pt x="446315" y="141514"/>
                </a:cubicBezTo>
                <a:cubicBezTo>
                  <a:pt x="488167" y="159451"/>
                  <a:pt x="603685" y="161517"/>
                  <a:pt x="620486" y="163285"/>
                </a:cubicBezTo>
                <a:cubicBezTo>
                  <a:pt x="646003" y="165971"/>
                  <a:pt x="671155" y="171618"/>
                  <a:pt x="696686" y="174171"/>
                </a:cubicBezTo>
                <a:cubicBezTo>
                  <a:pt x="743762" y="178879"/>
                  <a:pt x="791029" y="181428"/>
                  <a:pt x="838200" y="185057"/>
                </a:cubicBezTo>
                <a:lnTo>
                  <a:pt x="1208315" y="174171"/>
                </a:lnTo>
                <a:cubicBezTo>
                  <a:pt x="1260206" y="171700"/>
                  <a:pt x="1300585" y="162248"/>
                  <a:pt x="1349829" y="152400"/>
                </a:cubicBezTo>
                <a:cubicBezTo>
                  <a:pt x="1387828" y="114400"/>
                  <a:pt x="1361863" y="133874"/>
                  <a:pt x="1436915" y="108857"/>
                </a:cubicBezTo>
                <a:lnTo>
                  <a:pt x="1469572" y="97971"/>
                </a:lnTo>
                <a:cubicBezTo>
                  <a:pt x="1512932" y="32930"/>
                  <a:pt x="1465579" y="89480"/>
                  <a:pt x="1524000" y="54428"/>
                </a:cubicBezTo>
                <a:cubicBezTo>
                  <a:pt x="1532801" y="49148"/>
                  <a:pt x="1537561" y="38815"/>
                  <a:pt x="1545772" y="32657"/>
                </a:cubicBezTo>
                <a:cubicBezTo>
                  <a:pt x="1552263" y="27789"/>
                  <a:pt x="1560286" y="25400"/>
                  <a:pt x="1567543" y="2177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837603" y="5014409"/>
            <a:ext cx="0" cy="4688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292907" y="5061857"/>
            <a:ext cx="291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two, L1 = [],  L2 = [a, b, c] 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511583" y="6214180"/>
            <a:ext cx="424744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append([],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a,b,c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],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a,b,c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]).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848489" y="5833962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Freeform 63"/>
          <p:cNvSpPr/>
          <p:nvPr/>
        </p:nvSpPr>
        <p:spPr>
          <a:xfrm>
            <a:off x="2634335" y="5747657"/>
            <a:ext cx="76327" cy="587829"/>
          </a:xfrm>
          <a:custGeom>
            <a:avLst/>
            <a:gdLst>
              <a:gd name="connsiteX0" fmla="*/ 54436 w 76327"/>
              <a:gd name="connsiteY0" fmla="*/ 0 h 587829"/>
              <a:gd name="connsiteX1" fmla="*/ 65322 w 76327"/>
              <a:gd name="connsiteY1" fmla="*/ 163286 h 587829"/>
              <a:gd name="connsiteX2" fmla="*/ 76208 w 76327"/>
              <a:gd name="connsiteY2" fmla="*/ 283029 h 587829"/>
              <a:gd name="connsiteX3" fmla="*/ 65322 w 76327"/>
              <a:gd name="connsiteY3" fmla="*/ 381000 h 587829"/>
              <a:gd name="connsiteX4" fmla="*/ 10894 w 76327"/>
              <a:gd name="connsiteY4" fmla="*/ 435429 h 587829"/>
              <a:gd name="connsiteX5" fmla="*/ 10894 w 76327"/>
              <a:gd name="connsiteY5" fmla="*/ 511629 h 587829"/>
              <a:gd name="connsiteX6" fmla="*/ 21779 w 76327"/>
              <a:gd name="connsiteY6" fmla="*/ 587829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327" h="587829">
                <a:moveTo>
                  <a:pt x="54436" y="0"/>
                </a:moveTo>
                <a:cubicBezTo>
                  <a:pt x="58065" y="54429"/>
                  <a:pt x="61138" y="108897"/>
                  <a:pt x="65322" y="163286"/>
                </a:cubicBezTo>
                <a:cubicBezTo>
                  <a:pt x="68396" y="203247"/>
                  <a:pt x="76208" y="242950"/>
                  <a:pt x="76208" y="283029"/>
                </a:cubicBezTo>
                <a:cubicBezTo>
                  <a:pt x="76208" y="315887"/>
                  <a:pt x="78265" y="350799"/>
                  <a:pt x="65322" y="381000"/>
                </a:cubicBezTo>
                <a:cubicBezTo>
                  <a:pt x="55215" y="404583"/>
                  <a:pt x="10894" y="435429"/>
                  <a:pt x="10894" y="435429"/>
                </a:cubicBezTo>
                <a:cubicBezTo>
                  <a:pt x="-6574" y="487830"/>
                  <a:pt x="-363" y="449717"/>
                  <a:pt x="10894" y="511629"/>
                </a:cubicBezTo>
                <a:cubicBezTo>
                  <a:pt x="15484" y="536873"/>
                  <a:pt x="21779" y="587829"/>
                  <a:pt x="21779" y="587829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3481121" y="5780314"/>
            <a:ext cx="45850" cy="511629"/>
          </a:xfrm>
          <a:custGeom>
            <a:avLst/>
            <a:gdLst>
              <a:gd name="connsiteX0" fmla="*/ 45850 w 45850"/>
              <a:gd name="connsiteY0" fmla="*/ 0 h 511629"/>
              <a:gd name="connsiteX1" fmla="*/ 34965 w 45850"/>
              <a:gd name="connsiteY1" fmla="*/ 348343 h 511629"/>
              <a:gd name="connsiteX2" fmla="*/ 2308 w 45850"/>
              <a:gd name="connsiteY2" fmla="*/ 424543 h 511629"/>
              <a:gd name="connsiteX3" fmla="*/ 2308 w 45850"/>
              <a:gd name="connsiteY3" fmla="*/ 511629 h 51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50" h="511629">
                <a:moveTo>
                  <a:pt x="45850" y="0"/>
                </a:moveTo>
                <a:cubicBezTo>
                  <a:pt x="42222" y="116114"/>
                  <a:pt x="41409" y="232351"/>
                  <a:pt x="34965" y="348343"/>
                </a:cubicBezTo>
                <a:cubicBezTo>
                  <a:pt x="25649" y="516043"/>
                  <a:pt x="28231" y="281966"/>
                  <a:pt x="2308" y="424543"/>
                </a:cubicBezTo>
                <a:cubicBezTo>
                  <a:pt x="-2885" y="453103"/>
                  <a:pt x="2308" y="482600"/>
                  <a:pt x="2308" y="511629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3603171" y="6531429"/>
            <a:ext cx="1088963" cy="152400"/>
          </a:xfrm>
          <a:custGeom>
            <a:avLst/>
            <a:gdLst>
              <a:gd name="connsiteX0" fmla="*/ 0 w 1088963"/>
              <a:gd name="connsiteY0" fmla="*/ 0 h 152400"/>
              <a:gd name="connsiteX1" fmla="*/ 97972 w 1088963"/>
              <a:gd name="connsiteY1" fmla="*/ 32657 h 152400"/>
              <a:gd name="connsiteX2" fmla="*/ 130629 w 1088963"/>
              <a:gd name="connsiteY2" fmla="*/ 43542 h 152400"/>
              <a:gd name="connsiteX3" fmla="*/ 217715 w 1088963"/>
              <a:gd name="connsiteY3" fmla="*/ 54428 h 152400"/>
              <a:gd name="connsiteX4" fmla="*/ 272143 w 1088963"/>
              <a:gd name="connsiteY4" fmla="*/ 65314 h 152400"/>
              <a:gd name="connsiteX5" fmla="*/ 315686 w 1088963"/>
              <a:gd name="connsiteY5" fmla="*/ 76200 h 152400"/>
              <a:gd name="connsiteX6" fmla="*/ 402772 w 1088963"/>
              <a:gd name="connsiteY6" fmla="*/ 87085 h 152400"/>
              <a:gd name="connsiteX7" fmla="*/ 468086 w 1088963"/>
              <a:gd name="connsiteY7" fmla="*/ 119742 h 152400"/>
              <a:gd name="connsiteX8" fmla="*/ 598715 w 1088963"/>
              <a:gd name="connsiteY8" fmla="*/ 141514 h 152400"/>
              <a:gd name="connsiteX9" fmla="*/ 664029 w 1088963"/>
              <a:gd name="connsiteY9" fmla="*/ 152400 h 152400"/>
              <a:gd name="connsiteX10" fmla="*/ 838200 w 1088963"/>
              <a:gd name="connsiteY10" fmla="*/ 141514 h 152400"/>
              <a:gd name="connsiteX11" fmla="*/ 903515 w 1088963"/>
              <a:gd name="connsiteY11" fmla="*/ 119742 h 152400"/>
              <a:gd name="connsiteX12" fmla="*/ 936172 w 1088963"/>
              <a:gd name="connsiteY12" fmla="*/ 108857 h 152400"/>
              <a:gd name="connsiteX13" fmla="*/ 1001486 w 1088963"/>
              <a:gd name="connsiteY13" fmla="*/ 76200 h 152400"/>
              <a:gd name="connsiteX14" fmla="*/ 1066800 w 1088963"/>
              <a:gd name="connsiteY14" fmla="*/ 54428 h 152400"/>
              <a:gd name="connsiteX15" fmla="*/ 1088572 w 1088963"/>
              <a:gd name="connsiteY15" fmla="*/ 10885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963" h="152400">
                <a:moveTo>
                  <a:pt x="0" y="0"/>
                </a:moveTo>
                <a:cubicBezTo>
                  <a:pt x="93823" y="37528"/>
                  <a:pt x="15946" y="9221"/>
                  <a:pt x="97972" y="32657"/>
                </a:cubicBezTo>
                <a:cubicBezTo>
                  <a:pt x="109005" y="35809"/>
                  <a:pt x="119340" y="41489"/>
                  <a:pt x="130629" y="43542"/>
                </a:cubicBezTo>
                <a:cubicBezTo>
                  <a:pt x="159412" y="48775"/>
                  <a:pt x="188801" y="49980"/>
                  <a:pt x="217715" y="54428"/>
                </a:cubicBezTo>
                <a:cubicBezTo>
                  <a:pt x="236002" y="57241"/>
                  <a:pt x="254082" y="61300"/>
                  <a:pt x="272143" y="65314"/>
                </a:cubicBezTo>
                <a:cubicBezTo>
                  <a:pt x="286748" y="68560"/>
                  <a:pt x="300928" y="73740"/>
                  <a:pt x="315686" y="76200"/>
                </a:cubicBezTo>
                <a:cubicBezTo>
                  <a:pt x="344543" y="81009"/>
                  <a:pt x="373743" y="83457"/>
                  <a:pt x="402772" y="87085"/>
                </a:cubicBezTo>
                <a:cubicBezTo>
                  <a:pt x="540389" y="132959"/>
                  <a:pt x="320361" y="56431"/>
                  <a:pt x="468086" y="119742"/>
                </a:cubicBezTo>
                <a:cubicBezTo>
                  <a:pt x="498317" y="132698"/>
                  <a:pt x="578310" y="138599"/>
                  <a:pt x="598715" y="141514"/>
                </a:cubicBezTo>
                <a:cubicBezTo>
                  <a:pt x="620565" y="144635"/>
                  <a:pt x="642258" y="148771"/>
                  <a:pt x="664029" y="152400"/>
                </a:cubicBezTo>
                <a:cubicBezTo>
                  <a:pt x="722086" y="148771"/>
                  <a:pt x="780563" y="149374"/>
                  <a:pt x="838200" y="141514"/>
                </a:cubicBezTo>
                <a:cubicBezTo>
                  <a:pt x="860939" y="138413"/>
                  <a:pt x="881743" y="126999"/>
                  <a:pt x="903515" y="119742"/>
                </a:cubicBezTo>
                <a:lnTo>
                  <a:pt x="936172" y="108857"/>
                </a:lnTo>
                <a:cubicBezTo>
                  <a:pt x="1055256" y="69163"/>
                  <a:pt x="874891" y="132465"/>
                  <a:pt x="1001486" y="76200"/>
                </a:cubicBezTo>
                <a:cubicBezTo>
                  <a:pt x="1022457" y="66879"/>
                  <a:pt x="1066800" y="54428"/>
                  <a:pt x="1066800" y="54428"/>
                </a:cubicBezTo>
                <a:cubicBezTo>
                  <a:pt x="1093704" y="27525"/>
                  <a:pt x="1088572" y="42920"/>
                  <a:pt x="1088572" y="10885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4593771" y="5529943"/>
            <a:ext cx="1393372" cy="783771"/>
          </a:xfrm>
          <a:custGeom>
            <a:avLst/>
            <a:gdLst>
              <a:gd name="connsiteX0" fmla="*/ 424543 w 1393372"/>
              <a:gd name="connsiteY0" fmla="*/ 783771 h 783771"/>
              <a:gd name="connsiteX1" fmla="*/ 587829 w 1393372"/>
              <a:gd name="connsiteY1" fmla="*/ 772886 h 783771"/>
              <a:gd name="connsiteX2" fmla="*/ 925286 w 1393372"/>
              <a:gd name="connsiteY2" fmla="*/ 762000 h 783771"/>
              <a:gd name="connsiteX3" fmla="*/ 990600 w 1393372"/>
              <a:gd name="connsiteY3" fmla="*/ 740228 h 783771"/>
              <a:gd name="connsiteX4" fmla="*/ 1045029 w 1393372"/>
              <a:gd name="connsiteY4" fmla="*/ 729343 h 783771"/>
              <a:gd name="connsiteX5" fmla="*/ 1099458 w 1393372"/>
              <a:gd name="connsiteY5" fmla="*/ 707571 h 783771"/>
              <a:gd name="connsiteX6" fmla="*/ 1132115 w 1393372"/>
              <a:gd name="connsiteY6" fmla="*/ 696686 h 783771"/>
              <a:gd name="connsiteX7" fmla="*/ 1230086 w 1393372"/>
              <a:gd name="connsiteY7" fmla="*/ 642257 h 783771"/>
              <a:gd name="connsiteX8" fmla="*/ 1262743 w 1393372"/>
              <a:gd name="connsiteY8" fmla="*/ 620486 h 783771"/>
              <a:gd name="connsiteX9" fmla="*/ 1317172 w 1393372"/>
              <a:gd name="connsiteY9" fmla="*/ 566057 h 783771"/>
              <a:gd name="connsiteX10" fmla="*/ 1338943 w 1393372"/>
              <a:gd name="connsiteY10" fmla="*/ 522514 h 783771"/>
              <a:gd name="connsiteX11" fmla="*/ 1371600 w 1393372"/>
              <a:gd name="connsiteY11" fmla="*/ 489857 h 783771"/>
              <a:gd name="connsiteX12" fmla="*/ 1393372 w 1393372"/>
              <a:gd name="connsiteY12" fmla="*/ 413657 h 783771"/>
              <a:gd name="connsiteX13" fmla="*/ 1360715 w 1393372"/>
              <a:gd name="connsiteY13" fmla="*/ 228600 h 783771"/>
              <a:gd name="connsiteX14" fmla="*/ 1338943 w 1393372"/>
              <a:gd name="connsiteY14" fmla="*/ 206828 h 783771"/>
              <a:gd name="connsiteX15" fmla="*/ 1284515 w 1393372"/>
              <a:gd name="connsiteY15" fmla="*/ 163286 h 783771"/>
              <a:gd name="connsiteX16" fmla="*/ 1251858 w 1393372"/>
              <a:gd name="connsiteY16" fmla="*/ 141514 h 783771"/>
              <a:gd name="connsiteX17" fmla="*/ 1230086 w 1393372"/>
              <a:gd name="connsiteY17" fmla="*/ 119743 h 783771"/>
              <a:gd name="connsiteX18" fmla="*/ 1186543 w 1393372"/>
              <a:gd name="connsiteY18" fmla="*/ 108857 h 783771"/>
              <a:gd name="connsiteX19" fmla="*/ 1077686 w 1393372"/>
              <a:gd name="connsiteY19" fmla="*/ 65314 h 783771"/>
              <a:gd name="connsiteX20" fmla="*/ 1001486 w 1393372"/>
              <a:gd name="connsiteY20" fmla="*/ 43543 h 783771"/>
              <a:gd name="connsiteX21" fmla="*/ 859972 w 1393372"/>
              <a:gd name="connsiteY21" fmla="*/ 32657 h 783771"/>
              <a:gd name="connsiteX22" fmla="*/ 816429 w 1393372"/>
              <a:gd name="connsiteY22" fmla="*/ 21771 h 783771"/>
              <a:gd name="connsiteX23" fmla="*/ 740229 w 1393372"/>
              <a:gd name="connsiteY23" fmla="*/ 10886 h 783771"/>
              <a:gd name="connsiteX24" fmla="*/ 674915 w 1393372"/>
              <a:gd name="connsiteY24" fmla="*/ 0 h 783771"/>
              <a:gd name="connsiteX25" fmla="*/ 163286 w 1393372"/>
              <a:gd name="connsiteY25" fmla="*/ 10886 h 783771"/>
              <a:gd name="connsiteX26" fmla="*/ 76200 w 1393372"/>
              <a:gd name="connsiteY26" fmla="*/ 32657 h 783771"/>
              <a:gd name="connsiteX27" fmla="*/ 0 w 1393372"/>
              <a:gd name="connsiteY27" fmla="*/ 43543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93372" h="783771">
                <a:moveTo>
                  <a:pt x="424543" y="783771"/>
                </a:moveTo>
                <a:cubicBezTo>
                  <a:pt x="478972" y="780143"/>
                  <a:pt x="533331" y="775255"/>
                  <a:pt x="587829" y="772886"/>
                </a:cubicBezTo>
                <a:cubicBezTo>
                  <a:pt x="700267" y="767997"/>
                  <a:pt x="813110" y="771096"/>
                  <a:pt x="925286" y="762000"/>
                </a:cubicBezTo>
                <a:cubicBezTo>
                  <a:pt x="948160" y="760145"/>
                  <a:pt x="968097" y="744728"/>
                  <a:pt x="990600" y="740228"/>
                </a:cubicBezTo>
                <a:lnTo>
                  <a:pt x="1045029" y="729343"/>
                </a:lnTo>
                <a:cubicBezTo>
                  <a:pt x="1063172" y="722086"/>
                  <a:pt x="1081161" y="714432"/>
                  <a:pt x="1099458" y="707571"/>
                </a:cubicBezTo>
                <a:cubicBezTo>
                  <a:pt x="1110202" y="703542"/>
                  <a:pt x="1121568" y="701206"/>
                  <a:pt x="1132115" y="696686"/>
                </a:cubicBezTo>
                <a:cubicBezTo>
                  <a:pt x="1165193" y="682510"/>
                  <a:pt x="1200061" y="661022"/>
                  <a:pt x="1230086" y="642257"/>
                </a:cubicBezTo>
                <a:cubicBezTo>
                  <a:pt x="1241180" y="635323"/>
                  <a:pt x="1252897" y="629101"/>
                  <a:pt x="1262743" y="620486"/>
                </a:cubicBezTo>
                <a:cubicBezTo>
                  <a:pt x="1282053" y="603590"/>
                  <a:pt x="1317172" y="566057"/>
                  <a:pt x="1317172" y="566057"/>
                </a:cubicBezTo>
                <a:cubicBezTo>
                  <a:pt x="1324429" y="551543"/>
                  <a:pt x="1329511" y="535719"/>
                  <a:pt x="1338943" y="522514"/>
                </a:cubicBezTo>
                <a:cubicBezTo>
                  <a:pt x="1347891" y="509987"/>
                  <a:pt x="1363061" y="502666"/>
                  <a:pt x="1371600" y="489857"/>
                </a:cubicBezTo>
                <a:cubicBezTo>
                  <a:pt x="1377847" y="480486"/>
                  <a:pt x="1391920" y="419464"/>
                  <a:pt x="1393372" y="413657"/>
                </a:cubicBezTo>
                <a:cubicBezTo>
                  <a:pt x="1392440" y="403406"/>
                  <a:pt x="1388271" y="256156"/>
                  <a:pt x="1360715" y="228600"/>
                </a:cubicBezTo>
                <a:cubicBezTo>
                  <a:pt x="1353458" y="221343"/>
                  <a:pt x="1345354" y="214842"/>
                  <a:pt x="1338943" y="206828"/>
                </a:cubicBezTo>
                <a:cubicBezTo>
                  <a:pt x="1303133" y="162066"/>
                  <a:pt x="1336314" y="180551"/>
                  <a:pt x="1284515" y="163286"/>
                </a:cubicBezTo>
                <a:cubicBezTo>
                  <a:pt x="1273629" y="156029"/>
                  <a:pt x="1262074" y="149687"/>
                  <a:pt x="1251858" y="141514"/>
                </a:cubicBezTo>
                <a:cubicBezTo>
                  <a:pt x="1243844" y="135103"/>
                  <a:pt x="1239266" y="124333"/>
                  <a:pt x="1230086" y="119743"/>
                </a:cubicBezTo>
                <a:cubicBezTo>
                  <a:pt x="1216704" y="113052"/>
                  <a:pt x="1201057" y="112486"/>
                  <a:pt x="1186543" y="108857"/>
                </a:cubicBezTo>
                <a:cubicBezTo>
                  <a:pt x="1130193" y="71291"/>
                  <a:pt x="1169925" y="92986"/>
                  <a:pt x="1077686" y="65314"/>
                </a:cubicBezTo>
                <a:cubicBezTo>
                  <a:pt x="1052702" y="57819"/>
                  <a:pt x="1027650" y="46621"/>
                  <a:pt x="1001486" y="43543"/>
                </a:cubicBezTo>
                <a:cubicBezTo>
                  <a:pt x="954499" y="38015"/>
                  <a:pt x="907143" y="36286"/>
                  <a:pt x="859972" y="32657"/>
                </a:cubicBezTo>
                <a:cubicBezTo>
                  <a:pt x="845458" y="29028"/>
                  <a:pt x="831149" y="24447"/>
                  <a:pt x="816429" y="21771"/>
                </a:cubicBezTo>
                <a:cubicBezTo>
                  <a:pt x="791185" y="17181"/>
                  <a:pt x="765588" y="14787"/>
                  <a:pt x="740229" y="10886"/>
                </a:cubicBezTo>
                <a:cubicBezTo>
                  <a:pt x="718414" y="7530"/>
                  <a:pt x="696686" y="3629"/>
                  <a:pt x="674915" y="0"/>
                </a:cubicBezTo>
                <a:lnTo>
                  <a:pt x="163286" y="10886"/>
                </a:lnTo>
                <a:cubicBezTo>
                  <a:pt x="96461" y="13456"/>
                  <a:pt x="127121" y="22473"/>
                  <a:pt x="76200" y="32657"/>
                </a:cubicBezTo>
                <a:cubicBezTo>
                  <a:pt x="51040" y="37689"/>
                  <a:pt x="0" y="43543"/>
                  <a:pt x="0" y="43543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844604" y="5297829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 = [a, b, c] </a:t>
            </a:r>
            <a:endParaRPr lang="en-US" dirty="0"/>
          </a:p>
        </p:txBody>
      </p:sp>
      <p:sp>
        <p:nvSpPr>
          <p:cNvPr id="69" name="Freeform 68"/>
          <p:cNvSpPr/>
          <p:nvPr/>
        </p:nvSpPr>
        <p:spPr>
          <a:xfrm>
            <a:off x="4898571" y="4626429"/>
            <a:ext cx="1034143" cy="870857"/>
          </a:xfrm>
          <a:custGeom>
            <a:avLst/>
            <a:gdLst>
              <a:gd name="connsiteX0" fmla="*/ 435429 w 1034143"/>
              <a:gd name="connsiteY0" fmla="*/ 870857 h 870857"/>
              <a:gd name="connsiteX1" fmla="*/ 642258 w 1034143"/>
              <a:gd name="connsiteY1" fmla="*/ 859971 h 870857"/>
              <a:gd name="connsiteX2" fmla="*/ 740229 w 1034143"/>
              <a:gd name="connsiteY2" fmla="*/ 827314 h 870857"/>
              <a:gd name="connsiteX3" fmla="*/ 783772 w 1034143"/>
              <a:gd name="connsiteY3" fmla="*/ 816428 h 870857"/>
              <a:gd name="connsiteX4" fmla="*/ 947058 w 1034143"/>
              <a:gd name="connsiteY4" fmla="*/ 729342 h 870857"/>
              <a:gd name="connsiteX5" fmla="*/ 990600 w 1034143"/>
              <a:gd name="connsiteY5" fmla="*/ 631371 h 870857"/>
              <a:gd name="connsiteX6" fmla="*/ 1012372 w 1034143"/>
              <a:gd name="connsiteY6" fmla="*/ 555171 h 870857"/>
              <a:gd name="connsiteX7" fmla="*/ 1034143 w 1034143"/>
              <a:gd name="connsiteY7" fmla="*/ 468085 h 870857"/>
              <a:gd name="connsiteX8" fmla="*/ 1023258 w 1034143"/>
              <a:gd name="connsiteY8" fmla="*/ 261257 h 870857"/>
              <a:gd name="connsiteX9" fmla="*/ 936172 w 1034143"/>
              <a:gd name="connsiteY9" fmla="*/ 130628 h 870857"/>
              <a:gd name="connsiteX10" fmla="*/ 903515 w 1034143"/>
              <a:gd name="connsiteY10" fmla="*/ 108857 h 870857"/>
              <a:gd name="connsiteX11" fmla="*/ 870858 w 1034143"/>
              <a:gd name="connsiteY11" fmla="*/ 97971 h 870857"/>
              <a:gd name="connsiteX12" fmla="*/ 783772 w 1034143"/>
              <a:gd name="connsiteY12" fmla="*/ 65314 h 870857"/>
              <a:gd name="connsiteX13" fmla="*/ 685800 w 1034143"/>
              <a:gd name="connsiteY13" fmla="*/ 21771 h 870857"/>
              <a:gd name="connsiteX14" fmla="*/ 457200 w 1034143"/>
              <a:gd name="connsiteY14" fmla="*/ 0 h 870857"/>
              <a:gd name="connsiteX15" fmla="*/ 119743 w 1034143"/>
              <a:gd name="connsiteY15" fmla="*/ 21771 h 870857"/>
              <a:gd name="connsiteX16" fmla="*/ 54429 w 1034143"/>
              <a:gd name="connsiteY16" fmla="*/ 43542 h 870857"/>
              <a:gd name="connsiteX17" fmla="*/ 21772 w 1034143"/>
              <a:gd name="connsiteY17" fmla="*/ 54428 h 870857"/>
              <a:gd name="connsiteX18" fmla="*/ 0 w 1034143"/>
              <a:gd name="connsiteY18" fmla="*/ 76200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34143" h="870857">
                <a:moveTo>
                  <a:pt x="435429" y="870857"/>
                </a:moveTo>
                <a:cubicBezTo>
                  <a:pt x="504372" y="867228"/>
                  <a:pt x="573458" y="865704"/>
                  <a:pt x="642258" y="859971"/>
                </a:cubicBezTo>
                <a:cubicBezTo>
                  <a:pt x="713822" y="854007"/>
                  <a:pt x="679064" y="850251"/>
                  <a:pt x="740229" y="827314"/>
                </a:cubicBezTo>
                <a:cubicBezTo>
                  <a:pt x="754237" y="822061"/>
                  <a:pt x="769683" y="821460"/>
                  <a:pt x="783772" y="816428"/>
                </a:cubicBezTo>
                <a:cubicBezTo>
                  <a:pt x="836512" y="797592"/>
                  <a:pt x="908612" y="777399"/>
                  <a:pt x="947058" y="729342"/>
                </a:cubicBezTo>
                <a:cubicBezTo>
                  <a:pt x="976630" y="692377"/>
                  <a:pt x="973337" y="683159"/>
                  <a:pt x="990600" y="631371"/>
                </a:cubicBezTo>
                <a:cubicBezTo>
                  <a:pt x="1016706" y="553054"/>
                  <a:pt x="985028" y="650874"/>
                  <a:pt x="1012372" y="555171"/>
                </a:cubicBezTo>
                <a:cubicBezTo>
                  <a:pt x="1034686" y="477073"/>
                  <a:pt x="1012015" y="578735"/>
                  <a:pt x="1034143" y="468085"/>
                </a:cubicBezTo>
                <a:cubicBezTo>
                  <a:pt x="1030515" y="399142"/>
                  <a:pt x="1031484" y="329803"/>
                  <a:pt x="1023258" y="261257"/>
                </a:cubicBezTo>
                <a:cubicBezTo>
                  <a:pt x="1016311" y="203367"/>
                  <a:pt x="984761" y="163020"/>
                  <a:pt x="936172" y="130628"/>
                </a:cubicBezTo>
                <a:cubicBezTo>
                  <a:pt x="925286" y="123371"/>
                  <a:pt x="915217" y="114708"/>
                  <a:pt x="903515" y="108857"/>
                </a:cubicBezTo>
                <a:cubicBezTo>
                  <a:pt x="893252" y="103725"/>
                  <a:pt x="881744" y="101600"/>
                  <a:pt x="870858" y="97971"/>
                </a:cubicBezTo>
                <a:cubicBezTo>
                  <a:pt x="824708" y="51823"/>
                  <a:pt x="878071" y="96748"/>
                  <a:pt x="783772" y="65314"/>
                </a:cubicBezTo>
                <a:cubicBezTo>
                  <a:pt x="703876" y="38681"/>
                  <a:pt x="812895" y="33875"/>
                  <a:pt x="685800" y="21771"/>
                </a:cubicBezTo>
                <a:lnTo>
                  <a:pt x="457200" y="0"/>
                </a:lnTo>
                <a:cubicBezTo>
                  <a:pt x="435070" y="1106"/>
                  <a:pt x="181890" y="10804"/>
                  <a:pt x="119743" y="21771"/>
                </a:cubicBezTo>
                <a:cubicBezTo>
                  <a:pt x="97143" y="25759"/>
                  <a:pt x="76200" y="36285"/>
                  <a:pt x="54429" y="43542"/>
                </a:cubicBezTo>
                <a:lnTo>
                  <a:pt x="21772" y="54428"/>
                </a:lnTo>
                <a:lnTo>
                  <a:pt x="0" y="76200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972473" y="4644688"/>
            <a:ext cx="139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[two, a, b, c] </a:t>
            </a:r>
            <a:endParaRPr lang="en-US" dirty="0"/>
          </a:p>
        </p:txBody>
      </p:sp>
      <p:sp>
        <p:nvSpPr>
          <p:cNvPr id="71" name="Freeform 70"/>
          <p:cNvSpPr/>
          <p:nvPr/>
        </p:nvSpPr>
        <p:spPr>
          <a:xfrm>
            <a:off x="4855029" y="3853543"/>
            <a:ext cx="1208314" cy="762000"/>
          </a:xfrm>
          <a:custGeom>
            <a:avLst/>
            <a:gdLst>
              <a:gd name="connsiteX0" fmla="*/ 0 w 1208314"/>
              <a:gd name="connsiteY0" fmla="*/ 762000 h 762000"/>
              <a:gd name="connsiteX1" fmla="*/ 522514 w 1208314"/>
              <a:gd name="connsiteY1" fmla="*/ 718457 h 762000"/>
              <a:gd name="connsiteX2" fmla="*/ 838200 w 1208314"/>
              <a:gd name="connsiteY2" fmla="*/ 707571 h 762000"/>
              <a:gd name="connsiteX3" fmla="*/ 979714 w 1208314"/>
              <a:gd name="connsiteY3" fmla="*/ 674914 h 762000"/>
              <a:gd name="connsiteX4" fmla="*/ 1012371 w 1208314"/>
              <a:gd name="connsiteY4" fmla="*/ 653143 h 762000"/>
              <a:gd name="connsiteX5" fmla="*/ 1045028 w 1208314"/>
              <a:gd name="connsiteY5" fmla="*/ 642257 h 762000"/>
              <a:gd name="connsiteX6" fmla="*/ 1132114 w 1208314"/>
              <a:gd name="connsiteY6" fmla="*/ 587828 h 762000"/>
              <a:gd name="connsiteX7" fmla="*/ 1143000 w 1208314"/>
              <a:gd name="connsiteY7" fmla="*/ 555171 h 762000"/>
              <a:gd name="connsiteX8" fmla="*/ 1186542 w 1208314"/>
              <a:gd name="connsiteY8" fmla="*/ 478971 h 762000"/>
              <a:gd name="connsiteX9" fmla="*/ 1208314 w 1208314"/>
              <a:gd name="connsiteY9" fmla="*/ 457200 h 762000"/>
              <a:gd name="connsiteX10" fmla="*/ 1197428 w 1208314"/>
              <a:gd name="connsiteY10" fmla="*/ 283028 h 762000"/>
              <a:gd name="connsiteX11" fmla="*/ 1175657 w 1208314"/>
              <a:gd name="connsiteY11" fmla="*/ 250371 h 762000"/>
              <a:gd name="connsiteX12" fmla="*/ 1143000 w 1208314"/>
              <a:gd name="connsiteY12" fmla="*/ 174171 h 762000"/>
              <a:gd name="connsiteX13" fmla="*/ 1121228 w 1208314"/>
              <a:gd name="connsiteY13" fmla="*/ 108857 h 762000"/>
              <a:gd name="connsiteX14" fmla="*/ 1055914 w 1208314"/>
              <a:gd name="connsiteY14" fmla="*/ 54428 h 762000"/>
              <a:gd name="connsiteX15" fmla="*/ 968828 w 1208314"/>
              <a:gd name="connsiteY15" fmla="*/ 32657 h 762000"/>
              <a:gd name="connsiteX16" fmla="*/ 664028 w 1208314"/>
              <a:gd name="connsiteY16" fmla="*/ 10886 h 762000"/>
              <a:gd name="connsiteX17" fmla="*/ 566057 w 1208314"/>
              <a:gd name="connsiteY17" fmla="*/ 0 h 762000"/>
              <a:gd name="connsiteX18" fmla="*/ 174171 w 1208314"/>
              <a:gd name="connsiteY18" fmla="*/ 21771 h 762000"/>
              <a:gd name="connsiteX19" fmla="*/ 119742 w 1208314"/>
              <a:gd name="connsiteY19" fmla="*/ 32657 h 762000"/>
              <a:gd name="connsiteX20" fmla="*/ 87085 w 1208314"/>
              <a:gd name="connsiteY20" fmla="*/ 762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08314" h="762000">
                <a:moveTo>
                  <a:pt x="0" y="762000"/>
                </a:moveTo>
                <a:cubicBezTo>
                  <a:pt x="188782" y="648730"/>
                  <a:pt x="29410" y="732155"/>
                  <a:pt x="522514" y="718457"/>
                </a:cubicBezTo>
                <a:lnTo>
                  <a:pt x="838200" y="707571"/>
                </a:lnTo>
                <a:cubicBezTo>
                  <a:pt x="943235" y="681313"/>
                  <a:pt x="895944" y="691668"/>
                  <a:pt x="979714" y="674914"/>
                </a:cubicBezTo>
                <a:cubicBezTo>
                  <a:pt x="990600" y="667657"/>
                  <a:pt x="1000669" y="658994"/>
                  <a:pt x="1012371" y="653143"/>
                </a:cubicBezTo>
                <a:cubicBezTo>
                  <a:pt x="1022634" y="648011"/>
                  <a:pt x="1035691" y="648926"/>
                  <a:pt x="1045028" y="642257"/>
                </a:cubicBezTo>
                <a:cubicBezTo>
                  <a:pt x="1132455" y="579808"/>
                  <a:pt x="1044382" y="609761"/>
                  <a:pt x="1132114" y="587828"/>
                </a:cubicBezTo>
                <a:cubicBezTo>
                  <a:pt x="1135743" y="576942"/>
                  <a:pt x="1138480" y="565718"/>
                  <a:pt x="1143000" y="555171"/>
                </a:cubicBezTo>
                <a:cubicBezTo>
                  <a:pt x="1153315" y="531104"/>
                  <a:pt x="1169723" y="499994"/>
                  <a:pt x="1186542" y="478971"/>
                </a:cubicBezTo>
                <a:cubicBezTo>
                  <a:pt x="1192953" y="470957"/>
                  <a:pt x="1201057" y="464457"/>
                  <a:pt x="1208314" y="457200"/>
                </a:cubicBezTo>
                <a:cubicBezTo>
                  <a:pt x="1204685" y="399143"/>
                  <a:pt x="1206500" y="340487"/>
                  <a:pt x="1197428" y="283028"/>
                </a:cubicBezTo>
                <a:cubicBezTo>
                  <a:pt x="1195388" y="270105"/>
                  <a:pt x="1180251" y="262621"/>
                  <a:pt x="1175657" y="250371"/>
                </a:cubicBezTo>
                <a:cubicBezTo>
                  <a:pt x="1144701" y="167821"/>
                  <a:pt x="1187870" y="219043"/>
                  <a:pt x="1143000" y="174171"/>
                </a:cubicBezTo>
                <a:cubicBezTo>
                  <a:pt x="1135743" y="152400"/>
                  <a:pt x="1137455" y="125084"/>
                  <a:pt x="1121228" y="108857"/>
                </a:cubicBezTo>
                <a:cubicBezTo>
                  <a:pt x="1104797" y="92426"/>
                  <a:pt x="1079728" y="63088"/>
                  <a:pt x="1055914" y="54428"/>
                </a:cubicBezTo>
                <a:cubicBezTo>
                  <a:pt x="1027793" y="44202"/>
                  <a:pt x="998343" y="37576"/>
                  <a:pt x="968828" y="32657"/>
                </a:cubicBezTo>
                <a:cubicBezTo>
                  <a:pt x="824690" y="8633"/>
                  <a:pt x="925563" y="22773"/>
                  <a:pt x="664028" y="10886"/>
                </a:cubicBezTo>
                <a:cubicBezTo>
                  <a:pt x="631371" y="7257"/>
                  <a:pt x="598915" y="0"/>
                  <a:pt x="566057" y="0"/>
                </a:cubicBezTo>
                <a:cubicBezTo>
                  <a:pt x="432070" y="0"/>
                  <a:pt x="304572" y="1710"/>
                  <a:pt x="174171" y="21771"/>
                </a:cubicBezTo>
                <a:cubicBezTo>
                  <a:pt x="155884" y="24584"/>
                  <a:pt x="137885" y="29028"/>
                  <a:pt x="119742" y="32657"/>
                </a:cubicBezTo>
                <a:cubicBezTo>
                  <a:pt x="95124" y="69584"/>
                  <a:pt x="107222" y="56063"/>
                  <a:pt x="87085" y="762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096000" y="3839145"/>
            <a:ext cx="178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L3= [two, a, b, c] 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111227" y="2891698"/>
            <a:ext cx="1867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[one, two, a, b, c] 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781800" y="205349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 = [one, two, a, b, c] </a:t>
            </a:r>
            <a:endParaRPr lang="en-US" dirty="0"/>
          </a:p>
        </p:txBody>
      </p:sp>
      <p:sp>
        <p:nvSpPr>
          <p:cNvPr id="75" name="Freeform 74"/>
          <p:cNvSpPr/>
          <p:nvPr/>
        </p:nvSpPr>
        <p:spPr>
          <a:xfrm>
            <a:off x="4876800" y="2710543"/>
            <a:ext cx="1132114" cy="1175657"/>
          </a:xfrm>
          <a:custGeom>
            <a:avLst/>
            <a:gdLst>
              <a:gd name="connsiteX0" fmla="*/ 0 w 1132114"/>
              <a:gd name="connsiteY0" fmla="*/ 1175657 h 1175657"/>
              <a:gd name="connsiteX1" fmla="*/ 239486 w 1132114"/>
              <a:gd name="connsiteY1" fmla="*/ 1143000 h 1175657"/>
              <a:gd name="connsiteX2" fmla="*/ 326571 w 1132114"/>
              <a:gd name="connsiteY2" fmla="*/ 1110343 h 1175657"/>
              <a:gd name="connsiteX3" fmla="*/ 359229 w 1132114"/>
              <a:gd name="connsiteY3" fmla="*/ 1088571 h 1175657"/>
              <a:gd name="connsiteX4" fmla="*/ 402771 w 1132114"/>
              <a:gd name="connsiteY4" fmla="*/ 1077686 h 1175657"/>
              <a:gd name="connsiteX5" fmla="*/ 435429 w 1132114"/>
              <a:gd name="connsiteY5" fmla="*/ 1066800 h 1175657"/>
              <a:gd name="connsiteX6" fmla="*/ 457200 w 1132114"/>
              <a:gd name="connsiteY6" fmla="*/ 1045028 h 1175657"/>
              <a:gd name="connsiteX7" fmla="*/ 533400 w 1132114"/>
              <a:gd name="connsiteY7" fmla="*/ 1012371 h 1175657"/>
              <a:gd name="connsiteX8" fmla="*/ 566057 w 1132114"/>
              <a:gd name="connsiteY8" fmla="*/ 990600 h 1175657"/>
              <a:gd name="connsiteX9" fmla="*/ 642257 w 1132114"/>
              <a:gd name="connsiteY9" fmla="*/ 957943 h 1175657"/>
              <a:gd name="connsiteX10" fmla="*/ 718457 w 1132114"/>
              <a:gd name="connsiteY10" fmla="*/ 903514 h 1175657"/>
              <a:gd name="connsiteX11" fmla="*/ 794657 w 1132114"/>
              <a:gd name="connsiteY11" fmla="*/ 870857 h 1175657"/>
              <a:gd name="connsiteX12" fmla="*/ 870857 w 1132114"/>
              <a:gd name="connsiteY12" fmla="*/ 827314 h 1175657"/>
              <a:gd name="connsiteX13" fmla="*/ 979714 w 1132114"/>
              <a:gd name="connsiteY13" fmla="*/ 729343 h 1175657"/>
              <a:gd name="connsiteX14" fmla="*/ 1045029 w 1132114"/>
              <a:gd name="connsiteY14" fmla="*/ 674914 h 1175657"/>
              <a:gd name="connsiteX15" fmla="*/ 1077686 w 1132114"/>
              <a:gd name="connsiteY15" fmla="*/ 631371 h 1175657"/>
              <a:gd name="connsiteX16" fmla="*/ 1110343 w 1132114"/>
              <a:gd name="connsiteY16" fmla="*/ 598714 h 1175657"/>
              <a:gd name="connsiteX17" fmla="*/ 1121229 w 1132114"/>
              <a:gd name="connsiteY17" fmla="*/ 555171 h 1175657"/>
              <a:gd name="connsiteX18" fmla="*/ 1132114 w 1132114"/>
              <a:gd name="connsiteY18" fmla="*/ 435428 h 1175657"/>
              <a:gd name="connsiteX19" fmla="*/ 1121229 w 1132114"/>
              <a:gd name="connsiteY19" fmla="*/ 261257 h 1175657"/>
              <a:gd name="connsiteX20" fmla="*/ 1099457 w 1132114"/>
              <a:gd name="connsiteY20" fmla="*/ 228600 h 1175657"/>
              <a:gd name="connsiteX21" fmla="*/ 1077686 w 1132114"/>
              <a:gd name="connsiteY21" fmla="*/ 163286 h 1175657"/>
              <a:gd name="connsiteX22" fmla="*/ 1034143 w 1132114"/>
              <a:gd name="connsiteY22" fmla="*/ 130628 h 1175657"/>
              <a:gd name="connsiteX23" fmla="*/ 1012371 w 1132114"/>
              <a:gd name="connsiteY23" fmla="*/ 108857 h 1175657"/>
              <a:gd name="connsiteX24" fmla="*/ 968829 w 1132114"/>
              <a:gd name="connsiteY24" fmla="*/ 87086 h 1175657"/>
              <a:gd name="connsiteX25" fmla="*/ 936171 w 1132114"/>
              <a:gd name="connsiteY25" fmla="*/ 65314 h 1175657"/>
              <a:gd name="connsiteX26" fmla="*/ 859971 w 1132114"/>
              <a:gd name="connsiteY26" fmla="*/ 43543 h 1175657"/>
              <a:gd name="connsiteX27" fmla="*/ 827314 w 1132114"/>
              <a:gd name="connsiteY27" fmla="*/ 32657 h 1175657"/>
              <a:gd name="connsiteX28" fmla="*/ 718457 w 1132114"/>
              <a:gd name="connsiteY28" fmla="*/ 21771 h 1175657"/>
              <a:gd name="connsiteX29" fmla="*/ 598714 w 1132114"/>
              <a:gd name="connsiteY29" fmla="*/ 0 h 1175657"/>
              <a:gd name="connsiteX30" fmla="*/ 174171 w 1132114"/>
              <a:gd name="connsiteY30" fmla="*/ 10886 h 1175657"/>
              <a:gd name="connsiteX31" fmla="*/ 108857 w 1132114"/>
              <a:gd name="connsiteY31" fmla="*/ 54428 h 1175657"/>
              <a:gd name="connsiteX32" fmla="*/ 65314 w 1132114"/>
              <a:gd name="connsiteY32" fmla="*/ 152400 h 1175657"/>
              <a:gd name="connsiteX33" fmla="*/ 54429 w 1132114"/>
              <a:gd name="connsiteY33" fmla="*/ 185057 h 1175657"/>
              <a:gd name="connsiteX34" fmla="*/ 43543 w 1132114"/>
              <a:gd name="connsiteY34" fmla="*/ 217714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132114" h="1175657">
                <a:moveTo>
                  <a:pt x="0" y="1175657"/>
                </a:moveTo>
                <a:cubicBezTo>
                  <a:pt x="79829" y="1164771"/>
                  <a:pt x="159930" y="1155729"/>
                  <a:pt x="239486" y="1143000"/>
                </a:cubicBezTo>
                <a:cubicBezTo>
                  <a:pt x="253339" y="1140784"/>
                  <a:pt x="325079" y="1111089"/>
                  <a:pt x="326571" y="1110343"/>
                </a:cubicBezTo>
                <a:cubicBezTo>
                  <a:pt x="338273" y="1104492"/>
                  <a:pt x="347204" y="1093725"/>
                  <a:pt x="359229" y="1088571"/>
                </a:cubicBezTo>
                <a:cubicBezTo>
                  <a:pt x="372980" y="1082678"/>
                  <a:pt x="388386" y="1081796"/>
                  <a:pt x="402771" y="1077686"/>
                </a:cubicBezTo>
                <a:cubicBezTo>
                  <a:pt x="413804" y="1074534"/>
                  <a:pt x="424543" y="1070429"/>
                  <a:pt x="435429" y="1066800"/>
                </a:cubicBezTo>
                <a:cubicBezTo>
                  <a:pt x="442686" y="1059543"/>
                  <a:pt x="448661" y="1050721"/>
                  <a:pt x="457200" y="1045028"/>
                </a:cubicBezTo>
                <a:cubicBezTo>
                  <a:pt x="525145" y="999731"/>
                  <a:pt x="475350" y="1041396"/>
                  <a:pt x="533400" y="1012371"/>
                </a:cubicBezTo>
                <a:cubicBezTo>
                  <a:pt x="545102" y="1006520"/>
                  <a:pt x="554698" y="997091"/>
                  <a:pt x="566057" y="990600"/>
                </a:cubicBezTo>
                <a:cubicBezTo>
                  <a:pt x="603725" y="969075"/>
                  <a:pt x="605616" y="970156"/>
                  <a:pt x="642257" y="957943"/>
                </a:cubicBezTo>
                <a:cubicBezTo>
                  <a:pt x="652114" y="950550"/>
                  <a:pt x="702543" y="911471"/>
                  <a:pt x="718457" y="903514"/>
                </a:cubicBezTo>
                <a:cubicBezTo>
                  <a:pt x="776519" y="874482"/>
                  <a:pt x="726694" y="916164"/>
                  <a:pt x="794657" y="870857"/>
                </a:cubicBezTo>
                <a:cubicBezTo>
                  <a:pt x="874736" y="817473"/>
                  <a:pt x="722196" y="886781"/>
                  <a:pt x="870857" y="827314"/>
                </a:cubicBezTo>
                <a:cubicBezTo>
                  <a:pt x="1035771" y="662400"/>
                  <a:pt x="860409" y="831604"/>
                  <a:pt x="979714" y="729343"/>
                </a:cubicBezTo>
                <a:cubicBezTo>
                  <a:pt x="1053055" y="666480"/>
                  <a:pt x="972848" y="723034"/>
                  <a:pt x="1045029" y="674914"/>
                </a:cubicBezTo>
                <a:cubicBezTo>
                  <a:pt x="1055915" y="660400"/>
                  <a:pt x="1065879" y="645146"/>
                  <a:pt x="1077686" y="631371"/>
                </a:cubicBezTo>
                <a:cubicBezTo>
                  <a:pt x="1087705" y="619682"/>
                  <a:pt x="1102705" y="612080"/>
                  <a:pt x="1110343" y="598714"/>
                </a:cubicBezTo>
                <a:cubicBezTo>
                  <a:pt x="1117766" y="585724"/>
                  <a:pt x="1117600" y="569685"/>
                  <a:pt x="1121229" y="555171"/>
                </a:cubicBezTo>
                <a:cubicBezTo>
                  <a:pt x="1124857" y="515257"/>
                  <a:pt x="1132114" y="475507"/>
                  <a:pt x="1132114" y="435428"/>
                </a:cubicBezTo>
                <a:cubicBezTo>
                  <a:pt x="1132114" y="377258"/>
                  <a:pt x="1130301" y="318715"/>
                  <a:pt x="1121229" y="261257"/>
                </a:cubicBezTo>
                <a:cubicBezTo>
                  <a:pt x="1119189" y="248334"/>
                  <a:pt x="1104771" y="240555"/>
                  <a:pt x="1099457" y="228600"/>
                </a:cubicBezTo>
                <a:cubicBezTo>
                  <a:pt x="1090136" y="207629"/>
                  <a:pt x="1096045" y="177056"/>
                  <a:pt x="1077686" y="163286"/>
                </a:cubicBezTo>
                <a:cubicBezTo>
                  <a:pt x="1063172" y="152400"/>
                  <a:pt x="1048081" y="142243"/>
                  <a:pt x="1034143" y="130628"/>
                </a:cubicBezTo>
                <a:cubicBezTo>
                  <a:pt x="1026259" y="124058"/>
                  <a:pt x="1020911" y="114550"/>
                  <a:pt x="1012371" y="108857"/>
                </a:cubicBezTo>
                <a:cubicBezTo>
                  <a:pt x="998869" y="99856"/>
                  <a:pt x="982918" y="95137"/>
                  <a:pt x="968829" y="87086"/>
                </a:cubicBezTo>
                <a:cubicBezTo>
                  <a:pt x="957469" y="80595"/>
                  <a:pt x="947873" y="71165"/>
                  <a:pt x="936171" y="65314"/>
                </a:cubicBezTo>
                <a:cubicBezTo>
                  <a:pt x="918766" y="56611"/>
                  <a:pt x="876254" y="48195"/>
                  <a:pt x="859971" y="43543"/>
                </a:cubicBezTo>
                <a:cubicBezTo>
                  <a:pt x="848938" y="40391"/>
                  <a:pt x="838655" y="34402"/>
                  <a:pt x="827314" y="32657"/>
                </a:cubicBezTo>
                <a:cubicBezTo>
                  <a:pt x="791271" y="27112"/>
                  <a:pt x="754674" y="26032"/>
                  <a:pt x="718457" y="21771"/>
                </a:cubicBezTo>
                <a:cubicBezTo>
                  <a:pt x="644776" y="13103"/>
                  <a:pt x="657044" y="14583"/>
                  <a:pt x="598714" y="0"/>
                </a:cubicBezTo>
                <a:lnTo>
                  <a:pt x="174171" y="10886"/>
                </a:lnTo>
                <a:cubicBezTo>
                  <a:pt x="148165" y="13775"/>
                  <a:pt x="108857" y="54428"/>
                  <a:pt x="108857" y="54428"/>
                </a:cubicBezTo>
                <a:cubicBezTo>
                  <a:pt x="74357" y="106180"/>
                  <a:pt x="91222" y="74677"/>
                  <a:pt x="65314" y="152400"/>
                </a:cubicBezTo>
                <a:lnTo>
                  <a:pt x="54429" y="185057"/>
                </a:lnTo>
                <a:lnTo>
                  <a:pt x="43543" y="217714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>
            <a:off x="4855029" y="1926771"/>
            <a:ext cx="1894114" cy="990600"/>
          </a:xfrm>
          <a:custGeom>
            <a:avLst/>
            <a:gdLst>
              <a:gd name="connsiteX0" fmla="*/ 0 w 1894114"/>
              <a:gd name="connsiteY0" fmla="*/ 990600 h 990600"/>
              <a:gd name="connsiteX1" fmla="*/ 32657 w 1894114"/>
              <a:gd name="connsiteY1" fmla="*/ 892629 h 990600"/>
              <a:gd name="connsiteX2" fmla="*/ 119742 w 1894114"/>
              <a:gd name="connsiteY2" fmla="*/ 816429 h 990600"/>
              <a:gd name="connsiteX3" fmla="*/ 206828 w 1894114"/>
              <a:gd name="connsiteY3" fmla="*/ 805543 h 990600"/>
              <a:gd name="connsiteX4" fmla="*/ 468085 w 1894114"/>
              <a:gd name="connsiteY4" fmla="*/ 794658 h 990600"/>
              <a:gd name="connsiteX5" fmla="*/ 1306285 w 1894114"/>
              <a:gd name="connsiteY5" fmla="*/ 772886 h 990600"/>
              <a:gd name="connsiteX6" fmla="*/ 1436914 w 1894114"/>
              <a:gd name="connsiteY6" fmla="*/ 762000 h 990600"/>
              <a:gd name="connsiteX7" fmla="*/ 1556657 w 1894114"/>
              <a:gd name="connsiteY7" fmla="*/ 740229 h 990600"/>
              <a:gd name="connsiteX8" fmla="*/ 1600200 w 1894114"/>
              <a:gd name="connsiteY8" fmla="*/ 729343 h 990600"/>
              <a:gd name="connsiteX9" fmla="*/ 1632857 w 1894114"/>
              <a:gd name="connsiteY9" fmla="*/ 718458 h 990600"/>
              <a:gd name="connsiteX10" fmla="*/ 1730828 w 1894114"/>
              <a:gd name="connsiteY10" fmla="*/ 707572 h 990600"/>
              <a:gd name="connsiteX11" fmla="*/ 1785257 w 1894114"/>
              <a:gd name="connsiteY11" fmla="*/ 685800 h 990600"/>
              <a:gd name="connsiteX12" fmla="*/ 1850571 w 1894114"/>
              <a:gd name="connsiteY12" fmla="*/ 664029 h 990600"/>
              <a:gd name="connsiteX13" fmla="*/ 1872342 w 1894114"/>
              <a:gd name="connsiteY13" fmla="*/ 631372 h 990600"/>
              <a:gd name="connsiteX14" fmla="*/ 1894114 w 1894114"/>
              <a:gd name="connsiteY14" fmla="*/ 566058 h 990600"/>
              <a:gd name="connsiteX15" fmla="*/ 1883228 w 1894114"/>
              <a:gd name="connsiteY15" fmla="*/ 304800 h 990600"/>
              <a:gd name="connsiteX16" fmla="*/ 1850571 w 1894114"/>
              <a:gd name="connsiteY16" fmla="*/ 185058 h 990600"/>
              <a:gd name="connsiteX17" fmla="*/ 1828800 w 1894114"/>
              <a:gd name="connsiteY17" fmla="*/ 163286 h 990600"/>
              <a:gd name="connsiteX18" fmla="*/ 1796142 w 1894114"/>
              <a:gd name="connsiteY18" fmla="*/ 97972 h 990600"/>
              <a:gd name="connsiteX19" fmla="*/ 1763485 w 1894114"/>
              <a:gd name="connsiteY19" fmla="*/ 54429 h 990600"/>
              <a:gd name="connsiteX20" fmla="*/ 1709057 w 1894114"/>
              <a:gd name="connsiteY20" fmla="*/ 32658 h 990600"/>
              <a:gd name="connsiteX21" fmla="*/ 1643742 w 1894114"/>
              <a:gd name="connsiteY21" fmla="*/ 10886 h 990600"/>
              <a:gd name="connsiteX22" fmla="*/ 1611085 w 1894114"/>
              <a:gd name="connsiteY22" fmla="*/ 0 h 990600"/>
              <a:gd name="connsiteX23" fmla="*/ 1306285 w 1894114"/>
              <a:gd name="connsiteY23" fmla="*/ 10886 h 990600"/>
              <a:gd name="connsiteX24" fmla="*/ 1273628 w 1894114"/>
              <a:gd name="connsiteY24" fmla="*/ 21772 h 990600"/>
              <a:gd name="connsiteX25" fmla="*/ 1197428 w 1894114"/>
              <a:gd name="connsiteY25" fmla="*/ 43543 h 990600"/>
              <a:gd name="connsiteX26" fmla="*/ 1132114 w 1894114"/>
              <a:gd name="connsiteY26" fmla="*/ 87086 h 990600"/>
              <a:gd name="connsiteX27" fmla="*/ 1088571 w 1894114"/>
              <a:gd name="connsiteY27" fmla="*/ 141515 h 990600"/>
              <a:gd name="connsiteX28" fmla="*/ 1045028 w 1894114"/>
              <a:gd name="connsiteY28" fmla="*/ 185058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894114" h="990600">
                <a:moveTo>
                  <a:pt x="0" y="990600"/>
                </a:moveTo>
                <a:cubicBezTo>
                  <a:pt x="10886" y="957943"/>
                  <a:pt x="8316" y="916970"/>
                  <a:pt x="32657" y="892629"/>
                </a:cubicBezTo>
                <a:cubicBezTo>
                  <a:pt x="38968" y="886318"/>
                  <a:pt x="94988" y="823180"/>
                  <a:pt x="119742" y="816429"/>
                </a:cubicBezTo>
                <a:cubicBezTo>
                  <a:pt x="147966" y="808732"/>
                  <a:pt x="177630" y="807368"/>
                  <a:pt x="206828" y="805543"/>
                </a:cubicBezTo>
                <a:cubicBezTo>
                  <a:pt x="293819" y="800106"/>
                  <a:pt x="380999" y="798286"/>
                  <a:pt x="468085" y="794658"/>
                </a:cubicBezTo>
                <a:cubicBezTo>
                  <a:pt x="834857" y="757980"/>
                  <a:pt x="433930" y="794972"/>
                  <a:pt x="1306285" y="772886"/>
                </a:cubicBezTo>
                <a:cubicBezTo>
                  <a:pt x="1349965" y="771780"/>
                  <a:pt x="1393371" y="765629"/>
                  <a:pt x="1436914" y="762000"/>
                </a:cubicBezTo>
                <a:cubicBezTo>
                  <a:pt x="1535684" y="737309"/>
                  <a:pt x="1413623" y="766236"/>
                  <a:pt x="1556657" y="740229"/>
                </a:cubicBezTo>
                <a:cubicBezTo>
                  <a:pt x="1571377" y="737553"/>
                  <a:pt x="1585815" y="733453"/>
                  <a:pt x="1600200" y="729343"/>
                </a:cubicBezTo>
                <a:cubicBezTo>
                  <a:pt x="1611233" y="726191"/>
                  <a:pt x="1621539" y="720344"/>
                  <a:pt x="1632857" y="718458"/>
                </a:cubicBezTo>
                <a:cubicBezTo>
                  <a:pt x="1665268" y="713056"/>
                  <a:pt x="1698171" y="711201"/>
                  <a:pt x="1730828" y="707572"/>
                </a:cubicBezTo>
                <a:cubicBezTo>
                  <a:pt x="1748971" y="700315"/>
                  <a:pt x="1766893" y="692478"/>
                  <a:pt x="1785257" y="685800"/>
                </a:cubicBezTo>
                <a:cubicBezTo>
                  <a:pt x="1806824" y="677957"/>
                  <a:pt x="1850571" y="664029"/>
                  <a:pt x="1850571" y="664029"/>
                </a:cubicBezTo>
                <a:cubicBezTo>
                  <a:pt x="1857828" y="653143"/>
                  <a:pt x="1867029" y="643327"/>
                  <a:pt x="1872342" y="631372"/>
                </a:cubicBezTo>
                <a:cubicBezTo>
                  <a:pt x="1881663" y="610401"/>
                  <a:pt x="1894114" y="566058"/>
                  <a:pt x="1894114" y="566058"/>
                </a:cubicBezTo>
                <a:cubicBezTo>
                  <a:pt x="1890485" y="478972"/>
                  <a:pt x="1889225" y="391755"/>
                  <a:pt x="1883228" y="304800"/>
                </a:cubicBezTo>
                <a:cubicBezTo>
                  <a:pt x="1881968" y="286535"/>
                  <a:pt x="1860670" y="195158"/>
                  <a:pt x="1850571" y="185058"/>
                </a:cubicBezTo>
                <a:lnTo>
                  <a:pt x="1828800" y="163286"/>
                </a:lnTo>
                <a:cubicBezTo>
                  <a:pt x="1815319" y="122843"/>
                  <a:pt x="1822521" y="134902"/>
                  <a:pt x="1796142" y="97972"/>
                </a:cubicBezTo>
                <a:cubicBezTo>
                  <a:pt x="1785597" y="83209"/>
                  <a:pt x="1777999" y="65315"/>
                  <a:pt x="1763485" y="54429"/>
                </a:cubicBezTo>
                <a:cubicBezTo>
                  <a:pt x="1747853" y="42705"/>
                  <a:pt x="1727421" y="39336"/>
                  <a:pt x="1709057" y="32658"/>
                </a:cubicBezTo>
                <a:cubicBezTo>
                  <a:pt x="1687489" y="24815"/>
                  <a:pt x="1665514" y="18143"/>
                  <a:pt x="1643742" y="10886"/>
                </a:cubicBezTo>
                <a:lnTo>
                  <a:pt x="1611085" y="0"/>
                </a:lnTo>
                <a:cubicBezTo>
                  <a:pt x="1509485" y="3629"/>
                  <a:pt x="1407739" y="4340"/>
                  <a:pt x="1306285" y="10886"/>
                </a:cubicBezTo>
                <a:cubicBezTo>
                  <a:pt x="1294834" y="11625"/>
                  <a:pt x="1284661" y="18620"/>
                  <a:pt x="1273628" y="21772"/>
                </a:cubicBezTo>
                <a:cubicBezTo>
                  <a:pt x="1177921" y="49118"/>
                  <a:pt x="1275748" y="17438"/>
                  <a:pt x="1197428" y="43543"/>
                </a:cubicBezTo>
                <a:cubicBezTo>
                  <a:pt x="1147512" y="93461"/>
                  <a:pt x="1211195" y="34366"/>
                  <a:pt x="1132114" y="87086"/>
                </a:cubicBezTo>
                <a:cubicBezTo>
                  <a:pt x="1099795" y="108632"/>
                  <a:pt x="1117687" y="112399"/>
                  <a:pt x="1088571" y="141515"/>
                </a:cubicBezTo>
                <a:cubicBezTo>
                  <a:pt x="1036026" y="194060"/>
                  <a:pt x="1069912" y="135290"/>
                  <a:pt x="1045028" y="18505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5997004" y="621418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success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8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/>
      <p:bldP spid="14" grpId="0" animBg="1"/>
      <p:bldP spid="18" grpId="0"/>
      <p:bldP spid="19" grpId="0"/>
      <p:bldP spid="20" grpId="0"/>
      <p:bldP spid="21" grpId="0"/>
      <p:bldP spid="22" grpId="0"/>
      <p:bldP spid="34" grpId="0" animBg="1"/>
      <p:bldP spid="40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8" grpId="0" animBg="1"/>
      <p:bldP spid="60" grpId="0"/>
      <p:bldP spid="61" grpId="0" animBg="1"/>
      <p:bldP spid="64" grpId="0" animBg="1"/>
      <p:bldP spid="65" grpId="0" animBg="1"/>
      <p:bldP spid="66" grpId="0" animBg="1"/>
      <p:bldP spid="67" grpId="0" animBg="1"/>
      <p:bldP spid="68" grpId="0"/>
      <p:bldP spid="69" grpId="0" animBg="1"/>
      <p:bldP spid="70" grpId="0"/>
      <p:bldP spid="71" grpId="0" animBg="1"/>
      <p:bldP spid="72" grpId="0"/>
      <p:bldP spid="73" grpId="0"/>
      <p:bldP spid="74" grpId="0"/>
      <p:bldP spid="75" grpId="0" animBg="1"/>
      <p:bldP spid="76" grpId="0" animBg="1"/>
      <p:bldP spid="7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27447</TotalTime>
  <Words>2158</Words>
  <Application>Microsoft Office PowerPoint</Application>
  <PresentationFormat>On-screen Show (4:3)</PresentationFormat>
  <Paragraphs>491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Equity</vt:lpstr>
      <vt:lpstr>PROgramming in LOGic CS 431 Tutorial # 2</vt:lpstr>
      <vt:lpstr>Outline</vt:lpstr>
      <vt:lpstr>Lists</vt:lpstr>
      <vt:lpstr>Lists</vt:lpstr>
      <vt:lpstr>Lists</vt:lpstr>
      <vt:lpstr>Lists</vt:lpstr>
      <vt:lpstr>Lists</vt:lpstr>
      <vt:lpstr>Lists</vt:lpstr>
      <vt:lpstr>PowerPoint Presentation</vt:lpstr>
      <vt:lpstr>Arithmetic</vt:lpstr>
      <vt:lpstr>Arithmetic</vt:lpstr>
      <vt:lpstr>cut (!) </vt:lpstr>
      <vt:lpstr>cut(!)</vt:lpstr>
      <vt:lpstr>cut(!)</vt:lpstr>
      <vt:lpstr>cut(!)</vt:lpstr>
      <vt:lpstr>cut(!)</vt:lpstr>
      <vt:lpstr>cut(!)</vt:lpstr>
      <vt:lpstr>Using cut (!)</vt:lpstr>
      <vt:lpstr>Using cut (!)</vt:lpstr>
      <vt:lpstr>Using cut (!)</vt:lpstr>
      <vt:lpstr>Negation as failure</vt:lpstr>
      <vt:lpstr>Negation as failure</vt:lpstr>
      <vt:lpstr>Negation as failure</vt:lpstr>
      <vt:lpstr>Negation as failure</vt:lpstr>
      <vt:lpstr>Negation as failure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LOGic CS 431 Tutorial # 1</dc:title>
  <dc:creator>Admin</dc:creator>
  <cp:lastModifiedBy>Admin</cp:lastModifiedBy>
  <cp:revision>139</cp:revision>
  <dcterms:created xsi:type="dcterms:W3CDTF">2014-09-23T11:14:53Z</dcterms:created>
  <dcterms:modified xsi:type="dcterms:W3CDTF">2014-10-27T09:11:22Z</dcterms:modified>
</cp:coreProperties>
</file>