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67" r:id="rId6"/>
    <p:sldId id="257" r:id="rId7"/>
    <p:sldId id="258" r:id="rId8"/>
    <p:sldId id="259" r:id="rId9"/>
    <p:sldId id="260" r:id="rId10"/>
    <p:sldId id="261" r:id="rId11"/>
    <p:sldId id="262" r:id="rId12"/>
    <p:sldId id="263" r:id="rId13"/>
    <p:sldId id="264"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F4CA4-6984-4C82-A714-ADD05750BB15}" v="35" dt="2024-06-28T08:03:27.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3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5A4818-4524-45F9-9B16-7D38EC026B09}"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87714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A4818-4524-45F9-9B16-7D38EC026B09}"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132400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A4818-4524-45F9-9B16-7D38EC026B09}"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94D1E5-0B92-4B99-8233-D7A642A05F9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2737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A4818-4524-45F9-9B16-7D38EC026B09}"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2446530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A4818-4524-45F9-9B16-7D38EC026B09}"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94D1E5-0B92-4B99-8233-D7A642A05F9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90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A4818-4524-45F9-9B16-7D38EC026B09}"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301638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818-4524-45F9-9B16-7D38EC026B09}"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2362506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818-4524-45F9-9B16-7D38EC026B09}"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56788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818-4524-45F9-9B16-7D38EC026B09}"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397149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A4818-4524-45F9-9B16-7D38EC026B09}"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298675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A4818-4524-45F9-9B16-7D38EC026B09}"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416669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A4818-4524-45F9-9B16-7D38EC026B09}" type="datetimeFigureOut">
              <a:rPr lang="en-IN" smtClean="0"/>
              <a:t>28-06-2024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33032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A4818-4524-45F9-9B16-7D38EC026B09}" type="datetimeFigureOut">
              <a:rPr lang="en-IN" smtClean="0"/>
              <a:t>28-06-2024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329324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A4818-4524-45F9-9B16-7D38EC026B09}" type="datetimeFigureOut">
              <a:rPr lang="en-IN" smtClean="0"/>
              <a:t>28-06-2024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126433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A4818-4524-45F9-9B16-7D38EC026B09}"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329137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A4818-4524-45F9-9B16-7D38EC026B09}"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94D1E5-0B92-4B99-8233-D7A642A05F91}" type="slidenum">
              <a:rPr lang="en-IN" smtClean="0"/>
              <a:t>‹#›</a:t>
            </a:fld>
            <a:endParaRPr lang="en-IN"/>
          </a:p>
        </p:txBody>
      </p:sp>
    </p:spTree>
    <p:extLst>
      <p:ext uri="{BB962C8B-B14F-4D97-AF65-F5344CB8AC3E}">
        <p14:creationId xmlns:p14="http://schemas.microsoft.com/office/powerpoint/2010/main" val="44578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5A4818-4524-45F9-9B16-7D38EC026B09}" type="datetimeFigureOut">
              <a:rPr lang="en-IN" smtClean="0"/>
              <a:t>28-06-2024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94D1E5-0B92-4B99-8233-D7A642A05F91}" type="slidenum">
              <a:rPr lang="en-IN" smtClean="0"/>
              <a:t>‹#›</a:t>
            </a:fld>
            <a:endParaRPr lang="en-IN"/>
          </a:p>
        </p:txBody>
      </p:sp>
    </p:spTree>
    <p:extLst>
      <p:ext uri="{BB962C8B-B14F-4D97-AF65-F5344CB8AC3E}">
        <p14:creationId xmlns:p14="http://schemas.microsoft.com/office/powerpoint/2010/main" val="33227569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EE6F-3892-B579-5702-D77D598C1959}"/>
              </a:ext>
            </a:extLst>
          </p:cNvPr>
          <p:cNvSpPr>
            <a:spLocks noGrp="1"/>
          </p:cNvSpPr>
          <p:nvPr>
            <p:ph type="ctrTitle"/>
          </p:nvPr>
        </p:nvSpPr>
        <p:spPr>
          <a:xfrm>
            <a:off x="2431897" y="1166219"/>
            <a:ext cx="8915399" cy="2262781"/>
          </a:xfrm>
        </p:spPr>
        <p:txBody>
          <a:bodyPr/>
          <a:lstStyle/>
          <a:p>
            <a:r>
              <a:rPr lang="en-US" dirty="0"/>
              <a:t>PHISHING AWARENESS</a:t>
            </a:r>
            <a:endParaRPr lang="en-IN" dirty="0"/>
          </a:p>
        </p:txBody>
      </p:sp>
      <p:sp>
        <p:nvSpPr>
          <p:cNvPr id="3" name="Subtitle 2">
            <a:extLst>
              <a:ext uri="{FF2B5EF4-FFF2-40B4-BE49-F238E27FC236}">
                <a16:creationId xmlns:a16="http://schemas.microsoft.com/office/drawing/2014/main" id="{73BB87AF-AC2D-1383-FB45-55355C79807E}"/>
              </a:ext>
            </a:extLst>
          </p:cNvPr>
          <p:cNvSpPr>
            <a:spLocks noGrp="1"/>
          </p:cNvSpPr>
          <p:nvPr>
            <p:ph type="subTitle" idx="1"/>
          </p:nvPr>
        </p:nvSpPr>
        <p:spPr>
          <a:xfrm>
            <a:off x="2510554" y="3499186"/>
            <a:ext cx="8915399" cy="1126283"/>
          </a:xfrm>
        </p:spPr>
        <p:txBody>
          <a:bodyPr>
            <a:normAutofit/>
          </a:bodyPr>
          <a:lstStyle/>
          <a:p>
            <a:r>
              <a:rPr lang="en-US" sz="2800" dirty="0"/>
              <a:t>Recognition and avoidance</a:t>
            </a:r>
            <a:endParaRPr lang="en-IN" sz="2800" dirty="0"/>
          </a:p>
        </p:txBody>
      </p:sp>
      <p:sp>
        <p:nvSpPr>
          <p:cNvPr id="4" name="TextBox 3">
            <a:extLst>
              <a:ext uri="{FF2B5EF4-FFF2-40B4-BE49-F238E27FC236}">
                <a16:creationId xmlns:a16="http://schemas.microsoft.com/office/drawing/2014/main" id="{0BEE4D48-CADC-B420-5081-47D487B257D2}"/>
              </a:ext>
            </a:extLst>
          </p:cNvPr>
          <p:cNvSpPr txBox="1"/>
          <p:nvPr/>
        </p:nvSpPr>
        <p:spPr>
          <a:xfrm>
            <a:off x="8485239" y="5691781"/>
            <a:ext cx="2468766" cy="430887"/>
          </a:xfrm>
          <a:prstGeom prst="rect">
            <a:avLst/>
          </a:prstGeom>
          <a:noFill/>
        </p:spPr>
        <p:txBody>
          <a:bodyPr wrap="square" rtlCol="0">
            <a:spAutoFit/>
          </a:bodyPr>
          <a:lstStyle/>
          <a:p>
            <a:r>
              <a:rPr lang="en-US" sz="2200" dirty="0"/>
              <a:t>By Vishal Bansal</a:t>
            </a:r>
            <a:endParaRPr lang="en-IN" sz="2200" dirty="0"/>
          </a:p>
        </p:txBody>
      </p:sp>
    </p:spTree>
    <p:extLst>
      <p:ext uri="{BB962C8B-B14F-4D97-AF65-F5344CB8AC3E}">
        <p14:creationId xmlns:p14="http://schemas.microsoft.com/office/powerpoint/2010/main" val="1727944968"/>
      </p:ext>
    </p:extLst>
  </p:cSld>
  <p:clrMapOvr>
    <a:masterClrMapping/>
  </p:clrMapOvr>
  <mc:AlternateContent xmlns:mc="http://schemas.openxmlformats.org/markup-compatibility/2006">
    <mc:Choice xmlns:p14="http://schemas.microsoft.com/office/powerpoint/2010/main" Requires="p14">
      <p:transition spd="slow" p14:dur="2000" advTm="3871"/>
    </mc:Choice>
    <mc:Fallback>
      <p:transition spd="slow" advTm="38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24A0-8087-5A4B-A5DE-FB41052164D5}"/>
              </a:ext>
            </a:extLst>
          </p:cNvPr>
          <p:cNvSpPr>
            <a:spLocks noGrp="1"/>
          </p:cNvSpPr>
          <p:nvPr>
            <p:ph type="title"/>
          </p:nvPr>
        </p:nvSpPr>
        <p:spPr/>
        <p:txBody>
          <a:bodyPr/>
          <a:lstStyle/>
          <a:p>
            <a:r>
              <a:rPr lang="en-US" dirty="0"/>
              <a:t>Security Best Practices</a:t>
            </a:r>
            <a:endParaRPr lang="en-IN" dirty="0"/>
          </a:p>
        </p:txBody>
      </p:sp>
      <p:sp>
        <p:nvSpPr>
          <p:cNvPr id="3" name="Content Placeholder 2">
            <a:extLst>
              <a:ext uri="{FF2B5EF4-FFF2-40B4-BE49-F238E27FC236}">
                <a16:creationId xmlns:a16="http://schemas.microsoft.com/office/drawing/2014/main" id="{6B8AA81F-1D3C-B9DF-3049-44DB0EC57DCA}"/>
              </a:ext>
            </a:extLst>
          </p:cNvPr>
          <p:cNvSpPr>
            <a:spLocks noGrp="1"/>
          </p:cNvSpPr>
          <p:nvPr>
            <p:ph idx="1"/>
          </p:nvPr>
        </p:nvSpPr>
        <p:spPr>
          <a:xfrm>
            <a:off x="2589212" y="1730477"/>
            <a:ext cx="8019794" cy="3777622"/>
          </a:xfrm>
        </p:spPr>
        <p:txBody>
          <a:bodyPr/>
          <a:lstStyle/>
          <a:p>
            <a:r>
              <a:rPr lang="en-US" dirty="0"/>
              <a:t>Enable a two-factor authentication for enhanced account security.</a:t>
            </a:r>
          </a:p>
          <a:p>
            <a:r>
              <a:rPr lang="en-US" dirty="0"/>
              <a:t>Keep software and systems updated to patch known vulnerabilities.</a:t>
            </a:r>
          </a:p>
          <a:p>
            <a:r>
              <a:rPr lang="en-US" dirty="0"/>
              <a:t>Use strong, unique passwords and password managers to store credentials securely.</a:t>
            </a:r>
          </a:p>
          <a:p>
            <a:r>
              <a:rPr lang="en-US" dirty="0"/>
              <a:t>Verify requests for sensitive information by contacting the sender through truster channels.</a:t>
            </a:r>
            <a:endParaRPr lang="en-IN" dirty="0"/>
          </a:p>
        </p:txBody>
      </p:sp>
      <p:pic>
        <p:nvPicPr>
          <p:cNvPr id="1026" name="Picture 2" descr="Phishing: Definition, Types Of Attacks, And Examples, 53% OFF">
            <a:extLst>
              <a:ext uri="{FF2B5EF4-FFF2-40B4-BE49-F238E27FC236}">
                <a16:creationId xmlns:a16="http://schemas.microsoft.com/office/drawing/2014/main" id="{7DF19B67-692A-9525-85BA-DC3FFDC11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718" y="4021392"/>
            <a:ext cx="5137999" cy="239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770388"/>
      </p:ext>
    </p:extLst>
  </p:cSld>
  <p:clrMapOvr>
    <a:masterClrMapping/>
  </p:clrMapOvr>
  <mc:AlternateContent xmlns:mc="http://schemas.openxmlformats.org/markup-compatibility/2006">
    <mc:Choice xmlns:p14="http://schemas.microsoft.com/office/powerpoint/2010/main" Requires="p14">
      <p:transition spd="slow" p14:dur="2000" advTm="4308"/>
    </mc:Choice>
    <mc:Fallback>
      <p:transition spd="slow" advTm="43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CB6C-F02D-D313-9DF6-794800D20DF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0EECBE9-FC0A-9595-A902-E36526CDB714}"/>
              </a:ext>
            </a:extLst>
          </p:cNvPr>
          <p:cNvSpPr>
            <a:spLocks noGrp="1"/>
          </p:cNvSpPr>
          <p:nvPr>
            <p:ph idx="1"/>
          </p:nvPr>
        </p:nvSpPr>
        <p:spPr>
          <a:xfrm>
            <a:off x="2687535" y="1905000"/>
            <a:ext cx="7665833" cy="3777622"/>
          </a:xfrm>
        </p:spPr>
        <p:txBody>
          <a:bodyPr/>
          <a:lstStyle/>
          <a:p>
            <a:r>
              <a:rPr lang="en-US" b="1" u="sng" dirty="0"/>
              <a:t>Phishing Remains a Persistent Threat </a:t>
            </a:r>
            <a:r>
              <a:rPr lang="en-US" b="1" dirty="0"/>
              <a:t>: </a:t>
            </a:r>
            <a:r>
              <a:rPr lang="en-US" dirty="0"/>
              <a:t>Phishing attacks continue to evolve, so it's crucial to stay informed and vigilant to protect yourself and your organization.</a:t>
            </a:r>
          </a:p>
          <a:p>
            <a:endParaRPr lang="en-IN" dirty="0"/>
          </a:p>
          <a:p>
            <a:r>
              <a:rPr lang="en-US" b="1" u="sng" dirty="0"/>
              <a:t>Develop a Phishing-Resistant Culture </a:t>
            </a:r>
            <a:r>
              <a:rPr lang="en-US" b="1" dirty="0"/>
              <a:t>: </a:t>
            </a:r>
            <a:r>
              <a:rPr lang="en-US" dirty="0"/>
              <a:t>Educating employees about phishing and fostering a culture of cybersecurity awareness can significantly reduce the risk of successful attacks.</a:t>
            </a:r>
          </a:p>
          <a:p>
            <a:endParaRPr lang="en-IN" dirty="0"/>
          </a:p>
          <a:p>
            <a:r>
              <a:rPr lang="en-US" b="1" u="sng" dirty="0"/>
              <a:t>Stay Proactive and Responsive </a:t>
            </a:r>
            <a:r>
              <a:rPr lang="en-US" b="1" dirty="0"/>
              <a:t>: </a:t>
            </a:r>
            <a:r>
              <a:rPr lang="en-US" dirty="0"/>
              <a:t>By recognizing phishing attempts, reporting incidents, and continuously improving security measures, we can work together to combat this persistent threat.</a:t>
            </a:r>
          </a:p>
          <a:p>
            <a:endParaRPr lang="en-IN" dirty="0"/>
          </a:p>
        </p:txBody>
      </p:sp>
    </p:spTree>
    <p:extLst>
      <p:ext uri="{BB962C8B-B14F-4D97-AF65-F5344CB8AC3E}">
        <p14:creationId xmlns:p14="http://schemas.microsoft.com/office/powerpoint/2010/main" val="758836848"/>
      </p:ext>
    </p:extLst>
  </p:cSld>
  <p:clrMapOvr>
    <a:masterClrMapping/>
  </p:clrMapOvr>
  <mc:AlternateContent xmlns:mc="http://schemas.openxmlformats.org/markup-compatibility/2006">
    <mc:Choice xmlns:p14="http://schemas.microsoft.com/office/powerpoint/2010/main" Requires="p14">
      <p:transition spd="slow" p14:dur="2000" advTm="4141"/>
    </mc:Choice>
    <mc:Fallback>
      <p:transition spd="slow" advTm="414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B115AC-A29F-8C9D-FBAB-33DF4F996682}"/>
              </a:ext>
            </a:extLst>
          </p:cNvPr>
          <p:cNvPicPr>
            <a:picLocks noChangeAspect="1"/>
          </p:cNvPicPr>
          <p:nvPr/>
        </p:nvPicPr>
        <p:blipFill rotWithShape="1">
          <a:blip r:embed="rId3">
            <a:extLst>
              <a:ext uri="{28A0092B-C50C-407E-A947-70E740481C1C}">
                <a14:useLocalDpi xmlns:a14="http://schemas.microsoft.com/office/drawing/2010/main" val="0"/>
              </a:ext>
            </a:extLst>
          </a:blip>
          <a:srcRect l="8708" t="19428" r="7122" b="27047"/>
          <a:stretch/>
        </p:blipFill>
        <p:spPr>
          <a:xfrm rot="21383425">
            <a:off x="2348990" y="1472631"/>
            <a:ext cx="8818727" cy="3407528"/>
          </a:xfrm>
          <a:prstGeom prst="rect">
            <a:avLst/>
          </a:prstGeom>
          <a:ln>
            <a:noFill/>
          </a:ln>
          <a:effectLst>
            <a:softEdge rad="112500"/>
          </a:effectLst>
        </p:spPr>
      </p:pic>
    </p:spTree>
    <p:custDataLst>
      <p:tags r:id="rId1"/>
    </p:custDataLst>
    <p:extLst>
      <p:ext uri="{BB962C8B-B14F-4D97-AF65-F5344CB8AC3E}">
        <p14:creationId xmlns:p14="http://schemas.microsoft.com/office/powerpoint/2010/main" val="2443413112"/>
      </p:ext>
    </p:extLst>
  </p:cSld>
  <p:clrMapOvr>
    <a:masterClrMapping/>
  </p:clrMapOvr>
  <mc:AlternateContent xmlns:mc="http://schemas.openxmlformats.org/markup-compatibility/2006">
    <mc:Choice xmlns:p14="http://schemas.microsoft.com/office/powerpoint/2010/main" Requires="p14">
      <p:transition p14:dur="10" advTm="2661"/>
    </mc:Choice>
    <mc:Fallback>
      <p:transition advTm="26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8606-4FFE-0723-8BEC-887C502A97F9}"/>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715DE7A7-8846-CDC0-B72C-995928917BE2}"/>
              </a:ext>
            </a:extLst>
          </p:cNvPr>
          <p:cNvSpPr>
            <a:spLocks noGrp="1"/>
          </p:cNvSpPr>
          <p:nvPr>
            <p:ph idx="1"/>
          </p:nvPr>
        </p:nvSpPr>
        <p:spPr>
          <a:xfrm>
            <a:off x="2687534" y="1789472"/>
            <a:ext cx="8915400" cy="3777622"/>
          </a:xfrm>
        </p:spPr>
        <p:txBody>
          <a:bodyPr/>
          <a:lstStyle/>
          <a:p>
            <a:r>
              <a:rPr lang="en-IN" b="1" dirty="0"/>
              <a:t>Introduction to Phishing</a:t>
            </a:r>
          </a:p>
          <a:p>
            <a:r>
              <a:rPr lang="en-IN" b="1" dirty="0"/>
              <a:t>Common Phishing Tactics</a:t>
            </a:r>
          </a:p>
          <a:p>
            <a:r>
              <a:rPr lang="en-IN" b="1" dirty="0"/>
              <a:t>Recognizing Phishing Emails</a:t>
            </a:r>
          </a:p>
          <a:p>
            <a:r>
              <a:rPr lang="en-IN" b="1" dirty="0"/>
              <a:t>Identifying Phishing websites</a:t>
            </a:r>
          </a:p>
          <a:p>
            <a:r>
              <a:rPr lang="en-IN" b="1" dirty="0"/>
              <a:t>Social Engineering Tactics</a:t>
            </a:r>
          </a:p>
          <a:p>
            <a:r>
              <a:rPr lang="en-IN" b="1" dirty="0"/>
              <a:t>Reporting Phishing Attempts</a:t>
            </a:r>
          </a:p>
          <a:p>
            <a:r>
              <a:rPr lang="en-IN" b="1" dirty="0"/>
              <a:t>Preventive Measures</a:t>
            </a:r>
          </a:p>
          <a:p>
            <a:r>
              <a:rPr lang="en-IN" b="1" dirty="0"/>
              <a:t>Security Best Practices</a:t>
            </a:r>
          </a:p>
          <a:p>
            <a:r>
              <a:rPr lang="en-IN" b="1" dirty="0"/>
              <a:t>Conclusion</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04031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B908-47B6-5D35-A039-ED1FF0E0159F}"/>
              </a:ext>
            </a:extLst>
          </p:cNvPr>
          <p:cNvSpPr>
            <a:spLocks noGrp="1"/>
          </p:cNvSpPr>
          <p:nvPr>
            <p:ph type="title"/>
          </p:nvPr>
        </p:nvSpPr>
        <p:spPr>
          <a:xfrm>
            <a:off x="2056797" y="645106"/>
            <a:ext cx="4137059" cy="1280890"/>
          </a:xfrm>
        </p:spPr>
        <p:txBody>
          <a:bodyPr>
            <a:normAutofit/>
          </a:bodyPr>
          <a:lstStyle/>
          <a:p>
            <a:r>
              <a:rPr lang="en-US" sz="3800" dirty="0"/>
              <a:t>Introduction to Phishing</a:t>
            </a:r>
            <a:endParaRPr lang="en-IN" sz="3800" dirty="0"/>
          </a:p>
        </p:txBody>
      </p:sp>
      <p:sp>
        <p:nvSpPr>
          <p:cNvPr id="3" name="Content Placeholder 2">
            <a:extLst>
              <a:ext uri="{FF2B5EF4-FFF2-40B4-BE49-F238E27FC236}">
                <a16:creationId xmlns:a16="http://schemas.microsoft.com/office/drawing/2014/main" id="{BD2A5370-C906-1330-B89B-E7BD580DF463}"/>
              </a:ext>
            </a:extLst>
          </p:cNvPr>
          <p:cNvSpPr>
            <a:spLocks noGrp="1"/>
          </p:cNvSpPr>
          <p:nvPr>
            <p:ph idx="1"/>
          </p:nvPr>
        </p:nvSpPr>
        <p:spPr>
          <a:xfrm>
            <a:off x="1968465" y="2543427"/>
            <a:ext cx="4746967" cy="2756160"/>
          </a:xfrm>
        </p:spPr>
        <p:txBody>
          <a:bodyPr>
            <a:normAutofit/>
          </a:bodyPr>
          <a:lstStyle/>
          <a:p>
            <a:r>
              <a:rPr lang="en-US" sz="1850" dirty="0">
                <a:solidFill>
                  <a:srgbClr val="000000"/>
                </a:solidFill>
              </a:rPr>
              <a:t>Phishing is a type of social engineering attack where criminals use deceptive tactics to trick victims into revealing sensitive information or performing actions that compromise their security. This can include stealing login credentials, financial information, or installing malware on their devices.</a:t>
            </a:r>
          </a:p>
          <a:p>
            <a:endParaRPr lang="en-IN" sz="1850" dirty="0">
              <a:solidFill>
                <a:srgbClr val="000000"/>
              </a:solidFill>
            </a:endParaRPr>
          </a:p>
        </p:txBody>
      </p:sp>
      <p:pic>
        <p:nvPicPr>
          <p:cNvPr id="1026" name="Picture 2" descr="What Is Phishing? Spot It to Avoid ...">
            <a:extLst>
              <a:ext uri="{FF2B5EF4-FFF2-40B4-BE49-F238E27FC236}">
                <a16:creationId xmlns:a16="http://schemas.microsoft.com/office/drawing/2014/main" id="{1573983D-43A8-E80C-C867-D11C034C1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884" y="1836597"/>
            <a:ext cx="3679568" cy="367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79871"/>
      </p:ext>
    </p:extLst>
  </p:cSld>
  <p:clrMapOvr>
    <a:masterClrMapping/>
  </p:clrMapOvr>
  <mc:AlternateContent xmlns:mc="http://schemas.openxmlformats.org/markup-compatibility/2006">
    <mc:Choice xmlns:p14="http://schemas.microsoft.com/office/powerpoint/2010/main" Requires="p14">
      <p:transition spd="slow" p14:dur="2000" advTm="4724"/>
    </mc:Choice>
    <mc:Fallback>
      <p:transition spd="slow" advTm="47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259B-13B1-E79A-BDC8-AF519F3012A1}"/>
              </a:ext>
            </a:extLst>
          </p:cNvPr>
          <p:cNvSpPr>
            <a:spLocks noGrp="1"/>
          </p:cNvSpPr>
          <p:nvPr>
            <p:ph type="title"/>
          </p:nvPr>
        </p:nvSpPr>
        <p:spPr/>
        <p:txBody>
          <a:bodyPr/>
          <a:lstStyle/>
          <a:p>
            <a:r>
              <a:rPr lang="en-US" dirty="0"/>
              <a:t>Common Phishing Tactics</a:t>
            </a:r>
            <a:endParaRPr lang="en-IN" dirty="0"/>
          </a:p>
        </p:txBody>
      </p:sp>
      <p:sp>
        <p:nvSpPr>
          <p:cNvPr id="3" name="Content Placeholder 2">
            <a:extLst>
              <a:ext uri="{FF2B5EF4-FFF2-40B4-BE49-F238E27FC236}">
                <a16:creationId xmlns:a16="http://schemas.microsoft.com/office/drawing/2014/main" id="{53BE82D2-B244-CFCB-0247-85857A4960F8}"/>
              </a:ext>
            </a:extLst>
          </p:cNvPr>
          <p:cNvSpPr>
            <a:spLocks noGrp="1"/>
          </p:cNvSpPr>
          <p:nvPr>
            <p:ph idx="1"/>
          </p:nvPr>
        </p:nvSpPr>
        <p:spPr>
          <a:xfrm>
            <a:off x="2501592" y="1905000"/>
            <a:ext cx="9003020" cy="3777622"/>
          </a:xfrm>
        </p:spPr>
        <p:txBody>
          <a:bodyPr/>
          <a:lstStyle/>
          <a:p>
            <a:r>
              <a:rPr lang="en-US" b="1" u="sng" dirty="0"/>
              <a:t>Fake Emails</a:t>
            </a:r>
          </a:p>
          <a:p>
            <a:pPr marL="0" indent="0">
              <a:buNone/>
            </a:pPr>
            <a:r>
              <a:rPr lang="en-US" dirty="0"/>
              <a:t>	Phishers often send emails that appear to be from legitimate organizations, like 		banks or government agencies, to lure victims into clicking on malicious links or 	providing personal information.</a:t>
            </a:r>
          </a:p>
          <a:p>
            <a:r>
              <a:rPr lang="en-US" b="1" u="sng" dirty="0"/>
              <a:t>Fraudulent Websites</a:t>
            </a:r>
          </a:p>
          <a:p>
            <a:pPr marL="0" indent="0">
              <a:buNone/>
            </a:pPr>
            <a:r>
              <a:rPr lang="en-US" dirty="0"/>
              <a:t>	Phishers create fake websites that closely resemble real ones to steal login 	credentials or financial information from unsuspecting users.</a:t>
            </a:r>
          </a:p>
          <a:p>
            <a:r>
              <a:rPr lang="en-US" b="1" u="sng" dirty="0"/>
              <a:t>Urgent Calls to Action</a:t>
            </a:r>
          </a:p>
          <a:p>
            <a:pPr marL="0" indent="0">
              <a:buNone/>
            </a:pPr>
            <a:r>
              <a:rPr lang="en-US" dirty="0"/>
              <a:t>	Phishing messages often create a sense of urgency, pressuring victims to act 	quickly without thinking through the consequences.</a:t>
            </a:r>
          </a:p>
          <a:p>
            <a:pPr marL="0" indent="0">
              <a:buNone/>
            </a:pPr>
            <a:endParaRPr lang="en-US" dirty="0"/>
          </a:p>
          <a:p>
            <a:endParaRPr lang="en-IN" dirty="0"/>
          </a:p>
        </p:txBody>
      </p:sp>
    </p:spTree>
    <p:extLst>
      <p:ext uri="{BB962C8B-B14F-4D97-AF65-F5344CB8AC3E}">
        <p14:creationId xmlns:p14="http://schemas.microsoft.com/office/powerpoint/2010/main" val="3114942384"/>
      </p:ext>
    </p:extLst>
  </p:cSld>
  <p:clrMapOvr>
    <a:masterClrMapping/>
  </p:clrMapOvr>
  <mc:AlternateContent xmlns:mc="http://schemas.openxmlformats.org/markup-compatibility/2006">
    <mc:Choice xmlns:p14="http://schemas.microsoft.com/office/powerpoint/2010/main" Requires="p14">
      <p:transition spd="slow" p14:dur="2000" advTm="4663"/>
    </mc:Choice>
    <mc:Fallback>
      <p:transition spd="slow" advTm="46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8D29-B48F-EF3A-4458-D5BC4C8FAEEF}"/>
              </a:ext>
            </a:extLst>
          </p:cNvPr>
          <p:cNvSpPr>
            <a:spLocks noGrp="1"/>
          </p:cNvSpPr>
          <p:nvPr>
            <p:ph type="title"/>
          </p:nvPr>
        </p:nvSpPr>
        <p:spPr>
          <a:xfrm>
            <a:off x="2461393" y="624110"/>
            <a:ext cx="8911687" cy="1280890"/>
          </a:xfrm>
        </p:spPr>
        <p:txBody>
          <a:bodyPr/>
          <a:lstStyle/>
          <a:p>
            <a:r>
              <a:rPr lang="en-IN" dirty="0"/>
              <a:t>Recognizing Phishing Emails</a:t>
            </a:r>
          </a:p>
        </p:txBody>
      </p:sp>
      <p:sp>
        <p:nvSpPr>
          <p:cNvPr id="3" name="Content Placeholder 2">
            <a:extLst>
              <a:ext uri="{FF2B5EF4-FFF2-40B4-BE49-F238E27FC236}">
                <a16:creationId xmlns:a16="http://schemas.microsoft.com/office/drawing/2014/main" id="{104ED8CC-ADBE-E84A-BBF0-CCB04A2620FC}"/>
              </a:ext>
            </a:extLst>
          </p:cNvPr>
          <p:cNvSpPr>
            <a:spLocks noGrp="1"/>
          </p:cNvSpPr>
          <p:nvPr>
            <p:ph idx="1"/>
          </p:nvPr>
        </p:nvSpPr>
        <p:spPr>
          <a:xfrm>
            <a:off x="2550803" y="1905000"/>
            <a:ext cx="3772259" cy="1828800"/>
          </a:xfrm>
        </p:spPr>
        <p:txBody>
          <a:bodyPr>
            <a:normAutofit/>
          </a:bodyPr>
          <a:lstStyle/>
          <a:p>
            <a:pPr>
              <a:buFont typeface="Wingdings" panose="05000000000000000000" pitchFamily="2" charset="2"/>
              <a:buChar char="Ø"/>
            </a:pPr>
            <a:r>
              <a:rPr lang="en-US" sz="1850" b="1" dirty="0">
                <a:solidFill>
                  <a:schemeClr val="tx1"/>
                </a:solidFill>
              </a:rPr>
              <a:t>Sender Email Address</a:t>
            </a:r>
          </a:p>
          <a:p>
            <a:pPr marL="0" indent="0">
              <a:buNone/>
            </a:pPr>
            <a:r>
              <a:rPr lang="en-US" sz="1850" dirty="0">
                <a:solidFill>
                  <a:schemeClr val="tx1"/>
                </a:solidFill>
              </a:rPr>
              <a:t>Look for strange or generic     email addresses that don't match the organization they claim to be from.</a:t>
            </a:r>
          </a:p>
          <a:p>
            <a:endParaRPr lang="en-IN" sz="1850" dirty="0">
              <a:solidFill>
                <a:schemeClr val="tx1"/>
              </a:solidFill>
            </a:endParaRPr>
          </a:p>
        </p:txBody>
      </p:sp>
      <p:sp>
        <p:nvSpPr>
          <p:cNvPr id="4" name="TextBox 3">
            <a:extLst>
              <a:ext uri="{FF2B5EF4-FFF2-40B4-BE49-F238E27FC236}">
                <a16:creationId xmlns:a16="http://schemas.microsoft.com/office/drawing/2014/main" id="{598C551C-7793-FF67-C77A-F455D416B09A}"/>
              </a:ext>
            </a:extLst>
          </p:cNvPr>
          <p:cNvSpPr txBox="1"/>
          <p:nvPr/>
        </p:nvSpPr>
        <p:spPr>
          <a:xfrm>
            <a:off x="6917236" y="1757516"/>
            <a:ext cx="3598607" cy="1800493"/>
          </a:xfrm>
          <a:prstGeom prst="rect">
            <a:avLst/>
          </a:prstGeom>
          <a:noFill/>
        </p:spPr>
        <p:txBody>
          <a:bodyPr wrap="square" rtlCol="0">
            <a:spAutoFit/>
          </a:bodyPr>
          <a:lstStyle/>
          <a:p>
            <a:pPr marL="285750" indent="-285750">
              <a:buFont typeface="Wingdings" panose="05000000000000000000" pitchFamily="2" charset="2"/>
              <a:buChar char="Ø"/>
            </a:pPr>
            <a:r>
              <a:rPr lang="en-US" sz="1850" b="1" dirty="0"/>
              <a:t>Suspicious Links</a:t>
            </a:r>
          </a:p>
          <a:p>
            <a:r>
              <a:rPr lang="en-US" sz="1850" dirty="0"/>
              <a:t>Hover over links to check if the URL matches the claimed destination. Avoid clicking on suspicious links.</a:t>
            </a:r>
          </a:p>
          <a:p>
            <a:endParaRPr lang="en-IN" sz="1850" dirty="0"/>
          </a:p>
        </p:txBody>
      </p:sp>
      <p:sp>
        <p:nvSpPr>
          <p:cNvPr id="5" name="TextBox 4">
            <a:extLst>
              <a:ext uri="{FF2B5EF4-FFF2-40B4-BE49-F238E27FC236}">
                <a16:creationId xmlns:a16="http://schemas.microsoft.com/office/drawing/2014/main" id="{1FDA277A-CBD2-80F1-0880-61EF4731BEAB}"/>
              </a:ext>
            </a:extLst>
          </p:cNvPr>
          <p:cNvSpPr txBox="1"/>
          <p:nvPr/>
        </p:nvSpPr>
        <p:spPr>
          <a:xfrm>
            <a:off x="2553135" y="4114443"/>
            <a:ext cx="3923071" cy="1800493"/>
          </a:xfrm>
          <a:prstGeom prst="rect">
            <a:avLst/>
          </a:prstGeom>
          <a:noFill/>
        </p:spPr>
        <p:txBody>
          <a:bodyPr wrap="square" rtlCol="0">
            <a:spAutoFit/>
          </a:bodyPr>
          <a:lstStyle/>
          <a:p>
            <a:pPr marL="285750" indent="-285750">
              <a:buFont typeface="Wingdings" panose="05000000000000000000" pitchFamily="2" charset="2"/>
              <a:buChar char="Ø"/>
            </a:pPr>
            <a:r>
              <a:rPr lang="en-US" sz="1850" b="1" dirty="0"/>
              <a:t>Inconsistent Branding</a:t>
            </a:r>
          </a:p>
          <a:p>
            <a:r>
              <a:rPr lang="en-US" sz="1850" dirty="0"/>
              <a:t>Phishing emails often have poor        formatting, spelling errors, or use of branding that doesn't match the real organization.</a:t>
            </a:r>
          </a:p>
          <a:p>
            <a:endParaRPr lang="en-IN" sz="1850" dirty="0"/>
          </a:p>
        </p:txBody>
      </p:sp>
      <p:pic>
        <p:nvPicPr>
          <p:cNvPr id="1026" name="Picture 2" descr="Mastering Phishing Email Detection: A Technical Guide to Unmasking  Deceptive Messages">
            <a:extLst>
              <a:ext uri="{FF2B5EF4-FFF2-40B4-BE49-F238E27FC236}">
                <a16:creationId xmlns:a16="http://schemas.microsoft.com/office/drawing/2014/main" id="{C4461CEA-5544-CF4B-D81E-448D6E72C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236" y="3719884"/>
            <a:ext cx="3598607" cy="270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69787"/>
      </p:ext>
    </p:extLst>
  </p:cSld>
  <p:clrMapOvr>
    <a:masterClrMapping/>
  </p:clrMapOvr>
  <mc:AlternateContent xmlns:mc="http://schemas.openxmlformats.org/markup-compatibility/2006">
    <mc:Choice xmlns:p14="http://schemas.microsoft.com/office/powerpoint/2010/main" Requires="p14">
      <p:transition spd="slow" p14:dur="2000" advTm="4449"/>
    </mc:Choice>
    <mc:Fallback>
      <p:transition spd="slow" advTm="444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B7D8-BC64-2537-9454-8889BF6585FA}"/>
              </a:ext>
            </a:extLst>
          </p:cNvPr>
          <p:cNvSpPr>
            <a:spLocks noGrp="1"/>
          </p:cNvSpPr>
          <p:nvPr>
            <p:ph type="title"/>
          </p:nvPr>
        </p:nvSpPr>
        <p:spPr/>
        <p:txBody>
          <a:bodyPr/>
          <a:lstStyle/>
          <a:p>
            <a:r>
              <a:rPr lang="en-IN" dirty="0"/>
              <a:t>Identifying Phishing Websites</a:t>
            </a:r>
          </a:p>
        </p:txBody>
      </p:sp>
      <p:sp>
        <p:nvSpPr>
          <p:cNvPr id="3" name="Content Placeholder 2">
            <a:extLst>
              <a:ext uri="{FF2B5EF4-FFF2-40B4-BE49-F238E27FC236}">
                <a16:creationId xmlns:a16="http://schemas.microsoft.com/office/drawing/2014/main" id="{06B0FF16-541A-0BC4-7D4E-F1976B6AB688}"/>
              </a:ext>
            </a:extLst>
          </p:cNvPr>
          <p:cNvSpPr>
            <a:spLocks noGrp="1"/>
          </p:cNvSpPr>
          <p:nvPr>
            <p:ph idx="1"/>
          </p:nvPr>
        </p:nvSpPr>
        <p:spPr>
          <a:xfrm>
            <a:off x="2592925" y="1757515"/>
            <a:ext cx="8026375" cy="4387646"/>
          </a:xfrm>
        </p:spPr>
        <p:txBody>
          <a:bodyPr>
            <a:noAutofit/>
          </a:bodyPr>
          <a:lstStyle/>
          <a:p>
            <a:r>
              <a:rPr lang="en-US" sz="1850" b="1" u="sng" dirty="0"/>
              <a:t>Lack of HTTPS </a:t>
            </a:r>
            <a:r>
              <a:rPr lang="en-US" sz="1850" b="1" dirty="0"/>
              <a:t>: </a:t>
            </a:r>
            <a:r>
              <a:rPr lang="en-US" sz="1850" dirty="0"/>
              <a:t>Legitimate websites should have a secure "https://" prefix in the URL.</a:t>
            </a:r>
          </a:p>
          <a:p>
            <a:pPr marL="0" indent="0">
              <a:buNone/>
            </a:pPr>
            <a:endParaRPr lang="en-US" sz="1850" dirty="0"/>
          </a:p>
          <a:p>
            <a:r>
              <a:rPr lang="en-US" sz="1850" b="1" u="sng" dirty="0"/>
              <a:t>Missing SSL Certificate </a:t>
            </a:r>
            <a:r>
              <a:rPr lang="en-US" sz="1850" b="1" dirty="0"/>
              <a:t>: </a:t>
            </a:r>
            <a:r>
              <a:rPr lang="en-US" sz="1850" dirty="0"/>
              <a:t>Phishing sites often lack a valid SSL certificate to encrypt user data.</a:t>
            </a:r>
          </a:p>
          <a:p>
            <a:endParaRPr lang="en-US" sz="1850" dirty="0"/>
          </a:p>
          <a:p>
            <a:r>
              <a:rPr lang="en-US" sz="1850" b="1" u="sng" dirty="0"/>
              <a:t>Suspicious Domain </a:t>
            </a:r>
            <a:r>
              <a:rPr lang="en-US" sz="1850" b="1" dirty="0"/>
              <a:t>: </a:t>
            </a:r>
            <a:r>
              <a:rPr lang="en-US" sz="1850" dirty="0"/>
              <a:t>Watch for misspelled domain names or unusual top-level domains (e.g.,".</a:t>
            </a:r>
            <a:r>
              <a:rPr lang="en-US" sz="1850" dirty="0" err="1"/>
              <a:t>xyz</a:t>
            </a:r>
            <a:r>
              <a:rPr lang="en-US" sz="1850" dirty="0"/>
              <a:t>").</a:t>
            </a:r>
          </a:p>
          <a:p>
            <a:pPr marL="0" indent="0">
              <a:buNone/>
            </a:pPr>
            <a:endParaRPr lang="en-US" sz="1850" dirty="0"/>
          </a:p>
          <a:p>
            <a:r>
              <a:rPr lang="en-US" sz="1850" b="1" u="sng" dirty="0"/>
              <a:t>Unsecured Login Forms </a:t>
            </a:r>
            <a:r>
              <a:rPr lang="en-US" sz="1850" b="1" dirty="0"/>
              <a:t>: </a:t>
            </a:r>
            <a:r>
              <a:rPr lang="en-US" sz="1850" dirty="0"/>
              <a:t>Phishing sites may have login pages that are not properly secured.</a:t>
            </a:r>
          </a:p>
          <a:p>
            <a:pPr marL="0" indent="0">
              <a:buNone/>
            </a:pPr>
            <a:endParaRPr lang="en-US" sz="1850" dirty="0"/>
          </a:p>
          <a:p>
            <a:pPr marL="0" indent="0">
              <a:buNone/>
            </a:pPr>
            <a:endParaRPr lang="en-US" sz="1850" dirty="0"/>
          </a:p>
          <a:p>
            <a:pPr marL="0" indent="0">
              <a:buNone/>
            </a:pPr>
            <a:endParaRPr lang="en-US" sz="1850" dirty="0"/>
          </a:p>
          <a:p>
            <a:endParaRPr lang="en-IN" sz="1850" dirty="0"/>
          </a:p>
        </p:txBody>
      </p:sp>
    </p:spTree>
    <p:extLst>
      <p:ext uri="{BB962C8B-B14F-4D97-AF65-F5344CB8AC3E}">
        <p14:creationId xmlns:p14="http://schemas.microsoft.com/office/powerpoint/2010/main" val="1269613361"/>
      </p:ext>
    </p:extLst>
  </p:cSld>
  <p:clrMapOvr>
    <a:masterClrMapping/>
  </p:clrMapOvr>
  <mc:AlternateContent xmlns:mc="http://schemas.openxmlformats.org/markup-compatibility/2006">
    <mc:Choice xmlns:p14="http://schemas.microsoft.com/office/powerpoint/2010/main" Requires="p14">
      <p:transition spd="slow" p14:dur="2000" advTm="3550"/>
    </mc:Choice>
    <mc:Fallback>
      <p:transition spd="slow" advTm="355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577F-68E2-C22D-B2A2-FFD21E02003F}"/>
              </a:ext>
            </a:extLst>
          </p:cNvPr>
          <p:cNvSpPr>
            <a:spLocks noGrp="1"/>
          </p:cNvSpPr>
          <p:nvPr>
            <p:ph type="title"/>
          </p:nvPr>
        </p:nvSpPr>
        <p:spPr/>
        <p:txBody>
          <a:bodyPr/>
          <a:lstStyle/>
          <a:p>
            <a:r>
              <a:rPr lang="en-US" dirty="0"/>
              <a:t>Social Engineering Tactics</a:t>
            </a:r>
            <a:endParaRPr lang="en-IN" dirty="0"/>
          </a:p>
        </p:txBody>
      </p:sp>
      <p:sp>
        <p:nvSpPr>
          <p:cNvPr id="3" name="Content Placeholder 2">
            <a:extLst>
              <a:ext uri="{FF2B5EF4-FFF2-40B4-BE49-F238E27FC236}">
                <a16:creationId xmlns:a16="http://schemas.microsoft.com/office/drawing/2014/main" id="{0FAC5C8D-BDCA-2E9D-C77E-C447AEC6F3D3}"/>
              </a:ext>
            </a:extLst>
          </p:cNvPr>
          <p:cNvSpPr>
            <a:spLocks noGrp="1"/>
          </p:cNvSpPr>
          <p:nvPr>
            <p:ph idx="1"/>
          </p:nvPr>
        </p:nvSpPr>
        <p:spPr>
          <a:xfrm>
            <a:off x="2592925" y="2094271"/>
            <a:ext cx="7911639" cy="3777622"/>
          </a:xfrm>
        </p:spPr>
        <p:txBody>
          <a:bodyPr/>
          <a:lstStyle/>
          <a:p>
            <a:r>
              <a:rPr lang="en-US" b="1" u="sng" dirty="0"/>
              <a:t>Stay Vigilant </a:t>
            </a:r>
            <a:r>
              <a:rPr lang="en-US" b="1" dirty="0"/>
              <a:t>: </a:t>
            </a:r>
            <a:r>
              <a:rPr lang="en-US" dirty="0"/>
              <a:t>Be aware of your surroundings and the people you interact with, both online and offline.</a:t>
            </a:r>
          </a:p>
          <a:p>
            <a:endParaRPr lang="en-US" dirty="0"/>
          </a:p>
          <a:p>
            <a:r>
              <a:rPr lang="en-US" b="1" u="sng" dirty="0"/>
              <a:t>Stay Vigilant : </a:t>
            </a:r>
            <a:r>
              <a:rPr lang="en-US" dirty="0"/>
              <a:t>Be aware of your surroundings and the people you interact with, both online and offline.</a:t>
            </a:r>
          </a:p>
          <a:p>
            <a:endParaRPr lang="en-US" dirty="0"/>
          </a:p>
          <a:p>
            <a:r>
              <a:rPr lang="en-US" dirty="0"/>
              <a:t> </a:t>
            </a:r>
            <a:r>
              <a:rPr lang="en-US" b="1" u="sng" dirty="0"/>
              <a:t>Continuous Education : </a:t>
            </a:r>
            <a:r>
              <a:rPr lang="en-US" dirty="0"/>
              <a:t>Stay informed about the latest phishing techniques and train employees to identify and report suspicious activities.</a:t>
            </a:r>
          </a:p>
          <a:p>
            <a:pPr marL="0" indent="0">
              <a:buNone/>
            </a:pPr>
            <a:endParaRPr lang="en-US" dirty="0"/>
          </a:p>
          <a:p>
            <a:endParaRPr lang="en-IN" dirty="0"/>
          </a:p>
        </p:txBody>
      </p:sp>
    </p:spTree>
    <p:extLst>
      <p:ext uri="{BB962C8B-B14F-4D97-AF65-F5344CB8AC3E}">
        <p14:creationId xmlns:p14="http://schemas.microsoft.com/office/powerpoint/2010/main" val="3915269367"/>
      </p:ext>
    </p:extLst>
  </p:cSld>
  <p:clrMapOvr>
    <a:masterClrMapping/>
  </p:clrMapOvr>
  <mc:AlternateContent xmlns:mc="http://schemas.openxmlformats.org/markup-compatibility/2006">
    <mc:Choice xmlns:p14="http://schemas.microsoft.com/office/powerpoint/2010/main" Requires="p14">
      <p:transition spd="slow" p14:dur="2000" advTm="3763"/>
    </mc:Choice>
    <mc:Fallback>
      <p:transition spd="slow" advTm="37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DE00-88AD-04F7-65A3-855C35C68590}"/>
              </a:ext>
            </a:extLst>
          </p:cNvPr>
          <p:cNvSpPr>
            <a:spLocks noGrp="1"/>
          </p:cNvSpPr>
          <p:nvPr>
            <p:ph type="title"/>
          </p:nvPr>
        </p:nvSpPr>
        <p:spPr/>
        <p:txBody>
          <a:bodyPr/>
          <a:lstStyle/>
          <a:p>
            <a:r>
              <a:rPr lang="en-US" dirty="0"/>
              <a:t>Reporting Phishing Attempts</a:t>
            </a:r>
            <a:endParaRPr lang="en-IN" dirty="0"/>
          </a:p>
        </p:txBody>
      </p:sp>
      <p:sp>
        <p:nvSpPr>
          <p:cNvPr id="3" name="Content Placeholder 2">
            <a:extLst>
              <a:ext uri="{FF2B5EF4-FFF2-40B4-BE49-F238E27FC236}">
                <a16:creationId xmlns:a16="http://schemas.microsoft.com/office/drawing/2014/main" id="{06C470AF-0E8D-97AF-8FC1-DA9423D6351E}"/>
              </a:ext>
            </a:extLst>
          </p:cNvPr>
          <p:cNvSpPr>
            <a:spLocks noGrp="1"/>
          </p:cNvSpPr>
          <p:nvPr>
            <p:ph idx="1"/>
          </p:nvPr>
        </p:nvSpPr>
        <p:spPr>
          <a:xfrm>
            <a:off x="2592925" y="1995948"/>
            <a:ext cx="7937423" cy="3777622"/>
          </a:xfrm>
        </p:spPr>
        <p:txBody>
          <a:bodyPr/>
          <a:lstStyle/>
          <a:p>
            <a:r>
              <a:rPr lang="en-US" b="1" u="sng" dirty="0"/>
              <a:t>Identify the Phishing Attempt </a:t>
            </a:r>
            <a:r>
              <a:rPr lang="en-US" b="1" dirty="0"/>
              <a:t>: </a:t>
            </a:r>
            <a:r>
              <a:rPr lang="en-US" dirty="0"/>
              <a:t>Carefully examine the email, website, or communication to determine if it's a phishing attack.</a:t>
            </a:r>
          </a:p>
          <a:p>
            <a:endParaRPr lang="en-IN" dirty="0"/>
          </a:p>
          <a:p>
            <a:r>
              <a:rPr lang="en-IN" b="1" u="sng" dirty="0"/>
              <a:t>Internal Reporting Procedures </a:t>
            </a:r>
            <a:r>
              <a:rPr lang="en-IN" b="1" dirty="0"/>
              <a:t>: </a:t>
            </a:r>
            <a:r>
              <a:rPr lang="en-IN" dirty="0"/>
              <a:t>Provide guidelines for reporting phishing attempts to the organization, including whom to contact and what information to provide.</a:t>
            </a:r>
          </a:p>
          <a:p>
            <a:endParaRPr lang="en-IN" b="1" dirty="0"/>
          </a:p>
          <a:p>
            <a:r>
              <a:rPr lang="en-IN" b="1" u="sng" dirty="0"/>
              <a:t>Reporting to External Authorities </a:t>
            </a:r>
            <a:r>
              <a:rPr lang="en-IN" b="1" dirty="0"/>
              <a:t>: </a:t>
            </a:r>
            <a:r>
              <a:rPr lang="en-IN" dirty="0"/>
              <a:t>Encouraging reporting phishing attempts to external organizations such as CERT/CSIRT or anti-phishing organizations for further investigation and action.</a:t>
            </a:r>
            <a:endParaRPr lang="en-IN" b="1" dirty="0"/>
          </a:p>
        </p:txBody>
      </p:sp>
    </p:spTree>
    <p:extLst>
      <p:ext uri="{BB962C8B-B14F-4D97-AF65-F5344CB8AC3E}">
        <p14:creationId xmlns:p14="http://schemas.microsoft.com/office/powerpoint/2010/main" val="2511840504"/>
      </p:ext>
    </p:extLst>
  </p:cSld>
  <p:clrMapOvr>
    <a:masterClrMapping/>
  </p:clrMapOvr>
  <mc:AlternateContent xmlns:mc="http://schemas.openxmlformats.org/markup-compatibility/2006">
    <mc:Choice xmlns:p14="http://schemas.microsoft.com/office/powerpoint/2010/main" Requires="p14">
      <p:transition spd="slow" p14:dur="2000" advTm="4267"/>
    </mc:Choice>
    <mc:Fallback>
      <p:transition spd="slow" advTm="42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A578-8576-5368-FBA5-77B29D4C539A}"/>
              </a:ext>
            </a:extLst>
          </p:cNvPr>
          <p:cNvSpPr>
            <a:spLocks noGrp="1"/>
          </p:cNvSpPr>
          <p:nvPr>
            <p:ph type="title"/>
          </p:nvPr>
        </p:nvSpPr>
        <p:spPr>
          <a:xfrm>
            <a:off x="2592926" y="624110"/>
            <a:ext cx="8507694" cy="791735"/>
          </a:xfrm>
        </p:spPr>
        <p:txBody>
          <a:bodyPr/>
          <a:lstStyle/>
          <a:p>
            <a:r>
              <a:rPr lang="en-US" dirty="0"/>
              <a:t>Preventive Measures</a:t>
            </a:r>
            <a:endParaRPr lang="en-IN" dirty="0"/>
          </a:p>
        </p:txBody>
      </p:sp>
      <p:sp>
        <p:nvSpPr>
          <p:cNvPr id="3" name="Content Placeholder 2">
            <a:extLst>
              <a:ext uri="{FF2B5EF4-FFF2-40B4-BE49-F238E27FC236}">
                <a16:creationId xmlns:a16="http://schemas.microsoft.com/office/drawing/2014/main" id="{A6D132D6-CA17-7CE6-D452-987D79C24A7F}"/>
              </a:ext>
            </a:extLst>
          </p:cNvPr>
          <p:cNvSpPr>
            <a:spLocks noGrp="1"/>
          </p:cNvSpPr>
          <p:nvPr>
            <p:ph idx="1"/>
          </p:nvPr>
        </p:nvSpPr>
        <p:spPr>
          <a:xfrm>
            <a:off x="2681417" y="1986116"/>
            <a:ext cx="7642455" cy="3777622"/>
          </a:xfrm>
        </p:spPr>
        <p:txBody>
          <a:bodyPr>
            <a:normAutofit lnSpcReduction="10000"/>
          </a:bodyPr>
          <a:lstStyle/>
          <a:p>
            <a:r>
              <a:rPr lang="en-US" b="1" u="sng" dirty="0"/>
              <a:t>Educate Yourself </a:t>
            </a:r>
            <a:r>
              <a:rPr lang="en-US" dirty="0"/>
              <a:t>: Stay informed about the latest phishing tactics and techniques to recognize and avoid them.</a:t>
            </a:r>
          </a:p>
          <a:p>
            <a:endParaRPr lang="en-US" dirty="0"/>
          </a:p>
          <a:p>
            <a:r>
              <a:rPr lang="en-IN" b="1" u="sng" dirty="0"/>
              <a:t>Verify Legitimacy </a:t>
            </a:r>
            <a:r>
              <a:rPr lang="en-IN" dirty="0"/>
              <a:t>: </a:t>
            </a:r>
            <a:r>
              <a:rPr lang="en-US" dirty="0"/>
              <a:t>Confirm the authenticity of any suspicious communication before providing any sensitive information.</a:t>
            </a:r>
          </a:p>
          <a:p>
            <a:endParaRPr lang="en-US" dirty="0"/>
          </a:p>
          <a:p>
            <a:r>
              <a:rPr lang="en-IN" b="1" u="sng" dirty="0"/>
              <a:t>Use Security Tools </a:t>
            </a:r>
            <a:r>
              <a:rPr lang="en-IN" dirty="0"/>
              <a:t>: </a:t>
            </a:r>
            <a:r>
              <a:rPr lang="en-US" dirty="0"/>
              <a:t>Utilize anti-virus software, email filters, and other security measures to detect and block phishing attempts.</a:t>
            </a:r>
          </a:p>
          <a:p>
            <a:endParaRPr lang="en-US" dirty="0"/>
          </a:p>
          <a:p>
            <a:r>
              <a:rPr lang="en-IN" b="1" u="sng" dirty="0"/>
              <a:t>Report Incidents </a:t>
            </a:r>
            <a:r>
              <a:rPr lang="en-IN" dirty="0"/>
              <a:t>:  </a:t>
            </a:r>
            <a:r>
              <a:rPr lang="en-US" dirty="0"/>
              <a:t>Promptly report any suspected phishing attempts to the relevant authorities to help prevent future attacks.</a:t>
            </a:r>
          </a:p>
          <a:p>
            <a:pPr marL="0" indent="0">
              <a:buNone/>
            </a:pPr>
            <a:endParaRPr lang="en-IN" dirty="0"/>
          </a:p>
        </p:txBody>
      </p:sp>
    </p:spTree>
    <p:extLst>
      <p:ext uri="{BB962C8B-B14F-4D97-AF65-F5344CB8AC3E}">
        <p14:creationId xmlns:p14="http://schemas.microsoft.com/office/powerpoint/2010/main" val="1749571249"/>
      </p:ext>
    </p:extLst>
  </p:cSld>
  <p:clrMapOvr>
    <a:masterClrMapping/>
  </p:clrMapOvr>
  <mc:AlternateContent xmlns:mc="http://schemas.openxmlformats.org/markup-compatibility/2006">
    <mc:Choice xmlns:p14="http://schemas.microsoft.com/office/powerpoint/2010/main" Requires="p14">
      <p:transition spd="slow" p14:dur="2000" advTm="4295"/>
    </mc:Choice>
    <mc:Fallback>
      <p:transition spd="slow" advTm="429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Wisp">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705a4a4-0a07-4210-8271-8a8ec36702a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AC92AF3386F342988EDBF67D2A3341" ma:contentTypeVersion="8" ma:contentTypeDescription="Create a new document." ma:contentTypeScope="" ma:versionID="918e48412e7971e1b5cb190ee585bdb1">
  <xsd:schema xmlns:xsd="http://www.w3.org/2001/XMLSchema" xmlns:xs="http://www.w3.org/2001/XMLSchema" xmlns:p="http://schemas.microsoft.com/office/2006/metadata/properties" xmlns:ns3="f705a4a4-0a07-4210-8271-8a8ec36702ac" xmlns:ns4="86ccbdbd-4d1c-4aa9-9bf2-0cc9e9221acb" targetNamespace="http://schemas.microsoft.com/office/2006/metadata/properties" ma:root="true" ma:fieldsID="b0516cdecf2f1e966f5894f8a0e5ddd5" ns3:_="" ns4:_="">
    <xsd:import namespace="f705a4a4-0a07-4210-8271-8a8ec36702ac"/>
    <xsd:import namespace="86ccbdbd-4d1c-4aa9-9bf2-0cc9e9221ac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05a4a4-0a07-4210-8271-8a8ec3670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ccbdbd-4d1c-4aa9-9bf2-0cc9e9221ac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63541-07B3-4BFA-BD66-6CC69CD0BCA7}">
  <ds:schemaRefs>
    <ds:schemaRef ds:uri="http://schemas.microsoft.com/office/infopath/2007/PartnerControls"/>
    <ds:schemaRef ds:uri="86ccbdbd-4d1c-4aa9-9bf2-0cc9e9221acb"/>
    <ds:schemaRef ds:uri="http://www.w3.org/XML/1998/namespace"/>
    <ds:schemaRef ds:uri="http://schemas.microsoft.com/office/2006/metadata/properties"/>
    <ds:schemaRef ds:uri="http://purl.org/dc/elements/1.1/"/>
    <ds:schemaRef ds:uri="http://purl.org/dc/terms/"/>
    <ds:schemaRef ds:uri="http://schemas.microsoft.com/office/2006/documentManagement/types"/>
    <ds:schemaRef ds:uri="f705a4a4-0a07-4210-8271-8a8ec36702ac"/>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5CD2A4D3-D810-4687-9D46-C61842FD2A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05a4a4-0a07-4210-8271-8a8ec36702ac"/>
    <ds:schemaRef ds:uri="86ccbdbd-4d1c-4aa9-9bf2-0cc9e9221a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CF335C-1098-4784-B134-DD89DD9D40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591</TotalTime>
  <Words>658</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Wingdings</vt:lpstr>
      <vt:lpstr>Wingdings 3</vt:lpstr>
      <vt:lpstr>Wisp</vt:lpstr>
      <vt:lpstr>PHISHING AWARENESS</vt:lpstr>
      <vt:lpstr>Contents</vt:lpstr>
      <vt:lpstr>Introduction to Phishing</vt:lpstr>
      <vt:lpstr>Common Phishing Tactics</vt:lpstr>
      <vt:lpstr>Recognizing Phishing Emails</vt:lpstr>
      <vt:lpstr>Identifying Phishing Websites</vt:lpstr>
      <vt:lpstr>Social Engineering Tactics</vt:lpstr>
      <vt:lpstr>Reporting Phishing Attempts</vt:lpstr>
      <vt:lpstr>Preventive Measures</vt:lpstr>
      <vt:lpstr>Security Best Practices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vishal22csu487</dc:creator>
  <cp:lastModifiedBy>vishal22csu487</cp:lastModifiedBy>
  <cp:revision>2</cp:revision>
  <dcterms:created xsi:type="dcterms:W3CDTF">2024-06-26T11:16:35Z</dcterms:created>
  <dcterms:modified xsi:type="dcterms:W3CDTF">2024-06-28T12:54:48Z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0x0101004CAC92AF3386F342988EDBF67D2A3341</vt:lpwstr>
  </property>
</Properties>
</file>