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429" r:id="rId2"/>
    <p:sldId id="435" r:id="rId3"/>
    <p:sldId id="437" r:id="rId4"/>
    <p:sldId id="438" r:id="rId5"/>
    <p:sldId id="439" r:id="rId6"/>
    <p:sldId id="375" r:id="rId7"/>
    <p:sldId id="436" r:id="rId8"/>
    <p:sldId id="376"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4" r:id="rId23"/>
    <p:sldId id="453" r:id="rId24"/>
    <p:sldId id="456" r:id="rId25"/>
    <p:sldId id="455" r:id="rId26"/>
    <p:sldId id="458" r:id="rId27"/>
    <p:sldId id="459" r:id="rId28"/>
    <p:sldId id="45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1972"/>
    <a:srgbClr val="271670"/>
    <a:srgbClr val="8E90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93" autoAdjust="0"/>
    <p:restoredTop sz="94660"/>
  </p:normalViewPr>
  <p:slideViewPr>
    <p:cSldViewPr snapToGrid="0" snapToObjects="1">
      <p:cViewPr varScale="1">
        <p:scale>
          <a:sx n="76" d="100"/>
          <a:sy n="76" d="100"/>
        </p:scale>
        <p:origin x="53" y="18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600FE2-2847-B046-93C4-52B6A36F6338}" type="datetimeFigureOut">
              <a:rPr lang="en-US" smtClean="0"/>
              <a:t>10/24/2019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D5889D-418C-D247-8E6D-09F7049A095F}" type="slidenum">
              <a:rPr lang="en-US" smtClean="0"/>
              <a:t>‹#›</a:t>
            </a:fld>
            <a:endParaRPr lang="en-US"/>
          </a:p>
        </p:txBody>
      </p:sp>
    </p:spTree>
    <p:extLst>
      <p:ext uri="{BB962C8B-B14F-4D97-AF65-F5344CB8AC3E}">
        <p14:creationId xmlns:p14="http://schemas.microsoft.com/office/powerpoint/2010/main" val="3553023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71E3C-302D-A947-91F9-2F4165D1F1A8}" type="datetimeFigureOut">
              <a:rPr lang="en-US" smtClean="0"/>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8F809-030A-8D4A-A80C-7AA81545BEAB}" type="slidenum">
              <a:rPr lang="en-US" smtClean="0"/>
              <a:t>‹#›</a:t>
            </a:fld>
            <a:endParaRPr lang="en-US"/>
          </a:p>
        </p:txBody>
      </p:sp>
    </p:spTree>
    <p:extLst>
      <p:ext uri="{BB962C8B-B14F-4D97-AF65-F5344CB8AC3E}">
        <p14:creationId xmlns:p14="http://schemas.microsoft.com/office/powerpoint/2010/main" val="11012833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8337D-507B-9C49-A44C-441E03DEE9DC}"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106054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3CB099-4637-EC43-A091-9DEB3414684F}"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227906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AF5918-EAF6-654D-9294-0D21D8B291B4}"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314177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9FEAA-61B0-5D4E-A093-0CF9DDE6F1FE}"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322163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51FC4D-F89B-E943-B1DF-1437B4AE2B3F}" type="datetime1">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1122306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54F1B3-BE73-8A4D-A54C-C7196BC5DE94}"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154428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EBDDE-D64C-4E48-BCCE-A4E2662D37D7}" type="datetime1">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132472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D0D8A5-581D-D843-8512-1C0C138507E1}" type="datetime1">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226192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0440C-644A-2940-A1D1-63E1B4962C29}" type="datetime1">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81706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29A63-2B5C-1A48-B7BD-94CB1160C1DC}"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429193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5F7FF-9E04-4144-8B16-473567948072}" type="datetime1">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586CA-777C-9945-A4A3-E4543084BA0F}" type="slidenum">
              <a:rPr lang="en-US" smtClean="0"/>
              <a:t>‹#›</a:t>
            </a:fld>
            <a:endParaRPr lang="en-US"/>
          </a:p>
        </p:txBody>
      </p:sp>
    </p:spTree>
    <p:extLst>
      <p:ext uri="{BB962C8B-B14F-4D97-AF65-F5344CB8AC3E}">
        <p14:creationId xmlns:p14="http://schemas.microsoft.com/office/powerpoint/2010/main" val="110078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B906C-514A-7F4F-BCBE-717C3227CC92}" type="datetime1">
              <a:rPr lang="en-US" smtClean="0"/>
              <a:t>10/24/2019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586CA-777C-9945-A4A3-E4543084BA0F}" type="slidenum">
              <a:rPr lang="en-US" smtClean="0"/>
              <a:t>‹#›</a:t>
            </a:fld>
            <a:endParaRPr lang="en-US"/>
          </a:p>
        </p:txBody>
      </p:sp>
    </p:spTree>
    <p:extLst>
      <p:ext uri="{BB962C8B-B14F-4D97-AF65-F5344CB8AC3E}">
        <p14:creationId xmlns:p14="http://schemas.microsoft.com/office/powerpoint/2010/main" val="1233721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1037"/>
            <a:ext cx="7772400" cy="2318114"/>
          </a:xfrm>
        </p:spPr>
        <p:txBody>
          <a:bodyPr>
            <a:normAutofit/>
          </a:bodyPr>
          <a:lstStyle/>
          <a:p>
            <a:r>
              <a:rPr lang="en-US" i="1" smtClean="0">
                <a:solidFill>
                  <a:srgbClr val="271670"/>
                </a:solidFill>
                <a:latin typeface="Garamond"/>
                <a:cs typeface="Garamond"/>
              </a:rPr>
              <a:t>t-Tests</a:t>
            </a:r>
            <a:endParaRPr lang="en-US" i="1" dirty="0">
              <a:solidFill>
                <a:srgbClr val="271670"/>
              </a:solidFill>
              <a:latin typeface="Garamond"/>
              <a:cs typeface="Garamond"/>
            </a:endParaRPr>
          </a:p>
        </p:txBody>
      </p:sp>
      <p:sp>
        <p:nvSpPr>
          <p:cNvPr id="3" name="Subtitle 2"/>
          <p:cNvSpPr>
            <a:spLocks noGrp="1"/>
          </p:cNvSpPr>
          <p:nvPr>
            <p:ph type="subTitle" idx="1"/>
          </p:nvPr>
        </p:nvSpPr>
        <p:spPr>
          <a:xfrm>
            <a:off x="685800" y="4418045"/>
            <a:ext cx="7772400" cy="1752600"/>
          </a:xfrm>
        </p:spPr>
        <p:txBody>
          <a:bodyPr/>
          <a:lstStyle/>
          <a:p>
            <a:r>
              <a:rPr lang="en-US" sz="2000" dirty="0" smtClean="0">
                <a:solidFill>
                  <a:srgbClr val="271670">
                    <a:alpha val="75000"/>
                  </a:srgbClr>
                </a:solidFill>
                <a:latin typeface="Garamond"/>
                <a:cs typeface="Garamond"/>
              </a:rPr>
              <a:t>Math 1150/QMGT-1150</a:t>
            </a:r>
          </a:p>
          <a:p>
            <a:r>
              <a:rPr lang="en-US" sz="2000" dirty="0" smtClean="0">
                <a:solidFill>
                  <a:srgbClr val="271670">
                    <a:alpha val="75000"/>
                  </a:srgbClr>
                </a:solidFill>
                <a:latin typeface="Garamond"/>
                <a:cs typeface="Garamond"/>
              </a:rPr>
              <a:t>Fall, 2019</a:t>
            </a:r>
          </a:p>
          <a:p>
            <a:r>
              <a:rPr lang="en-US" sz="2000" dirty="0" smtClean="0">
                <a:solidFill>
                  <a:srgbClr val="271670">
                    <a:alpha val="75000"/>
                  </a:srgbClr>
                </a:solidFill>
                <a:latin typeface="Garamond"/>
                <a:cs typeface="Garamond"/>
              </a:rPr>
              <a:t>Dr. Ken Thompson</a:t>
            </a:r>
          </a:p>
          <a:p>
            <a:endParaRPr lang="en-US" dirty="0">
              <a:latin typeface="Garamond"/>
              <a:cs typeface="Garamond"/>
            </a:endParaRPr>
          </a:p>
        </p:txBody>
      </p:sp>
      <p:pic>
        <p:nvPicPr>
          <p:cNvPr id="8" name="Picture 7" descr="Millsaps_Crest_Logo_Combo_WBG.jpg"/>
          <p:cNvPicPr>
            <a:picLocks noChangeAspect="1"/>
          </p:cNvPicPr>
          <p:nvPr/>
        </p:nvPicPr>
        <p:blipFill>
          <a:blip r:embed="rId2">
            <a:alphaModFix amt="52000"/>
            <a:extLst>
              <a:ext uri="{28A0092B-C50C-407E-A947-70E740481C1C}">
                <a14:useLocalDpi xmlns:a14="http://schemas.microsoft.com/office/drawing/2010/main" val="0"/>
              </a:ext>
            </a:extLst>
          </a:blip>
          <a:stretch>
            <a:fillRect/>
          </a:stretch>
        </p:blipFill>
        <p:spPr>
          <a:xfrm>
            <a:off x="3095583" y="669832"/>
            <a:ext cx="2965366" cy="958823"/>
          </a:xfrm>
          <a:prstGeom prst="rect">
            <a:avLst/>
          </a:prstGeom>
        </p:spPr>
      </p:pic>
    </p:spTree>
    <p:extLst>
      <p:ext uri="{BB962C8B-B14F-4D97-AF65-F5344CB8AC3E}">
        <p14:creationId xmlns:p14="http://schemas.microsoft.com/office/powerpoint/2010/main" val="427252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lvl="0" indent="0">
              <a:buNone/>
            </a:pPr>
            <a:r>
              <a:rPr lang="en-GB" sz="2800" dirty="0">
                <a:solidFill>
                  <a:srgbClr val="221972"/>
                </a:solidFill>
                <a:latin typeface="Garamond" panose="02020404030301010803" pitchFamily="18" charset="0"/>
              </a:rPr>
              <a:t>Two samples of data are collected and the sample means calculated. These means might differ by either a little or a lot</a:t>
            </a:r>
            <a:r>
              <a:rPr lang="en-GB" sz="2800" dirty="0" smtClean="0">
                <a:solidFill>
                  <a:srgbClr val="221972"/>
                </a:solidFill>
                <a:latin typeface="Garamond" panose="02020404030301010803" pitchFamily="18" charset="0"/>
              </a:rPr>
              <a:t>.</a:t>
            </a:r>
          </a:p>
          <a:p>
            <a:pPr marL="0" lvl="0" indent="0">
              <a:buNone/>
            </a:pPr>
            <a:endParaRPr lang="en-GB" sz="2800" dirty="0">
              <a:solidFill>
                <a:srgbClr val="221972"/>
              </a:solidFill>
              <a:latin typeface="Garamond" panose="02020404030301010803" pitchFamily="18" charset="0"/>
            </a:endParaRPr>
          </a:p>
          <a:p>
            <a:pPr marL="0" lvl="0" indent="0">
              <a:buNone/>
            </a:pPr>
            <a:r>
              <a:rPr lang="en-GB" sz="2800" dirty="0">
                <a:solidFill>
                  <a:srgbClr val="221972"/>
                </a:solidFill>
                <a:latin typeface="Garamond" panose="02020404030301010803" pitchFamily="18" charset="0"/>
              </a:rPr>
              <a:t>If the samples come from the same population, then we expect their means to be roughly equal. Although it is possible for their means to differ by chance alone, we would expect large differences between sample means to occur very infrequently</a:t>
            </a:r>
            <a:r>
              <a:rPr lang="en-GB" sz="2800" dirty="0" smtClean="0">
                <a:solidFill>
                  <a:srgbClr val="221972"/>
                </a:solidFill>
                <a:latin typeface="Garamond" panose="02020404030301010803" pitchFamily="18" charset="0"/>
              </a:rPr>
              <a:t>.</a:t>
            </a:r>
            <a:endParaRPr lang="en-US" sz="2800" dirty="0">
              <a:solidFill>
                <a:srgbClr val="221972"/>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10</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Rationale for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116397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lvl="0" indent="0">
              <a:buNone/>
            </a:pPr>
            <a:r>
              <a:rPr lang="en-GB" sz="2800" dirty="0" smtClean="0">
                <a:solidFill>
                  <a:srgbClr val="271670"/>
                </a:solidFill>
                <a:latin typeface="Garamond" panose="02020404030301010803" pitchFamily="18" charset="0"/>
              </a:rPr>
              <a:t>We </a:t>
            </a:r>
            <a:r>
              <a:rPr lang="en-GB" sz="2800" dirty="0">
                <a:solidFill>
                  <a:srgbClr val="271670"/>
                </a:solidFill>
                <a:latin typeface="Garamond" panose="02020404030301010803" pitchFamily="18" charset="0"/>
              </a:rPr>
              <a:t>compare the difference between the sample means that we collected to the difference between the sample means that we would expect to obtain if there were no effect (i.e. if the null hypothesis were true). We use the standard error as a gauge of the variability between sample means. </a:t>
            </a:r>
            <a:endParaRPr lang="en-US" sz="2800" dirty="0">
              <a:solidFill>
                <a:srgbClr val="271670"/>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11</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Rationale for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2809699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lvl="0" indent="0">
              <a:buNone/>
            </a:pPr>
            <a:r>
              <a:rPr lang="en-GB" sz="2800" dirty="0" smtClean="0">
                <a:solidFill>
                  <a:srgbClr val="271670"/>
                </a:solidFill>
                <a:latin typeface="Garamond" panose="02020404030301010803" pitchFamily="18" charset="0"/>
              </a:rPr>
              <a:t>If </a:t>
            </a:r>
            <a:r>
              <a:rPr lang="en-GB" sz="2800" dirty="0">
                <a:solidFill>
                  <a:srgbClr val="271670"/>
                </a:solidFill>
                <a:latin typeface="Garamond" panose="02020404030301010803" pitchFamily="18" charset="0"/>
              </a:rPr>
              <a:t>the difference between the samples we have collected is larger than what we would expect based on the standard error then we can assume one of two things:</a:t>
            </a:r>
          </a:p>
          <a:p>
            <a:pPr lvl="1"/>
            <a:r>
              <a:rPr lang="en-GB" sz="2600" dirty="0">
                <a:solidFill>
                  <a:srgbClr val="271670"/>
                </a:solidFill>
                <a:latin typeface="Garamond" panose="02020404030301010803" pitchFamily="18" charset="0"/>
              </a:rPr>
              <a:t>There is no effect and sample means in our population fluctuate a lot and we have, by chance, collected two samples that are atypical of the population from which they came.</a:t>
            </a:r>
          </a:p>
          <a:p>
            <a:pPr lvl="1"/>
            <a:r>
              <a:rPr lang="en-GB" sz="2600" dirty="0">
                <a:solidFill>
                  <a:srgbClr val="271670"/>
                </a:solidFill>
                <a:latin typeface="Garamond" panose="02020404030301010803" pitchFamily="18" charset="0"/>
              </a:rPr>
              <a:t>The two samples come from different populations but are typical of their respective parent population. In this scenario, the difference between samples represents a genuine difference between the samples (and so the null hypothesis is incorrect</a:t>
            </a:r>
            <a:r>
              <a:rPr lang="en-GB" sz="2600" dirty="0" smtClean="0">
                <a:solidFill>
                  <a:srgbClr val="271670"/>
                </a:solidFill>
                <a:latin typeface="Garamond" panose="02020404030301010803" pitchFamily="18" charset="0"/>
              </a:rPr>
              <a:t>).</a:t>
            </a:r>
            <a:endParaRPr lang="en-US" sz="2600" dirty="0">
              <a:solidFill>
                <a:srgbClr val="271670"/>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12</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Rationale for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1482780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lvl="0" indent="0">
              <a:buNone/>
            </a:pPr>
            <a:r>
              <a:rPr lang="en-GB" sz="2800" dirty="0" smtClean="0">
                <a:solidFill>
                  <a:srgbClr val="271670"/>
                </a:solidFill>
                <a:latin typeface="Garamond" panose="02020404030301010803" pitchFamily="18" charset="0"/>
              </a:rPr>
              <a:t>As </a:t>
            </a:r>
            <a:r>
              <a:rPr lang="en-GB" sz="2800" dirty="0">
                <a:solidFill>
                  <a:srgbClr val="271670"/>
                </a:solidFill>
                <a:latin typeface="Garamond" panose="02020404030301010803" pitchFamily="18" charset="0"/>
              </a:rPr>
              <a:t>the observed difference between the sample means gets larger, the more confident we become that the second explanation is correct (i.e. that the null hypothesis should be rejected). If the null hypothesis is incorrect, then we gain confidence that the two sample means differ because of the different experimental manipulation imposed on each sample.</a:t>
            </a:r>
          </a:p>
          <a:p>
            <a:pPr marL="0" indent="0">
              <a:buNone/>
            </a:pPr>
            <a:endParaRPr lang="en-US" sz="2800" dirty="0">
              <a:solidFill>
                <a:srgbClr val="271670"/>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13</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Rationale for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3562267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14</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Rationale for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graphicFrame>
        <p:nvGraphicFramePr>
          <p:cNvPr id="10" name="Table 9"/>
          <p:cNvGraphicFramePr>
            <a:graphicFrameLocks noGrp="1"/>
          </p:cNvGraphicFramePr>
          <p:nvPr>
            <p:extLst>
              <p:ext uri="{D42A27DB-BD31-4B8C-83A1-F6EECF244321}">
                <p14:modId xmlns:p14="http://schemas.microsoft.com/office/powerpoint/2010/main" val="2688350026"/>
              </p:ext>
            </p:extLst>
          </p:nvPr>
        </p:nvGraphicFramePr>
        <p:xfrm>
          <a:off x="292128" y="2120820"/>
          <a:ext cx="8394671" cy="2333072"/>
        </p:xfrm>
        <a:graphic>
          <a:graphicData uri="http://schemas.openxmlformats.org/drawingml/2006/table">
            <a:tbl>
              <a:tblPr/>
              <a:tblGrid>
                <a:gridCol w="475069">
                  <a:extLst>
                    <a:ext uri="{9D8B030D-6E8A-4147-A177-3AD203B41FA5}">
                      <a16:colId xmlns:a16="http://schemas.microsoft.com/office/drawing/2014/main" val="20000"/>
                    </a:ext>
                  </a:extLst>
                </a:gridCol>
                <a:gridCol w="357228">
                  <a:extLst>
                    <a:ext uri="{9D8B030D-6E8A-4147-A177-3AD203B41FA5}">
                      <a16:colId xmlns:a16="http://schemas.microsoft.com/office/drawing/2014/main" val="20001"/>
                    </a:ext>
                  </a:extLst>
                </a:gridCol>
                <a:gridCol w="2548562">
                  <a:extLst>
                    <a:ext uri="{9D8B030D-6E8A-4147-A177-3AD203B41FA5}">
                      <a16:colId xmlns:a16="http://schemas.microsoft.com/office/drawing/2014/main" val="20002"/>
                    </a:ext>
                  </a:extLst>
                </a:gridCol>
                <a:gridCol w="357228">
                  <a:extLst>
                    <a:ext uri="{9D8B030D-6E8A-4147-A177-3AD203B41FA5}">
                      <a16:colId xmlns:a16="http://schemas.microsoft.com/office/drawing/2014/main" val="20003"/>
                    </a:ext>
                  </a:extLst>
                </a:gridCol>
                <a:gridCol w="3937080">
                  <a:extLst>
                    <a:ext uri="{9D8B030D-6E8A-4147-A177-3AD203B41FA5}">
                      <a16:colId xmlns:a16="http://schemas.microsoft.com/office/drawing/2014/main" val="20004"/>
                    </a:ext>
                  </a:extLst>
                </a:gridCol>
                <a:gridCol w="719504">
                  <a:extLst>
                    <a:ext uri="{9D8B030D-6E8A-4147-A177-3AD203B41FA5}">
                      <a16:colId xmlns:a16="http://schemas.microsoft.com/office/drawing/2014/main" val="20005"/>
                    </a:ext>
                  </a:extLst>
                </a:gridCol>
              </a:tblGrid>
              <a:tr h="1356752">
                <a:tc rowSpan="2">
                  <a:txBody>
                    <a:bodyPr/>
                    <a:lstStyle/>
                    <a:p>
                      <a:pPr algn="just">
                        <a:spcAft>
                          <a:spcPts val="0"/>
                        </a:spcAft>
                      </a:pPr>
                      <a:r>
                        <a:rPr lang="en-GB" sz="2000" i="1" dirty="0">
                          <a:solidFill>
                            <a:srgbClr val="271670"/>
                          </a:solidFill>
                          <a:latin typeface="Garamond" panose="02020404030301010803" pitchFamily="18" charset="0"/>
                          <a:ea typeface="Times New Roman"/>
                          <a:cs typeface="Times New Roman"/>
                        </a:rPr>
                        <a:t>t</a:t>
                      </a:r>
                    </a:p>
                  </a:txBody>
                  <a:tcPr marL="68580" marR="68580" marT="0" marB="0" anchor="ctr">
                    <a:lnL>
                      <a:noFill/>
                    </a:lnL>
                    <a:lnR>
                      <a:noFill/>
                    </a:lnR>
                    <a:lnT>
                      <a:noFill/>
                    </a:lnT>
                    <a:lnB>
                      <a:noFill/>
                    </a:lnB>
                  </a:tcPr>
                </a:tc>
                <a:tc rowSpan="2">
                  <a:txBody>
                    <a:bodyPr/>
                    <a:lstStyle/>
                    <a:p>
                      <a:pPr indent="71755" algn="ctr">
                        <a:spcAft>
                          <a:spcPts val="0"/>
                        </a:spcAft>
                      </a:pPr>
                      <a:r>
                        <a:rPr lang="en-GB" sz="1600" dirty="0">
                          <a:solidFill>
                            <a:srgbClr val="271670"/>
                          </a:solidFill>
                          <a:latin typeface="Garamond" panose="02020404030301010803" pitchFamily="18" charset="0"/>
                          <a:ea typeface="Times New Roman"/>
                          <a:cs typeface="Times New Roman"/>
                        </a:rPr>
                        <a:t>=</a:t>
                      </a:r>
                    </a:p>
                  </a:txBody>
                  <a:tcPr marL="68580" marR="68580" marT="0" marB="0" anchor="ctr">
                    <a:lnL>
                      <a:noFill/>
                    </a:lnL>
                    <a:lnR>
                      <a:noFill/>
                    </a:lnR>
                    <a:lnT>
                      <a:noFill/>
                    </a:lnT>
                    <a:lnB>
                      <a:noFill/>
                    </a:lnB>
                  </a:tcPr>
                </a:tc>
                <a:tc>
                  <a:txBody>
                    <a:bodyPr/>
                    <a:lstStyle/>
                    <a:p>
                      <a:pPr indent="71755" algn="ctr">
                        <a:spcAft>
                          <a:spcPts val="0"/>
                        </a:spcAft>
                      </a:pPr>
                      <a:r>
                        <a:rPr lang="en-GB" sz="2000" dirty="0">
                          <a:solidFill>
                            <a:srgbClr val="271670"/>
                          </a:solidFill>
                          <a:latin typeface="Garamond" panose="02020404030301010803" pitchFamily="18" charset="0"/>
                          <a:ea typeface="Times New Roman"/>
                          <a:cs typeface="Times New Roman"/>
                        </a:rPr>
                        <a:t>observed difference</a:t>
                      </a:r>
                      <a:br>
                        <a:rPr lang="en-GB" sz="2000" dirty="0">
                          <a:solidFill>
                            <a:srgbClr val="271670"/>
                          </a:solidFill>
                          <a:latin typeface="Garamond" panose="02020404030301010803" pitchFamily="18" charset="0"/>
                          <a:ea typeface="Times New Roman"/>
                          <a:cs typeface="Times New Roman"/>
                        </a:rPr>
                      </a:br>
                      <a:r>
                        <a:rPr lang="en-GB" sz="2000" dirty="0">
                          <a:solidFill>
                            <a:srgbClr val="271670"/>
                          </a:solidFill>
                          <a:latin typeface="Garamond" panose="02020404030301010803" pitchFamily="18" charset="0"/>
                          <a:ea typeface="Times New Roman"/>
                          <a:cs typeface="Times New Roman"/>
                        </a:rPr>
                        <a:t>between sample means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71755" algn="ctr">
                        <a:spcAft>
                          <a:spcPts val="0"/>
                        </a:spcAft>
                      </a:pPr>
                      <a:r>
                        <a:rPr lang="en-GB" sz="1600" dirty="0">
                          <a:solidFill>
                            <a:srgbClr val="271670"/>
                          </a:solidFill>
                          <a:latin typeface="Garamond" panose="02020404030301010803" pitchFamily="18" charset="0"/>
                          <a:ea typeface="Times New Roman"/>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2000" dirty="0">
                          <a:solidFill>
                            <a:srgbClr val="271670"/>
                          </a:solidFill>
                          <a:latin typeface="Garamond" panose="02020404030301010803" pitchFamily="18" charset="0"/>
                          <a:ea typeface="Times New Roman"/>
                          <a:cs typeface="Times New Roman"/>
                        </a:rPr>
                        <a:t>expected difference</a:t>
                      </a:r>
                      <a:br>
                        <a:rPr lang="en-GB" sz="2000" dirty="0">
                          <a:solidFill>
                            <a:srgbClr val="271670"/>
                          </a:solidFill>
                          <a:latin typeface="Garamond" panose="02020404030301010803" pitchFamily="18" charset="0"/>
                          <a:ea typeface="Times New Roman"/>
                          <a:cs typeface="Times New Roman"/>
                        </a:rPr>
                      </a:br>
                      <a:r>
                        <a:rPr lang="en-GB" sz="2000" dirty="0">
                          <a:solidFill>
                            <a:srgbClr val="271670"/>
                          </a:solidFill>
                          <a:latin typeface="Garamond" panose="02020404030301010803" pitchFamily="18" charset="0"/>
                          <a:ea typeface="Times New Roman"/>
                          <a:cs typeface="Times New Roman"/>
                        </a:rPr>
                        <a:t>between population means</a:t>
                      </a:r>
                    </a:p>
                    <a:p>
                      <a:pPr algn="just">
                        <a:spcAft>
                          <a:spcPts val="0"/>
                        </a:spcAft>
                      </a:pPr>
                      <a:r>
                        <a:rPr lang="en-GB" sz="2000" dirty="0">
                          <a:solidFill>
                            <a:srgbClr val="271670"/>
                          </a:solidFill>
                          <a:latin typeface="Garamond" panose="02020404030301010803" pitchFamily="18" charset="0"/>
                          <a:ea typeface="Times New Roman"/>
                          <a:cs typeface="Times New Roman"/>
                        </a:rPr>
                        <a:t>(if null hypothesis is true)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rowSpan="2">
                  <a:txBody>
                    <a:bodyPr/>
                    <a:lstStyle/>
                    <a:p>
                      <a:pPr algn="just">
                        <a:spcAft>
                          <a:spcPts val="0"/>
                        </a:spcAft>
                      </a:pPr>
                      <a:endParaRPr lang="en-GB" sz="1000" dirty="0">
                        <a:solidFill>
                          <a:srgbClr val="271670"/>
                        </a:solidFill>
                        <a:latin typeface="Garamond" panose="02020404030301010803" pitchFamily="18" charset="0"/>
                        <a:ea typeface="Times New Roman"/>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0"/>
                  </a:ext>
                </a:extLst>
              </a:tr>
              <a:tr h="976320">
                <a:tc vMerge="1">
                  <a:txBody>
                    <a:bodyPr/>
                    <a:lstStyle/>
                    <a:p>
                      <a:endParaRPr lang="en-GB"/>
                    </a:p>
                  </a:txBody>
                  <a:tcPr/>
                </a:tc>
                <a:tc vMerge="1">
                  <a:txBody>
                    <a:bodyPr/>
                    <a:lstStyle/>
                    <a:p>
                      <a:endParaRPr lang="en-GB"/>
                    </a:p>
                  </a:txBody>
                  <a:tcPr/>
                </a:tc>
                <a:tc gridSpan="3">
                  <a:txBody>
                    <a:bodyPr/>
                    <a:lstStyle/>
                    <a:p>
                      <a:pPr indent="71755" algn="ctr">
                        <a:spcAft>
                          <a:spcPts val="0"/>
                        </a:spcAft>
                      </a:pPr>
                      <a:r>
                        <a:rPr lang="en-GB" sz="2000" dirty="0">
                          <a:solidFill>
                            <a:srgbClr val="271670"/>
                          </a:solidFill>
                          <a:latin typeface="Garamond" panose="02020404030301010803" pitchFamily="18" charset="0"/>
                          <a:ea typeface="Times New Roman"/>
                          <a:cs typeface="Times New Roman"/>
                        </a:rPr>
                        <a:t>estimate of the standard error of the difference between two sample means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tc hMerge="1">
                  <a:txBody>
                    <a:bodyPr/>
                    <a:lstStyle/>
                    <a:p>
                      <a:endParaRPr lang="en-GB"/>
                    </a:p>
                  </a:txBody>
                  <a:tcPr/>
                </a:tc>
                <a:tc vMerge="1">
                  <a:txBody>
                    <a:bodyPr/>
                    <a:lstStyle/>
                    <a:p>
                      <a:endParaRPr lang="en-GB"/>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6589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indent="0">
              <a:buNone/>
            </a:pPr>
            <a:r>
              <a:rPr lang="en-GB" sz="2800" dirty="0">
                <a:solidFill>
                  <a:srgbClr val="271670"/>
                </a:solidFill>
                <a:latin typeface="Garamond" panose="02020404030301010803" pitchFamily="18" charset="0"/>
              </a:rPr>
              <a:t>Both the independent </a:t>
            </a:r>
            <a:r>
              <a:rPr lang="en-GB" sz="2800" i="1" dirty="0">
                <a:solidFill>
                  <a:srgbClr val="271670"/>
                </a:solidFill>
                <a:latin typeface="Garamond" panose="02020404030301010803" pitchFamily="18" charset="0"/>
              </a:rPr>
              <a:t>t</a:t>
            </a:r>
            <a:r>
              <a:rPr lang="en-GB" sz="2800" dirty="0">
                <a:solidFill>
                  <a:srgbClr val="271670"/>
                </a:solidFill>
                <a:latin typeface="Garamond" panose="02020404030301010803" pitchFamily="18" charset="0"/>
              </a:rPr>
              <a:t>-test and the dependent </a:t>
            </a:r>
            <a:r>
              <a:rPr lang="en-GB" sz="2800" i="1" dirty="0">
                <a:solidFill>
                  <a:srgbClr val="271670"/>
                </a:solidFill>
                <a:latin typeface="Garamond" panose="02020404030301010803" pitchFamily="18" charset="0"/>
              </a:rPr>
              <a:t>t</a:t>
            </a:r>
            <a:r>
              <a:rPr lang="en-GB" sz="2800" dirty="0">
                <a:solidFill>
                  <a:srgbClr val="271670"/>
                </a:solidFill>
                <a:latin typeface="Garamond" panose="02020404030301010803" pitchFamily="18" charset="0"/>
              </a:rPr>
              <a:t>-test are </a:t>
            </a:r>
            <a:r>
              <a:rPr lang="en-GB" sz="2800" i="1" dirty="0">
                <a:solidFill>
                  <a:srgbClr val="271670"/>
                </a:solidFill>
                <a:latin typeface="Garamond" panose="02020404030301010803" pitchFamily="18" charset="0"/>
              </a:rPr>
              <a:t>parametric tests</a:t>
            </a:r>
            <a:r>
              <a:rPr lang="en-GB" sz="2800" dirty="0">
                <a:solidFill>
                  <a:srgbClr val="271670"/>
                </a:solidFill>
                <a:latin typeface="Garamond" panose="02020404030301010803" pitchFamily="18" charset="0"/>
              </a:rPr>
              <a:t> based on the normal distribution. Therefore, they assume:</a:t>
            </a:r>
          </a:p>
          <a:p>
            <a:pPr lvl="1"/>
            <a:r>
              <a:rPr lang="en-GB" dirty="0">
                <a:solidFill>
                  <a:srgbClr val="271670"/>
                </a:solidFill>
                <a:latin typeface="Garamond" panose="02020404030301010803" pitchFamily="18" charset="0"/>
              </a:rPr>
              <a:t>The sampling distribution is normally distributed. In the dependent </a:t>
            </a:r>
            <a:r>
              <a:rPr lang="en-GB" i="1" dirty="0">
                <a:solidFill>
                  <a:srgbClr val="271670"/>
                </a:solidFill>
                <a:latin typeface="Garamond" panose="02020404030301010803" pitchFamily="18" charset="0"/>
              </a:rPr>
              <a:t>t</a:t>
            </a:r>
            <a:r>
              <a:rPr lang="en-GB" i="1" dirty="0" smtClean="0">
                <a:solidFill>
                  <a:srgbClr val="271670"/>
                </a:solidFill>
                <a:latin typeface="Garamond" panose="02020404030301010803" pitchFamily="18" charset="0"/>
              </a:rPr>
              <a:t>­ </a:t>
            </a:r>
            <a:r>
              <a:rPr lang="en-GB" dirty="0" smtClean="0">
                <a:solidFill>
                  <a:srgbClr val="271670"/>
                </a:solidFill>
                <a:latin typeface="Garamond" panose="02020404030301010803" pitchFamily="18" charset="0"/>
              </a:rPr>
              <a:t>test </a:t>
            </a:r>
            <a:r>
              <a:rPr lang="en-GB" dirty="0">
                <a:solidFill>
                  <a:srgbClr val="271670"/>
                </a:solidFill>
                <a:latin typeface="Garamond" panose="02020404030301010803" pitchFamily="18" charset="0"/>
              </a:rPr>
              <a:t>this means that the sampling distribution of the </a:t>
            </a:r>
            <a:r>
              <a:rPr lang="en-GB" i="1" dirty="0">
                <a:solidFill>
                  <a:srgbClr val="271670"/>
                </a:solidFill>
                <a:latin typeface="Garamond" panose="02020404030301010803" pitchFamily="18" charset="0"/>
              </a:rPr>
              <a:t>differences</a:t>
            </a:r>
            <a:r>
              <a:rPr lang="en-GB" dirty="0">
                <a:solidFill>
                  <a:srgbClr val="271670"/>
                </a:solidFill>
                <a:latin typeface="Garamond" panose="02020404030301010803" pitchFamily="18" charset="0"/>
              </a:rPr>
              <a:t> between scores should be normal, not the scores themselves.</a:t>
            </a:r>
          </a:p>
          <a:p>
            <a:pPr lvl="1"/>
            <a:r>
              <a:rPr lang="en-GB" dirty="0">
                <a:solidFill>
                  <a:srgbClr val="271670"/>
                </a:solidFill>
                <a:latin typeface="Garamond" panose="02020404030301010803" pitchFamily="18" charset="0"/>
              </a:rPr>
              <a:t>Data are measured at least at the interval level</a:t>
            </a:r>
            <a:r>
              <a:rPr lang="en-GB" dirty="0" smtClean="0">
                <a:solidFill>
                  <a:srgbClr val="271670"/>
                </a:solidFill>
                <a:latin typeface="Garamond" panose="02020404030301010803" pitchFamily="18" charset="0"/>
              </a:rPr>
              <a:t>.</a:t>
            </a:r>
            <a:endParaRPr lang="en-US" sz="2800" dirty="0">
              <a:solidFill>
                <a:srgbClr val="271670"/>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15</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Assumptions of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484076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indent="0">
              <a:buNone/>
            </a:pPr>
            <a:r>
              <a:rPr lang="en-GB" sz="2800" dirty="0" smtClean="0">
                <a:solidFill>
                  <a:srgbClr val="271670"/>
                </a:solidFill>
                <a:latin typeface="Garamond" panose="02020404030301010803" pitchFamily="18" charset="0"/>
              </a:rPr>
              <a:t>The </a:t>
            </a:r>
            <a:r>
              <a:rPr lang="en-GB" sz="2800" dirty="0">
                <a:solidFill>
                  <a:srgbClr val="271670"/>
                </a:solidFill>
                <a:latin typeface="Garamond" panose="02020404030301010803" pitchFamily="18" charset="0"/>
              </a:rPr>
              <a:t>independent </a:t>
            </a:r>
            <a:r>
              <a:rPr lang="en-GB" sz="2800" i="1" dirty="0">
                <a:solidFill>
                  <a:srgbClr val="271670"/>
                </a:solidFill>
                <a:latin typeface="Garamond" panose="02020404030301010803" pitchFamily="18" charset="0"/>
              </a:rPr>
              <a:t>t</a:t>
            </a:r>
            <a:r>
              <a:rPr lang="en-GB" sz="2800" dirty="0">
                <a:solidFill>
                  <a:srgbClr val="271670"/>
                </a:solidFill>
                <a:latin typeface="Garamond" panose="02020404030301010803" pitchFamily="18" charset="0"/>
              </a:rPr>
              <a:t>-test, because it is used to test different groups of people, also assumes:</a:t>
            </a:r>
          </a:p>
          <a:p>
            <a:pPr lvl="1"/>
            <a:r>
              <a:rPr lang="en-GB" dirty="0">
                <a:solidFill>
                  <a:srgbClr val="271670"/>
                </a:solidFill>
                <a:latin typeface="Garamond" panose="02020404030301010803" pitchFamily="18" charset="0"/>
              </a:rPr>
              <a:t>Variances in these populations are roughly equal (</a:t>
            </a:r>
            <a:r>
              <a:rPr lang="en-GB" i="1" dirty="0">
                <a:solidFill>
                  <a:srgbClr val="271670"/>
                </a:solidFill>
                <a:latin typeface="Garamond" panose="02020404030301010803" pitchFamily="18" charset="0"/>
              </a:rPr>
              <a:t>homogeneity of variance</a:t>
            </a:r>
            <a:r>
              <a:rPr lang="en-GB" dirty="0">
                <a:solidFill>
                  <a:srgbClr val="271670"/>
                </a:solidFill>
                <a:latin typeface="Garamond" panose="02020404030301010803" pitchFamily="18" charset="0"/>
              </a:rPr>
              <a:t>).</a:t>
            </a:r>
          </a:p>
          <a:p>
            <a:pPr lvl="1"/>
            <a:r>
              <a:rPr lang="en-GB" dirty="0">
                <a:solidFill>
                  <a:srgbClr val="271670"/>
                </a:solidFill>
                <a:latin typeface="Garamond" panose="02020404030301010803" pitchFamily="18" charset="0"/>
              </a:rPr>
              <a:t>Scores in different treatment conditions are independent (because they come from different people).</a:t>
            </a:r>
          </a:p>
          <a:p>
            <a:pPr marL="0" indent="0">
              <a:buNone/>
            </a:pPr>
            <a:endParaRPr lang="en-US" sz="2800" dirty="0">
              <a:solidFill>
                <a:srgbClr val="271670"/>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16</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Assumptions of the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2638196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17</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The Independent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pic>
        <p:nvPicPr>
          <p:cNvPr id="10" name="Picture 9"/>
          <p:cNvPicPr>
            <a:picLocks noChangeAspect="1"/>
          </p:cNvPicPr>
          <p:nvPr/>
        </p:nvPicPr>
        <p:blipFill>
          <a:blip r:embed="rId2" cstate="print"/>
          <a:srcRect/>
          <a:stretch>
            <a:fillRect/>
          </a:stretch>
        </p:blipFill>
        <p:spPr bwMode="auto">
          <a:xfrm>
            <a:off x="2571736" y="1214422"/>
            <a:ext cx="3871820" cy="3237095"/>
          </a:xfrm>
          <a:prstGeom prst="rect">
            <a:avLst/>
          </a:prstGeom>
          <a:noFill/>
          <a:ln w="9525">
            <a:noFill/>
            <a:miter lim="800000"/>
            <a:headEnd/>
            <a:tailEnd/>
          </a:ln>
        </p:spPr>
      </p:pic>
      <p:pic>
        <p:nvPicPr>
          <p:cNvPr id="11" name="Picture 10"/>
          <p:cNvPicPr>
            <a:picLocks noChangeAspect="1"/>
          </p:cNvPicPr>
          <p:nvPr/>
        </p:nvPicPr>
        <p:blipFill>
          <a:blip r:embed="rId3" cstate="print"/>
          <a:srcRect/>
          <a:stretch>
            <a:fillRect/>
          </a:stretch>
        </p:blipFill>
        <p:spPr bwMode="auto">
          <a:xfrm>
            <a:off x="1928794" y="4572008"/>
            <a:ext cx="5788688" cy="1574116"/>
          </a:xfrm>
          <a:prstGeom prst="rect">
            <a:avLst/>
          </a:prstGeom>
          <a:noFill/>
          <a:ln w="9525">
            <a:noFill/>
            <a:miter lim="800000"/>
            <a:headEnd/>
            <a:tailEnd/>
          </a:ln>
        </p:spPr>
      </p:pic>
    </p:spTree>
    <p:extLst>
      <p:ext uri="{BB962C8B-B14F-4D97-AF65-F5344CB8AC3E}">
        <p14:creationId xmlns:p14="http://schemas.microsoft.com/office/powerpoint/2010/main" val="3418312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r>
              <a:rPr lang="en-GB" dirty="0">
                <a:solidFill>
                  <a:srgbClr val="271670"/>
                </a:solidFill>
                <a:latin typeface="Garamond" panose="02020404030301010803" pitchFamily="18" charset="0"/>
              </a:rPr>
              <a:t>Is arachnophobia (fear of spiders) specific to real spiders or is a picture enough?</a:t>
            </a:r>
          </a:p>
          <a:p>
            <a:r>
              <a:rPr lang="en-GB" dirty="0">
                <a:solidFill>
                  <a:srgbClr val="271670"/>
                </a:solidFill>
                <a:latin typeface="Garamond" panose="02020404030301010803" pitchFamily="18" charset="0"/>
              </a:rPr>
              <a:t>Participants</a:t>
            </a:r>
          </a:p>
          <a:p>
            <a:pPr lvl="1"/>
            <a:r>
              <a:rPr lang="en-GB" dirty="0">
                <a:solidFill>
                  <a:srgbClr val="271670"/>
                </a:solidFill>
                <a:latin typeface="Garamond" panose="02020404030301010803" pitchFamily="18" charset="0"/>
              </a:rPr>
              <a:t>24 </a:t>
            </a:r>
            <a:r>
              <a:rPr lang="en-GB" dirty="0" err="1">
                <a:solidFill>
                  <a:srgbClr val="271670"/>
                </a:solidFill>
                <a:latin typeface="Garamond" panose="02020404030301010803" pitchFamily="18" charset="0"/>
              </a:rPr>
              <a:t>arachnophobic</a:t>
            </a:r>
            <a:r>
              <a:rPr lang="en-GB" dirty="0">
                <a:solidFill>
                  <a:srgbClr val="271670"/>
                </a:solidFill>
                <a:latin typeface="Garamond" panose="02020404030301010803" pitchFamily="18" charset="0"/>
              </a:rPr>
              <a:t> individuals</a:t>
            </a:r>
          </a:p>
          <a:p>
            <a:r>
              <a:rPr lang="en-GB" dirty="0">
                <a:solidFill>
                  <a:srgbClr val="271670"/>
                </a:solidFill>
                <a:latin typeface="Garamond" panose="02020404030301010803" pitchFamily="18" charset="0"/>
              </a:rPr>
              <a:t>Manipulation</a:t>
            </a:r>
          </a:p>
          <a:p>
            <a:pPr lvl="1"/>
            <a:r>
              <a:rPr lang="en-GB" dirty="0">
                <a:solidFill>
                  <a:srgbClr val="271670"/>
                </a:solidFill>
                <a:latin typeface="Garamond" panose="02020404030301010803" pitchFamily="18" charset="0"/>
              </a:rPr>
              <a:t>12 participants were exposed to a real spider</a:t>
            </a:r>
          </a:p>
          <a:p>
            <a:pPr lvl="1"/>
            <a:r>
              <a:rPr lang="en-GB" dirty="0">
                <a:solidFill>
                  <a:srgbClr val="271670"/>
                </a:solidFill>
                <a:latin typeface="Garamond" panose="02020404030301010803" pitchFamily="18" charset="0"/>
              </a:rPr>
              <a:t>12 were exposed to a picture of the same spider</a:t>
            </a:r>
          </a:p>
          <a:p>
            <a:r>
              <a:rPr lang="en-GB" dirty="0">
                <a:solidFill>
                  <a:srgbClr val="271670"/>
                </a:solidFill>
                <a:latin typeface="Garamond" panose="02020404030301010803" pitchFamily="18" charset="0"/>
              </a:rPr>
              <a:t>Outcome</a:t>
            </a:r>
          </a:p>
          <a:p>
            <a:pPr lvl="1"/>
            <a:r>
              <a:rPr lang="en-GB" dirty="0">
                <a:solidFill>
                  <a:srgbClr val="271670"/>
                </a:solidFill>
                <a:latin typeface="Garamond" panose="02020404030301010803" pitchFamily="18" charset="0"/>
              </a:rPr>
              <a:t>Anxiety</a:t>
            </a:r>
          </a:p>
        </p:txBody>
      </p:sp>
      <p:sp>
        <p:nvSpPr>
          <p:cNvPr id="7" name="Slide Number Placeholder 6"/>
          <p:cNvSpPr>
            <a:spLocks noGrp="1"/>
          </p:cNvSpPr>
          <p:nvPr>
            <p:ph type="sldNum" sz="quarter" idx="12"/>
          </p:nvPr>
        </p:nvSpPr>
        <p:spPr/>
        <p:txBody>
          <a:bodyPr/>
          <a:lstStyle/>
          <a:p>
            <a:fld id="{B43586CA-777C-9945-A4A3-E4543084BA0F}" type="slidenum">
              <a:rPr lang="en-US" smtClean="0"/>
              <a:t>18</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Example</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3925245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indent="0">
              <a:buNone/>
            </a:pPr>
            <a:r>
              <a:rPr lang="en-GB" sz="2800" dirty="0">
                <a:solidFill>
                  <a:srgbClr val="271670"/>
                </a:solidFill>
                <a:latin typeface="Garamond" panose="02020404030301010803" pitchFamily="18" charset="0"/>
              </a:rPr>
              <a:t>To do a </a:t>
            </a:r>
            <a:r>
              <a:rPr lang="en-GB" sz="2800" i="1" dirty="0">
                <a:solidFill>
                  <a:srgbClr val="271670"/>
                </a:solidFill>
                <a:latin typeface="Garamond" panose="02020404030301010803" pitchFamily="18" charset="0"/>
              </a:rPr>
              <a:t>t</a:t>
            </a:r>
            <a:r>
              <a:rPr lang="en-GB" sz="2800" dirty="0">
                <a:solidFill>
                  <a:srgbClr val="271670"/>
                </a:solidFill>
                <a:latin typeface="Garamond" panose="02020404030301010803" pitchFamily="18" charset="0"/>
              </a:rPr>
              <a:t>-test we use the function </a:t>
            </a:r>
            <a:r>
              <a:rPr lang="en-GB" sz="2800" i="1" dirty="0" err="1">
                <a:solidFill>
                  <a:srgbClr val="271670"/>
                </a:solidFill>
                <a:latin typeface="Garamond" panose="02020404030301010803" pitchFamily="18" charset="0"/>
              </a:rPr>
              <a:t>t.test</a:t>
            </a:r>
            <a:r>
              <a:rPr lang="en-GB" sz="2800" i="1" dirty="0">
                <a:solidFill>
                  <a:srgbClr val="271670"/>
                </a:solidFill>
                <a:latin typeface="Garamond" panose="02020404030301010803" pitchFamily="18" charset="0"/>
              </a:rPr>
              <a:t>()</a:t>
            </a:r>
            <a:r>
              <a:rPr lang="en-GB" sz="2800" dirty="0">
                <a:solidFill>
                  <a:srgbClr val="271670"/>
                </a:solidFill>
                <a:latin typeface="Garamond" panose="02020404030301010803" pitchFamily="18" charset="0"/>
              </a:rPr>
              <a:t>. </a:t>
            </a:r>
          </a:p>
          <a:p>
            <a:endParaRPr lang="en-GB" sz="2800" dirty="0" smtClean="0">
              <a:solidFill>
                <a:srgbClr val="271670"/>
              </a:solidFill>
              <a:latin typeface="Garamond" panose="02020404030301010803" pitchFamily="18" charset="0"/>
            </a:endParaRPr>
          </a:p>
          <a:p>
            <a:pPr marL="0" indent="0">
              <a:buNone/>
            </a:pPr>
            <a:r>
              <a:rPr lang="en-GB" sz="2800" dirty="0" smtClean="0">
                <a:solidFill>
                  <a:srgbClr val="271670"/>
                </a:solidFill>
                <a:latin typeface="Garamond" panose="02020404030301010803" pitchFamily="18" charset="0"/>
              </a:rPr>
              <a:t>If your data are in long format:</a:t>
            </a:r>
            <a:endParaRPr lang="en-GB" sz="2800" dirty="0">
              <a:solidFill>
                <a:srgbClr val="271670"/>
              </a:solidFill>
              <a:latin typeface="Garamond" panose="02020404030301010803" pitchFamily="18" charset="0"/>
            </a:endParaRPr>
          </a:p>
          <a:p>
            <a:pPr marL="857250" lvl="1" indent="-457200"/>
            <a:r>
              <a:rPr lang="en-GB" dirty="0" err="1">
                <a:solidFill>
                  <a:srgbClr val="C00000"/>
                </a:solidFill>
                <a:latin typeface="Garamond" panose="02020404030301010803" pitchFamily="18" charset="0"/>
              </a:rPr>
              <a:t>newModel</a:t>
            </a:r>
            <a:r>
              <a:rPr lang="en-GB" dirty="0">
                <a:solidFill>
                  <a:srgbClr val="C00000"/>
                </a:solidFill>
                <a:latin typeface="Garamond" panose="02020404030301010803" pitchFamily="18" charset="0"/>
              </a:rPr>
              <a:t>&lt;-</a:t>
            </a:r>
            <a:r>
              <a:rPr lang="en-GB" dirty="0" err="1">
                <a:solidFill>
                  <a:srgbClr val="C00000"/>
                </a:solidFill>
                <a:latin typeface="Garamond" panose="02020404030301010803" pitchFamily="18" charset="0"/>
              </a:rPr>
              <a:t>t.test</a:t>
            </a:r>
            <a:r>
              <a:rPr lang="en-GB" dirty="0">
                <a:solidFill>
                  <a:srgbClr val="C00000"/>
                </a:solidFill>
                <a:latin typeface="Garamond" panose="02020404030301010803" pitchFamily="18" charset="0"/>
              </a:rPr>
              <a:t>(outcome ~ predictor, data = </a:t>
            </a:r>
            <a:r>
              <a:rPr lang="en-GB" dirty="0" err="1">
                <a:solidFill>
                  <a:srgbClr val="C00000"/>
                </a:solidFill>
                <a:latin typeface="Garamond" panose="02020404030301010803" pitchFamily="18" charset="0"/>
              </a:rPr>
              <a:t>dataFrame</a:t>
            </a:r>
            <a:r>
              <a:rPr lang="en-GB" dirty="0">
                <a:solidFill>
                  <a:srgbClr val="C00000"/>
                </a:solidFill>
                <a:latin typeface="Garamond" panose="02020404030301010803" pitchFamily="18" charset="0"/>
              </a:rPr>
              <a:t>, paired = FALSE/TRUE)</a:t>
            </a:r>
          </a:p>
          <a:p>
            <a:pPr marL="857250" lvl="1" indent="-457200"/>
            <a:endParaRPr lang="en-GB" dirty="0">
              <a:solidFill>
                <a:srgbClr val="271670"/>
              </a:solidFill>
              <a:latin typeface="Garamond" panose="02020404030301010803" pitchFamily="18" charset="0"/>
            </a:endParaRPr>
          </a:p>
          <a:p>
            <a:r>
              <a:rPr lang="en-GB" sz="2800" dirty="0">
                <a:solidFill>
                  <a:srgbClr val="271670"/>
                </a:solidFill>
                <a:latin typeface="Garamond" panose="02020404030301010803" pitchFamily="18" charset="0"/>
              </a:rPr>
              <a:t>If </a:t>
            </a:r>
            <a:r>
              <a:rPr lang="en-GB" sz="2800" dirty="0" smtClean="0">
                <a:solidFill>
                  <a:srgbClr val="271670"/>
                </a:solidFill>
                <a:latin typeface="Garamond" panose="02020404030301010803" pitchFamily="18" charset="0"/>
              </a:rPr>
              <a:t>your data are in wide format:</a:t>
            </a:r>
            <a:endParaRPr lang="en-GB" sz="2800" dirty="0">
              <a:solidFill>
                <a:srgbClr val="271670"/>
              </a:solidFill>
              <a:latin typeface="Garamond" panose="02020404030301010803" pitchFamily="18" charset="0"/>
            </a:endParaRPr>
          </a:p>
          <a:p>
            <a:pPr marL="857250" lvl="1" indent="-457200"/>
            <a:r>
              <a:rPr lang="en-GB" dirty="0" err="1">
                <a:solidFill>
                  <a:srgbClr val="C00000"/>
                </a:solidFill>
                <a:latin typeface="Garamond" panose="02020404030301010803" pitchFamily="18" charset="0"/>
              </a:rPr>
              <a:t>newModel</a:t>
            </a:r>
            <a:r>
              <a:rPr lang="en-GB" dirty="0">
                <a:solidFill>
                  <a:srgbClr val="C00000"/>
                </a:solidFill>
                <a:latin typeface="Garamond" panose="02020404030301010803" pitchFamily="18" charset="0"/>
              </a:rPr>
              <a:t>&lt;-</a:t>
            </a:r>
            <a:r>
              <a:rPr lang="en-GB" dirty="0" err="1">
                <a:solidFill>
                  <a:srgbClr val="C00000"/>
                </a:solidFill>
                <a:latin typeface="Garamond" panose="02020404030301010803" pitchFamily="18" charset="0"/>
              </a:rPr>
              <a:t>t.test</a:t>
            </a:r>
            <a:r>
              <a:rPr lang="en-GB" dirty="0">
                <a:solidFill>
                  <a:srgbClr val="C00000"/>
                </a:solidFill>
                <a:latin typeface="Garamond" panose="02020404030301010803" pitchFamily="18" charset="0"/>
              </a:rPr>
              <a:t>(scores group 1, scores group 2, paired= FALSE/TRUE</a:t>
            </a:r>
            <a:r>
              <a:rPr lang="en-GB" dirty="0" smtClean="0">
                <a:solidFill>
                  <a:srgbClr val="C00000"/>
                </a:solidFill>
                <a:latin typeface="Garamond" panose="02020404030301010803" pitchFamily="18" charset="0"/>
              </a:rPr>
              <a:t>)</a:t>
            </a:r>
            <a:endParaRPr lang="en-GB" dirty="0">
              <a:solidFill>
                <a:srgbClr val="C00000"/>
              </a:solidFill>
              <a:latin typeface="Garamond" panose="02020404030301010803" pitchFamily="18" charset="0"/>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19</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The Independent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 Using R</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2601400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7" y="1079500"/>
            <a:ext cx="8394673" cy="5046663"/>
          </a:xfrm>
        </p:spPr>
        <p:txBody>
          <a:bodyPr>
            <a:normAutofit/>
          </a:bodyPr>
          <a:lstStyle/>
          <a:p>
            <a:pPr marL="0" indent="0">
              <a:buNone/>
            </a:pPr>
            <a:r>
              <a:rPr lang="en-US" sz="2800" dirty="0">
                <a:solidFill>
                  <a:srgbClr val="271670"/>
                </a:solidFill>
                <a:latin typeface="Garamond" panose="02020404030301010803" pitchFamily="18" charset="0"/>
              </a:rPr>
              <a:t>A group of Air Force cadets bought bags of Chips Ahoy! cookies from all over the country to verify </a:t>
            </a:r>
            <a:r>
              <a:rPr lang="en-US" sz="2800" dirty="0" smtClean="0">
                <a:solidFill>
                  <a:srgbClr val="271670"/>
                </a:solidFill>
                <a:latin typeface="Garamond" panose="02020404030301010803" pitchFamily="18" charset="0"/>
              </a:rPr>
              <a:t>the Nabisco claim that every bag contains 1000 chocolate chips.  </a:t>
            </a:r>
            <a:r>
              <a:rPr lang="en-US" sz="2800" dirty="0">
                <a:solidFill>
                  <a:srgbClr val="271670"/>
                </a:solidFill>
                <a:latin typeface="Garamond" panose="02020404030301010803" pitchFamily="18" charset="0"/>
              </a:rPr>
              <a:t>They hand counted the number of chips in 42 bags.  </a:t>
            </a:r>
          </a:p>
          <a:p>
            <a:pPr marL="0" indent="0">
              <a:buNone/>
            </a:pPr>
            <a:endParaRPr lang="en-US" sz="2800" dirty="0">
              <a:solidFill>
                <a:srgbClr val="221972"/>
              </a:solidFill>
              <a:latin typeface="Garamond" panose="02020404030301010803" pitchFamily="18" charset="0"/>
              <a:cs typeface="Garamond"/>
            </a:endParaRPr>
          </a:p>
          <a:p>
            <a:pPr marL="0" indent="0">
              <a:buNone/>
            </a:pPr>
            <a:endParaRPr lang="en-US" sz="2800" dirty="0" smtClean="0">
              <a:solidFill>
                <a:srgbClr val="221972"/>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2</a:t>
            </a:fld>
            <a:endParaRPr lang="en-US"/>
          </a:p>
        </p:txBody>
      </p:sp>
      <p:sp>
        <p:nvSpPr>
          <p:cNvPr id="16" name="Rectangle 15"/>
          <p:cNvSpPr/>
          <p:nvPr/>
        </p:nvSpPr>
        <p:spPr>
          <a:xfrm>
            <a:off x="-1"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Title 1"/>
          <p:cNvSpPr txBox="1">
            <a:spLocks/>
          </p:cNvSpPr>
          <p:nvPr/>
        </p:nvSpPr>
        <p:spPr>
          <a:xfrm>
            <a:off x="292127"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Chips Ahoy!</a:t>
            </a:r>
            <a:endParaRPr lang="en-US" sz="3200" cap="small" dirty="0">
              <a:solidFill>
                <a:srgbClr val="8E908F"/>
              </a:solidFill>
              <a:latin typeface="Garamond"/>
              <a:cs typeface="Garamond"/>
            </a:endParaRPr>
          </a:p>
        </p:txBody>
      </p:sp>
      <p:pic>
        <p:nvPicPr>
          <p:cNvPr id="14" name="Picture 4" descr="http://fas.hollandhall.org/~kluitwieler/Home/Blog/Entries/2010/12/7_REALLY_I_MEAN,_REALLY_files/shapeimage_2.png"/>
          <p:cNvPicPr>
            <a:picLocks noChangeAspect="1" noChangeArrowheads="1"/>
          </p:cNvPicPr>
          <p:nvPr/>
        </p:nvPicPr>
        <p:blipFill>
          <a:blip r:embed="rId2" cstate="print"/>
          <a:srcRect/>
          <a:stretch>
            <a:fillRect/>
          </a:stretch>
        </p:blipFill>
        <p:spPr bwMode="auto">
          <a:xfrm>
            <a:off x="292127" y="3039922"/>
            <a:ext cx="5410200" cy="3498990"/>
          </a:xfrm>
          <a:prstGeom prst="rect">
            <a:avLst/>
          </a:prstGeom>
          <a:noFill/>
        </p:spPr>
      </p:pic>
      <mc:AlternateContent xmlns:mc="http://schemas.openxmlformats.org/markup-compatibility/2006" xmlns:a14="http://schemas.microsoft.com/office/drawing/2010/main">
        <mc:Choice Requires="a14">
          <p:sp>
            <p:nvSpPr>
              <p:cNvPr id="20" name="TextBox 19"/>
              <p:cNvSpPr txBox="1"/>
              <p:nvPr/>
            </p:nvSpPr>
            <p:spPr>
              <a:xfrm>
                <a:off x="5378437" y="4862373"/>
                <a:ext cx="3200400" cy="1384995"/>
              </a:xfrm>
              <a:prstGeom prst="rect">
                <a:avLst/>
              </a:prstGeom>
              <a:noFill/>
              <a:ln>
                <a:solidFill>
                  <a:schemeClr val="tx2"/>
                </a:solidFill>
              </a:ln>
            </p:spPr>
            <p:txBody>
              <a:bodyPr wrap="square" rtlCol="0">
                <a:spAutoFit/>
              </a:bodyPr>
              <a:lstStyle/>
              <a:p>
                <a14:m>
                  <m:oMath xmlns:m="http://schemas.openxmlformats.org/officeDocument/2006/math">
                    <m:acc>
                      <m:accPr>
                        <m:chr m:val="̅"/>
                        <m:ctrlPr>
                          <a:rPr lang="en-US" sz="2800" i="1" smtClean="0">
                            <a:solidFill>
                              <a:srgbClr val="271670"/>
                            </a:solidFill>
                            <a:latin typeface="Cambria Math" panose="02040503050406030204" pitchFamily="18" charset="0"/>
                          </a:rPr>
                        </m:ctrlPr>
                      </m:accPr>
                      <m:e>
                        <m:r>
                          <a:rPr lang="en-US" sz="2800" b="0" i="1" smtClean="0">
                            <a:solidFill>
                              <a:srgbClr val="271670"/>
                            </a:solidFill>
                            <a:latin typeface="Cambria Math"/>
                          </a:rPr>
                          <m:t>𝑥</m:t>
                        </m:r>
                      </m:e>
                    </m:acc>
                    <m:r>
                      <a:rPr lang="en-US" sz="2800" b="0" i="1" smtClean="0">
                        <a:solidFill>
                          <a:srgbClr val="271670"/>
                        </a:solidFill>
                        <a:latin typeface="Cambria Math"/>
                      </a:rPr>
                      <m:t>=1261.6</m:t>
                    </m:r>
                  </m:oMath>
                </a14:m>
                <a:r>
                  <a:rPr lang="en-US" sz="2800" dirty="0" smtClean="0">
                    <a:solidFill>
                      <a:srgbClr val="271670"/>
                    </a:solidFill>
                    <a:latin typeface="Garamond" panose="02020404030301010803" pitchFamily="18" charset="0"/>
                  </a:rPr>
                  <a:t> chips</a:t>
                </a:r>
                <a:endParaRPr lang="en-US" sz="2800" dirty="0">
                  <a:solidFill>
                    <a:srgbClr val="271670"/>
                  </a:solidFill>
                  <a:latin typeface="Garamond" panose="02020404030301010803" pitchFamily="18" charset="0"/>
                </a:endParaRPr>
              </a:p>
              <a:p>
                <a:r>
                  <a:rPr lang="en-US" sz="2800" i="1" dirty="0" smtClean="0">
                    <a:solidFill>
                      <a:srgbClr val="271670"/>
                    </a:solidFill>
                    <a:latin typeface="Garamond" panose="02020404030301010803" pitchFamily="18" charset="0"/>
                  </a:rPr>
                  <a:t>s</a:t>
                </a:r>
                <a:r>
                  <a:rPr lang="en-US" sz="2800" dirty="0" smtClean="0">
                    <a:solidFill>
                      <a:srgbClr val="271670"/>
                    </a:solidFill>
                    <a:latin typeface="Garamond" panose="02020404030301010803" pitchFamily="18" charset="0"/>
                  </a:rPr>
                  <a:t> = 117.6 chips</a:t>
                </a:r>
              </a:p>
              <a:p>
                <a:r>
                  <a:rPr lang="en-US" sz="2800" i="1" dirty="0" smtClean="0">
                    <a:solidFill>
                      <a:srgbClr val="271670"/>
                    </a:solidFill>
                    <a:latin typeface="Garamond" panose="02020404030301010803" pitchFamily="18" charset="0"/>
                  </a:rPr>
                  <a:t>n</a:t>
                </a:r>
                <a:r>
                  <a:rPr lang="en-US" sz="2800" dirty="0" smtClean="0">
                    <a:solidFill>
                      <a:srgbClr val="271670"/>
                    </a:solidFill>
                    <a:latin typeface="Garamond" panose="02020404030301010803" pitchFamily="18" charset="0"/>
                  </a:rPr>
                  <a:t> = 42 bags</a:t>
                </a:r>
                <a:endParaRPr lang="en-US" sz="2800" i="1" dirty="0">
                  <a:solidFill>
                    <a:srgbClr val="271670"/>
                  </a:solidFill>
                  <a:latin typeface="Garamond" panose="02020404030301010803"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5378437" y="4862373"/>
                <a:ext cx="3200400" cy="1384995"/>
              </a:xfrm>
              <a:prstGeom prst="rect">
                <a:avLst/>
              </a:prstGeom>
              <a:blipFill>
                <a:blip r:embed="rId3"/>
                <a:stretch>
                  <a:fillRect l="-3605" t="-4367" b="-10917"/>
                </a:stretch>
              </a:blipFill>
              <a:ln>
                <a:solidFill>
                  <a:schemeClr val="tx2"/>
                </a:solidFill>
              </a:ln>
            </p:spPr>
            <p:txBody>
              <a:bodyPr/>
              <a:lstStyle/>
              <a:p>
                <a:r>
                  <a:rPr lang="en-US">
                    <a:noFill/>
                  </a:rPr>
                  <a:t> </a:t>
                </a:r>
              </a:p>
            </p:txBody>
          </p:sp>
        </mc:Fallback>
      </mc:AlternateContent>
      <p:sp>
        <p:nvSpPr>
          <p:cNvPr id="2" name="Oval 1"/>
          <p:cNvSpPr/>
          <p:nvPr/>
        </p:nvSpPr>
        <p:spPr>
          <a:xfrm>
            <a:off x="1537398" y="3602831"/>
            <a:ext cx="2751098" cy="88893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20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20</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Output from the Independent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
        <p:nvSpPr>
          <p:cNvPr id="4" name="Rectangle 1"/>
          <p:cNvSpPr>
            <a:spLocks noChangeArrowheads="1"/>
          </p:cNvSpPr>
          <p:nvPr/>
        </p:nvSpPr>
        <p:spPr bwMode="auto">
          <a:xfrm>
            <a:off x="292128" y="1519630"/>
            <a:ext cx="8269893" cy="2462213"/>
          </a:xfrm>
          <a:prstGeom prst="rect">
            <a:avLst/>
          </a:prstGeom>
          <a:solidFill>
            <a:srgbClr val="2C28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Welch Two Sample t-test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EAEAEA"/>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data: </a:t>
            </a:r>
            <a:r>
              <a:rPr kumimoji="0" lang="en-US" altLang="en-US" sz="1600" b="0" i="0" u="none" strike="noStrike" cap="none" normalizeH="0" baseline="0" dirty="0" err="1" smtClean="0">
                <a:ln>
                  <a:noFill/>
                </a:ln>
                <a:solidFill>
                  <a:srgbClr val="EAEAEA"/>
                </a:solidFill>
                <a:effectLst/>
                <a:latin typeface="Lucida Console" panose="020B0609040504020204" pitchFamily="49" charset="0"/>
              </a:rPr>
              <a:t>spiderWide$real</a:t>
            </a:r>
            <a:r>
              <a:rPr kumimoji="0" lang="en-US" altLang="en-US" sz="1600" b="0" i="0" u="none" strike="noStrike" cap="none" normalizeH="0" baseline="0" dirty="0" smtClean="0">
                <a:ln>
                  <a:noFill/>
                </a:ln>
                <a:solidFill>
                  <a:srgbClr val="EAEAEA"/>
                </a:solidFill>
                <a:effectLst/>
                <a:latin typeface="Lucida Console" panose="020B0609040504020204" pitchFamily="49" charset="0"/>
              </a:rPr>
              <a:t> and </a:t>
            </a:r>
            <a:r>
              <a:rPr kumimoji="0" lang="en-US" altLang="en-US" sz="1600" b="0" i="0" u="none" strike="noStrike" cap="none" normalizeH="0" baseline="0" dirty="0" err="1" smtClean="0">
                <a:ln>
                  <a:noFill/>
                </a:ln>
                <a:solidFill>
                  <a:srgbClr val="EAEAEA"/>
                </a:solidFill>
                <a:effectLst/>
                <a:latin typeface="Lucida Console" panose="020B0609040504020204" pitchFamily="49" charset="0"/>
              </a:rPr>
              <a:t>spiderWide$picture</a:t>
            </a:r>
            <a:r>
              <a:rPr kumimoji="0" lang="en-US" altLang="en-US" sz="1600" b="0" i="0" u="none" strike="noStrike" cap="none" normalizeH="0" baseline="0" dirty="0" smtClean="0">
                <a:ln>
                  <a:noFill/>
                </a:ln>
                <a:solidFill>
                  <a:srgbClr val="EAEAEA"/>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t = 1.6813, </a:t>
            </a:r>
            <a:r>
              <a:rPr kumimoji="0" lang="en-US" altLang="en-US" sz="1600" b="0" i="0" u="none" strike="noStrike" cap="none" normalizeH="0" baseline="0" dirty="0" err="1" smtClean="0">
                <a:ln>
                  <a:noFill/>
                </a:ln>
                <a:solidFill>
                  <a:srgbClr val="EAEAEA"/>
                </a:solidFill>
                <a:effectLst/>
                <a:latin typeface="Lucida Console" panose="020B0609040504020204" pitchFamily="49" charset="0"/>
              </a:rPr>
              <a:t>df</a:t>
            </a:r>
            <a:r>
              <a:rPr kumimoji="0" lang="en-US" altLang="en-US" sz="1600" b="0" i="0" u="none" strike="noStrike" cap="none" normalizeH="0" baseline="0" dirty="0" smtClean="0">
                <a:ln>
                  <a:noFill/>
                </a:ln>
                <a:solidFill>
                  <a:srgbClr val="EAEAEA"/>
                </a:solidFill>
                <a:effectLst/>
                <a:latin typeface="Lucida Console" panose="020B0609040504020204" pitchFamily="49" charset="0"/>
              </a:rPr>
              <a:t> = 21.385, p-value = 0.1072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alternative hypothesis: true difference in means is not equal to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95 percent confidence interval: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-1.648641 15.648641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sample estimates: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mean of x mean of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        47        40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Oval 4"/>
          <p:cNvSpPr/>
          <p:nvPr/>
        </p:nvSpPr>
        <p:spPr>
          <a:xfrm>
            <a:off x="160774" y="2160397"/>
            <a:ext cx="1557494" cy="432079"/>
          </a:xfrm>
          <a:prstGeom prst="ellipse">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358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indent="0">
              <a:buNone/>
            </a:pPr>
            <a:r>
              <a:rPr lang="en-GB" sz="2800" dirty="0" smtClean="0">
                <a:solidFill>
                  <a:srgbClr val="221972"/>
                </a:solidFill>
                <a:latin typeface="Garamond" panose="02020404030301010803" pitchFamily="18" charset="0"/>
              </a:rPr>
              <a:t>We could have found the t value using the formula.</a:t>
            </a:r>
            <a:endParaRPr lang="en-GB" dirty="0">
              <a:solidFill>
                <a:srgbClr val="221972"/>
              </a:solidFill>
              <a:latin typeface="Garamond" panose="02020404030301010803" pitchFamily="18" charset="0"/>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21</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Why we like coding</a:t>
            </a:r>
            <a:endParaRPr lang="en-US" sz="3200" cap="small" dirty="0">
              <a:solidFill>
                <a:srgbClr val="8E908F"/>
              </a:solidFill>
              <a:latin typeface="Garamond"/>
              <a:cs typeface="Garamond"/>
            </a:endParaRPr>
          </a:p>
        </p:txBody>
      </p:sp>
      <p:pic>
        <p:nvPicPr>
          <p:cNvPr id="6" name="Picture 5"/>
          <p:cNvPicPr>
            <a:picLocks noChangeAspect="1"/>
          </p:cNvPicPr>
          <p:nvPr/>
        </p:nvPicPr>
        <p:blipFill>
          <a:blip r:embed="rId2" cstate="print"/>
          <a:srcRect/>
          <a:stretch>
            <a:fillRect/>
          </a:stretch>
        </p:blipFill>
        <p:spPr bwMode="auto">
          <a:xfrm>
            <a:off x="2039174" y="1646501"/>
            <a:ext cx="3871820" cy="3237095"/>
          </a:xfrm>
          <a:prstGeom prst="rect">
            <a:avLst/>
          </a:prstGeom>
          <a:noFill/>
          <a:ln w="9525">
            <a:noFill/>
            <a:miter lim="800000"/>
            <a:headEnd/>
            <a:tailEnd/>
          </a:ln>
        </p:spPr>
      </p:pic>
      <p:pic>
        <p:nvPicPr>
          <p:cNvPr id="10" name="Picture 9"/>
          <p:cNvPicPr>
            <a:picLocks noChangeAspect="1"/>
          </p:cNvPicPr>
          <p:nvPr/>
        </p:nvPicPr>
        <p:blipFill>
          <a:blip r:embed="rId3" cstate="print"/>
          <a:srcRect/>
          <a:stretch>
            <a:fillRect/>
          </a:stretch>
        </p:blipFill>
        <p:spPr bwMode="auto">
          <a:xfrm>
            <a:off x="1396232" y="5004087"/>
            <a:ext cx="5788688" cy="1574116"/>
          </a:xfrm>
          <a:prstGeom prst="rect">
            <a:avLst/>
          </a:prstGeom>
          <a:noFill/>
          <a:ln w="9525">
            <a:noFill/>
            <a:miter lim="800000"/>
            <a:headEnd/>
            <a:tailEnd/>
          </a:ln>
        </p:spPr>
      </p:pic>
    </p:spTree>
    <p:extLst>
      <p:ext uri="{BB962C8B-B14F-4D97-AF65-F5344CB8AC3E}">
        <p14:creationId xmlns:p14="http://schemas.microsoft.com/office/powerpoint/2010/main" val="255720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2128" y="1079500"/>
                <a:ext cx="8394672" cy="5046663"/>
              </a:xfrm>
            </p:spPr>
            <p:txBody>
              <a:bodyPr>
                <a:noAutofit/>
              </a:bodyPr>
              <a:lstStyle/>
              <a:p>
                <a:pPr marL="0" indent="0">
                  <a:buNone/>
                </a:pPr>
                <a:r>
                  <a:rPr lang="en-GB" sz="2800" dirty="0" smtClean="0">
                    <a:solidFill>
                      <a:srgbClr val="221972"/>
                    </a:solidFill>
                    <a:latin typeface="Garamond" panose="02020404030301010803" pitchFamily="18" charset="0"/>
                  </a:rPr>
                  <a:t>We could have found the t value using the formula.</a:t>
                </a:r>
              </a:p>
              <a:p>
                <a:pPr marL="0" indent="0">
                  <a:buNone/>
                </a:pPr>
                <a:r>
                  <a:rPr lang="en-GB" i="1" dirty="0">
                    <a:solidFill>
                      <a:srgbClr val="221972"/>
                    </a:solidFill>
                    <a:latin typeface="Garamond" panose="02020404030301010803" pitchFamily="18" charset="0"/>
                  </a:rPr>
                  <a:t>n</a:t>
                </a:r>
                <a:r>
                  <a:rPr lang="en-GB" i="1" baseline="-25000" dirty="0">
                    <a:solidFill>
                      <a:srgbClr val="221972"/>
                    </a:solidFill>
                    <a:latin typeface="Garamond" panose="02020404030301010803" pitchFamily="18" charset="0"/>
                  </a:rPr>
                  <a:t>1</a:t>
                </a:r>
                <a:r>
                  <a:rPr lang="en-GB" i="1" dirty="0">
                    <a:solidFill>
                      <a:srgbClr val="221972"/>
                    </a:solidFill>
                    <a:latin typeface="Garamond" panose="02020404030301010803" pitchFamily="18" charset="0"/>
                  </a:rPr>
                  <a:t> </a:t>
                </a:r>
                <a:r>
                  <a:rPr lang="en-GB" dirty="0">
                    <a:solidFill>
                      <a:srgbClr val="221972"/>
                    </a:solidFill>
                    <a:latin typeface="Garamond" panose="02020404030301010803" pitchFamily="18" charset="0"/>
                  </a:rPr>
                  <a:t>= </a:t>
                </a:r>
                <a:r>
                  <a:rPr lang="en-GB" dirty="0" smtClean="0">
                    <a:solidFill>
                      <a:srgbClr val="221972"/>
                    </a:solidFill>
                    <a:latin typeface="Garamond" panose="02020404030301010803" pitchFamily="18" charset="0"/>
                  </a:rPr>
                  <a:t>12</a:t>
                </a:r>
              </a:p>
              <a:p>
                <a:pPr marL="0" indent="0">
                  <a:buNone/>
                </a:pPr>
                <a:r>
                  <a:rPr lang="en-GB" i="1" dirty="0" smtClean="0">
                    <a:solidFill>
                      <a:srgbClr val="221972"/>
                    </a:solidFill>
                    <a:latin typeface="Garamond" panose="02020404030301010803" pitchFamily="18" charset="0"/>
                  </a:rPr>
                  <a:t>n</a:t>
                </a:r>
                <a:r>
                  <a:rPr lang="en-GB" i="1" baseline="-25000" dirty="0" smtClean="0">
                    <a:solidFill>
                      <a:srgbClr val="221972"/>
                    </a:solidFill>
                    <a:latin typeface="Garamond" panose="02020404030301010803" pitchFamily="18" charset="0"/>
                  </a:rPr>
                  <a:t>2</a:t>
                </a:r>
                <a:r>
                  <a:rPr lang="en-GB" i="1" dirty="0" smtClean="0">
                    <a:solidFill>
                      <a:srgbClr val="221972"/>
                    </a:solidFill>
                    <a:latin typeface="Garamond" panose="02020404030301010803" pitchFamily="18" charset="0"/>
                  </a:rPr>
                  <a:t> </a:t>
                </a:r>
                <a:r>
                  <a:rPr lang="en-GB" dirty="0">
                    <a:solidFill>
                      <a:srgbClr val="221972"/>
                    </a:solidFill>
                    <a:latin typeface="Garamond" panose="02020404030301010803" pitchFamily="18" charset="0"/>
                  </a:rPr>
                  <a:t>= </a:t>
                </a:r>
                <a:r>
                  <a:rPr lang="en-GB" dirty="0" smtClean="0">
                    <a:solidFill>
                      <a:srgbClr val="221972"/>
                    </a:solidFill>
                    <a:latin typeface="Garamond" panose="02020404030301010803" pitchFamily="18" charset="0"/>
                  </a:rPr>
                  <a:t>12</a:t>
                </a:r>
              </a:p>
              <a:p>
                <a:pPr marL="0" indent="0">
                  <a:buNone/>
                </a:pPr>
                <a:r>
                  <a:rPr lang="en-GB" dirty="0" smtClean="0">
                    <a:solidFill>
                      <a:srgbClr val="221972"/>
                    </a:solidFill>
                    <a:latin typeface="Garamond" panose="02020404030301010803" pitchFamily="18" charset="0"/>
                  </a:rPr>
                  <a:t>From the output, we learn:</a:t>
                </a:r>
              </a:p>
              <a:p>
                <a:pPr marL="0" indent="0">
                  <a:buNone/>
                </a:pPr>
                <a14:m>
                  <m:oMath xmlns:m="http://schemas.openxmlformats.org/officeDocument/2006/math">
                    <m:acc>
                      <m:accPr>
                        <m:chr m:val="̅"/>
                        <m:ctrlPr>
                          <a:rPr lang="en-GB" i="1">
                            <a:solidFill>
                              <a:srgbClr val="221972"/>
                            </a:solidFill>
                            <a:latin typeface="Cambria Math" panose="02040503050406030204" pitchFamily="18" charset="0"/>
                          </a:rPr>
                        </m:ctrlPr>
                      </m:accPr>
                      <m:e>
                        <m:sSub>
                          <m:sSubPr>
                            <m:ctrlPr>
                              <a:rPr lang="en-US" i="1">
                                <a:solidFill>
                                  <a:srgbClr val="221972"/>
                                </a:solidFill>
                                <a:latin typeface="Cambria Math" panose="02040503050406030204" pitchFamily="18" charset="0"/>
                              </a:rPr>
                            </m:ctrlPr>
                          </m:sSubPr>
                          <m:e>
                            <m:r>
                              <a:rPr lang="en-US" i="1">
                                <a:solidFill>
                                  <a:srgbClr val="221972"/>
                                </a:solidFill>
                                <a:latin typeface="Cambria Math" panose="02040503050406030204" pitchFamily="18" charset="0"/>
                              </a:rPr>
                              <m:t>𝑋</m:t>
                            </m:r>
                          </m:e>
                          <m:sub>
                            <m:r>
                              <a:rPr lang="en-US" i="1">
                                <a:solidFill>
                                  <a:srgbClr val="221972"/>
                                </a:solidFill>
                                <a:latin typeface="Cambria Math" panose="02040503050406030204" pitchFamily="18" charset="0"/>
                              </a:rPr>
                              <m:t>1</m:t>
                            </m:r>
                          </m:sub>
                        </m:sSub>
                      </m:e>
                    </m:acc>
                  </m:oMath>
                </a14:m>
                <a:r>
                  <a:rPr lang="en-GB" dirty="0">
                    <a:solidFill>
                      <a:srgbClr val="221972"/>
                    </a:solidFill>
                    <a:latin typeface="Garamond" panose="02020404030301010803" pitchFamily="18" charset="0"/>
                  </a:rPr>
                  <a:t> = </a:t>
                </a:r>
                <a:r>
                  <a:rPr lang="en-GB" dirty="0" smtClean="0">
                    <a:solidFill>
                      <a:srgbClr val="221972"/>
                    </a:solidFill>
                    <a:latin typeface="Garamond" panose="02020404030301010803" pitchFamily="18" charset="0"/>
                  </a:rPr>
                  <a:t>47; SE = 3.18</a:t>
                </a:r>
              </a:p>
              <a:p>
                <a:pPr marL="0" indent="0">
                  <a:buNone/>
                </a:pPr>
                <a14:m>
                  <m:oMath xmlns:m="http://schemas.openxmlformats.org/officeDocument/2006/math">
                    <m:acc>
                      <m:accPr>
                        <m:chr m:val="̅"/>
                        <m:ctrlPr>
                          <a:rPr lang="en-GB" i="1">
                            <a:solidFill>
                              <a:srgbClr val="221972"/>
                            </a:solidFill>
                            <a:latin typeface="Cambria Math" panose="02040503050406030204" pitchFamily="18" charset="0"/>
                          </a:rPr>
                        </m:ctrlPr>
                      </m:accPr>
                      <m:e>
                        <m:sSub>
                          <m:sSubPr>
                            <m:ctrlPr>
                              <a:rPr lang="en-US" i="1">
                                <a:solidFill>
                                  <a:srgbClr val="221972"/>
                                </a:solidFill>
                                <a:latin typeface="Cambria Math" panose="02040503050406030204" pitchFamily="18" charset="0"/>
                              </a:rPr>
                            </m:ctrlPr>
                          </m:sSubPr>
                          <m:e>
                            <m:r>
                              <a:rPr lang="en-US" i="1">
                                <a:solidFill>
                                  <a:srgbClr val="221972"/>
                                </a:solidFill>
                                <a:latin typeface="Cambria Math" panose="02040503050406030204" pitchFamily="18" charset="0"/>
                              </a:rPr>
                              <m:t>𝑋</m:t>
                            </m:r>
                          </m:e>
                          <m:sub>
                            <m:r>
                              <a:rPr lang="en-US" i="1">
                                <a:solidFill>
                                  <a:srgbClr val="221972"/>
                                </a:solidFill>
                                <a:latin typeface="Cambria Math" panose="02040503050406030204" pitchFamily="18" charset="0"/>
                              </a:rPr>
                              <m:t>2</m:t>
                            </m:r>
                          </m:sub>
                        </m:sSub>
                      </m:e>
                    </m:acc>
                  </m:oMath>
                </a14:m>
                <a:r>
                  <a:rPr lang="en-GB" dirty="0">
                    <a:solidFill>
                      <a:srgbClr val="221972"/>
                    </a:solidFill>
                    <a:latin typeface="Garamond" panose="02020404030301010803" pitchFamily="18" charset="0"/>
                  </a:rPr>
                  <a:t> = </a:t>
                </a:r>
                <a:r>
                  <a:rPr lang="en-GB" dirty="0" smtClean="0">
                    <a:solidFill>
                      <a:srgbClr val="221972"/>
                    </a:solidFill>
                    <a:latin typeface="Garamond" panose="02020404030301010803" pitchFamily="18" charset="0"/>
                  </a:rPr>
                  <a:t>40; SE = 2.68 </a:t>
                </a:r>
              </a:p>
              <a:p>
                <a:pPr marL="0" indent="0">
                  <a:buNone/>
                </a:pPr>
                <a:r>
                  <a:rPr lang="en-GB" dirty="0" smtClean="0">
                    <a:solidFill>
                      <a:srgbClr val="221972"/>
                    </a:solidFill>
                    <a:latin typeface="Garamond" panose="02020404030301010803" pitchFamily="18" charset="0"/>
                  </a:rPr>
                  <a:t>We get SE but we need variance (</a:t>
                </a:r>
                <a:r>
                  <a:rPr lang="en-GB" i="1" dirty="0" smtClean="0">
                    <a:solidFill>
                      <a:srgbClr val="221972"/>
                    </a:solidFill>
                    <a:latin typeface="Garamond" panose="02020404030301010803" pitchFamily="18" charset="0"/>
                  </a:rPr>
                  <a:t>s</a:t>
                </a:r>
                <a:r>
                  <a:rPr lang="en-GB" dirty="0" smtClean="0">
                    <a:solidFill>
                      <a:srgbClr val="221972"/>
                    </a:solidFill>
                    <a:latin typeface="Garamond" panose="02020404030301010803" pitchFamily="18" charset="0"/>
                  </a:rPr>
                  <a:t>)</a:t>
                </a:r>
                <a:endParaRPr lang="en-GB" dirty="0">
                  <a:solidFill>
                    <a:srgbClr val="221972"/>
                  </a:solidFill>
                  <a:latin typeface="Garamond" panose="020204040303010108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2128" y="1079500"/>
                <a:ext cx="8394672" cy="5046663"/>
              </a:xfrm>
              <a:blipFill>
                <a:blip r:embed="rId2"/>
                <a:stretch>
                  <a:fillRect l="-1888" t="-120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43586CA-777C-9945-A4A3-E4543084BA0F}" type="slidenum">
              <a:rPr lang="en-US" smtClean="0"/>
              <a:t>22</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Why we like coding</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494467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2128" y="1079500"/>
                <a:ext cx="8394672" cy="5046663"/>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solidFill>
                            <a:srgbClr val="221972"/>
                          </a:solidFill>
                          <a:latin typeface="Cambria Math" panose="02040503050406030204" pitchFamily="18" charset="0"/>
                        </a:rPr>
                        <m:t>𝑆𝐸</m:t>
                      </m:r>
                      <m:r>
                        <a:rPr lang="en-US" sz="2800" b="0" i="1" smtClean="0">
                          <a:solidFill>
                            <a:srgbClr val="221972"/>
                          </a:solidFill>
                          <a:latin typeface="Cambria Math" panose="02040503050406030204" pitchFamily="18" charset="0"/>
                        </a:rPr>
                        <m:t>=</m:t>
                      </m:r>
                      <m:f>
                        <m:fPr>
                          <m:ctrlPr>
                            <a:rPr lang="en-US" sz="2800" b="0" i="1" smtClean="0">
                              <a:solidFill>
                                <a:srgbClr val="221972"/>
                              </a:solidFill>
                              <a:latin typeface="Cambria Math" panose="02040503050406030204" pitchFamily="18" charset="0"/>
                            </a:rPr>
                          </m:ctrlPr>
                        </m:fPr>
                        <m:num>
                          <m:r>
                            <a:rPr lang="en-US" sz="2800" b="0" i="1" smtClean="0">
                              <a:solidFill>
                                <a:srgbClr val="221972"/>
                              </a:solidFill>
                              <a:latin typeface="Cambria Math" panose="02040503050406030204" pitchFamily="18" charset="0"/>
                            </a:rPr>
                            <m:t>𝑆</m:t>
                          </m:r>
                        </m:num>
                        <m:den>
                          <m:rad>
                            <m:radPr>
                              <m:degHide m:val="on"/>
                              <m:ctrlPr>
                                <a:rPr lang="en-US" sz="2800" b="0" i="1" smtClean="0">
                                  <a:solidFill>
                                    <a:srgbClr val="221972"/>
                                  </a:solidFill>
                                  <a:latin typeface="Cambria Math" panose="02040503050406030204" pitchFamily="18" charset="0"/>
                                </a:rPr>
                              </m:ctrlPr>
                            </m:radPr>
                            <m:deg/>
                            <m:e>
                              <m:r>
                                <a:rPr lang="en-US" sz="2800" b="0" i="1" smtClean="0">
                                  <a:solidFill>
                                    <a:srgbClr val="221972"/>
                                  </a:solidFill>
                                  <a:latin typeface="Cambria Math" panose="02040503050406030204" pitchFamily="18" charset="0"/>
                                </a:rPr>
                                <m:t>𝑛</m:t>
                              </m:r>
                            </m:e>
                          </m:rad>
                        </m:den>
                      </m:f>
                    </m:oMath>
                  </m:oMathPara>
                </a14:m>
                <a:endParaRPr lang="en-GB" sz="2800" dirty="0" smtClean="0">
                  <a:solidFill>
                    <a:srgbClr val="221972"/>
                  </a:solidFill>
                  <a:latin typeface="Garamond" panose="02020404030301010803" pitchFamily="18" charset="0"/>
                </a:endParaRPr>
              </a:p>
              <a:p>
                <a:pPr marL="0" indent="0">
                  <a:buNone/>
                </a:pPr>
                <a:r>
                  <a:rPr lang="en-GB" sz="2800" dirty="0" smtClean="0">
                    <a:solidFill>
                      <a:srgbClr val="221972"/>
                    </a:solidFill>
                    <a:latin typeface="Garamond" panose="02020404030301010803" pitchFamily="18" charset="0"/>
                  </a:rPr>
                  <a:t>- Or -</a:t>
                </a:r>
              </a:p>
              <a:p>
                <a:pPr marL="0" indent="0">
                  <a:buNone/>
                </a:pPr>
                <a14:m>
                  <m:oMathPara xmlns:m="http://schemas.openxmlformats.org/officeDocument/2006/math">
                    <m:oMathParaPr>
                      <m:jc m:val="centerGroup"/>
                    </m:oMathParaPr>
                    <m:oMath xmlns:m="http://schemas.openxmlformats.org/officeDocument/2006/math">
                      <m:r>
                        <a:rPr lang="en-US" sz="2800" b="0" i="1" smtClean="0">
                          <a:solidFill>
                            <a:srgbClr val="221972"/>
                          </a:solidFill>
                          <a:latin typeface="Cambria Math" panose="02040503050406030204" pitchFamily="18" charset="0"/>
                        </a:rPr>
                        <m:t>𝑠</m:t>
                      </m:r>
                      <m:r>
                        <a:rPr lang="en-US" sz="2800" b="0" i="1" smtClean="0">
                          <a:solidFill>
                            <a:srgbClr val="221972"/>
                          </a:solidFill>
                          <a:latin typeface="Cambria Math" panose="02040503050406030204" pitchFamily="18" charset="0"/>
                        </a:rPr>
                        <m:t>=</m:t>
                      </m:r>
                      <m:r>
                        <a:rPr lang="en-US" sz="2800" b="0" i="1" smtClean="0">
                          <a:solidFill>
                            <a:srgbClr val="221972"/>
                          </a:solidFill>
                          <a:latin typeface="Cambria Math" panose="02040503050406030204" pitchFamily="18" charset="0"/>
                        </a:rPr>
                        <m:t>𝑆𝐸</m:t>
                      </m:r>
                      <m:r>
                        <a:rPr lang="en-US" sz="2800" b="0" i="1" smtClean="0">
                          <a:solidFill>
                            <a:srgbClr val="221972"/>
                          </a:solidFill>
                          <a:latin typeface="Cambria Math" panose="02040503050406030204" pitchFamily="18" charset="0"/>
                        </a:rPr>
                        <m:t>(</m:t>
                      </m:r>
                      <m:rad>
                        <m:radPr>
                          <m:degHide m:val="on"/>
                          <m:ctrlPr>
                            <a:rPr lang="en-US" sz="2800" b="0" i="1" smtClean="0">
                              <a:solidFill>
                                <a:srgbClr val="221972"/>
                              </a:solidFill>
                              <a:latin typeface="Cambria Math" panose="02040503050406030204" pitchFamily="18" charset="0"/>
                            </a:rPr>
                          </m:ctrlPr>
                        </m:radPr>
                        <m:deg/>
                        <m:e>
                          <m:r>
                            <a:rPr lang="en-US" sz="2800" b="0" i="1" smtClean="0">
                              <a:solidFill>
                                <a:srgbClr val="221972"/>
                              </a:solidFill>
                              <a:latin typeface="Cambria Math" panose="02040503050406030204" pitchFamily="18" charset="0"/>
                            </a:rPr>
                            <m:t>𝑛</m:t>
                          </m:r>
                        </m:e>
                      </m:rad>
                      <m:r>
                        <a:rPr lang="en-US" sz="2800" b="0" i="1" smtClean="0">
                          <a:solidFill>
                            <a:srgbClr val="221972"/>
                          </a:solidFill>
                          <a:latin typeface="Cambria Math" panose="02040503050406030204" pitchFamily="18" charset="0"/>
                        </a:rPr>
                        <m:t>)</m:t>
                      </m:r>
                    </m:oMath>
                  </m:oMathPara>
                </a14:m>
                <a:endParaRPr lang="en-GB" sz="2800" dirty="0" smtClean="0">
                  <a:solidFill>
                    <a:srgbClr val="221972"/>
                  </a:solidFill>
                  <a:latin typeface="Garamond" panose="02020404030301010803" pitchFamily="18" charset="0"/>
                </a:endParaRPr>
              </a:p>
              <a:p>
                <a:pPr marL="0" indent="0">
                  <a:buNone/>
                </a:pPr>
                <a:endParaRPr lang="en-GB" sz="2800" dirty="0" smtClean="0">
                  <a:solidFill>
                    <a:srgbClr val="221972"/>
                  </a:solidFill>
                  <a:latin typeface="Garamond" panose="02020404030301010803" pitchFamily="18" charset="0"/>
                </a:endParaRPr>
              </a:p>
              <a:p>
                <a:pPr>
                  <a:buFontTx/>
                  <a:buChar char="-"/>
                </a:pPr>
                <a:r>
                  <a:rPr lang="en-GB" sz="2800" dirty="0" smtClean="0">
                    <a:solidFill>
                      <a:srgbClr val="221972"/>
                    </a:solidFill>
                    <a:latin typeface="Garamond" panose="02020404030301010803" pitchFamily="18" charset="0"/>
                  </a:rPr>
                  <a:t>So – </a:t>
                </a:r>
              </a:p>
              <a:p>
                <a:pPr marL="0" indent="0">
                  <a:buNone/>
                </a:pPr>
                <a:r>
                  <a:rPr lang="en-US" sz="2800" dirty="0" smtClean="0">
                    <a:solidFill>
                      <a:srgbClr val="221972"/>
                    </a:solidFill>
                  </a:rPr>
                  <a:t>				</a:t>
                </a:r>
                <a14:m>
                  <m:oMath xmlns:m="http://schemas.openxmlformats.org/officeDocument/2006/math">
                    <m:sSub>
                      <m:sSubPr>
                        <m:ctrlPr>
                          <a:rPr lang="en-US" sz="2800" i="1">
                            <a:solidFill>
                              <a:srgbClr val="221972"/>
                            </a:solidFill>
                            <a:latin typeface="Cambria Math" panose="02040503050406030204" pitchFamily="18" charset="0"/>
                          </a:rPr>
                        </m:ctrlPr>
                      </m:sSubPr>
                      <m:e>
                        <m:r>
                          <a:rPr lang="en-US" sz="2800" i="1">
                            <a:solidFill>
                              <a:srgbClr val="221972"/>
                            </a:solidFill>
                            <a:latin typeface="Cambria Math" panose="02040503050406030204" pitchFamily="18" charset="0"/>
                          </a:rPr>
                          <m:t>𝑠</m:t>
                        </m:r>
                      </m:e>
                      <m:sub>
                        <m:r>
                          <a:rPr lang="en-US" sz="2800" i="1">
                            <a:solidFill>
                              <a:srgbClr val="221972"/>
                            </a:solidFill>
                            <a:latin typeface="Cambria Math" panose="02040503050406030204" pitchFamily="18" charset="0"/>
                          </a:rPr>
                          <m:t>1</m:t>
                        </m:r>
                      </m:sub>
                    </m:sSub>
                    <m:r>
                      <a:rPr lang="en-US" sz="2800" i="1">
                        <a:solidFill>
                          <a:srgbClr val="221972"/>
                        </a:solidFill>
                        <a:latin typeface="Cambria Math" panose="02040503050406030204" pitchFamily="18" charset="0"/>
                      </a:rPr>
                      <m:t>=3.18</m:t>
                    </m:r>
                    <m:rad>
                      <m:radPr>
                        <m:degHide m:val="on"/>
                        <m:ctrlPr>
                          <a:rPr lang="en-US" sz="2800" i="1">
                            <a:solidFill>
                              <a:srgbClr val="221972"/>
                            </a:solidFill>
                            <a:latin typeface="Cambria Math" panose="02040503050406030204" pitchFamily="18" charset="0"/>
                          </a:rPr>
                        </m:ctrlPr>
                      </m:radPr>
                      <m:deg/>
                      <m:e>
                        <m:r>
                          <a:rPr lang="en-US" sz="2800" i="1">
                            <a:solidFill>
                              <a:srgbClr val="221972"/>
                            </a:solidFill>
                            <a:latin typeface="Cambria Math" panose="02040503050406030204" pitchFamily="18" charset="0"/>
                          </a:rPr>
                          <m:t>11</m:t>
                        </m:r>
                      </m:e>
                    </m:rad>
                    <m:r>
                      <a:rPr lang="en-US" sz="2800" i="1">
                        <a:solidFill>
                          <a:srgbClr val="221972"/>
                        </a:solidFill>
                        <a:latin typeface="Cambria Math" panose="02040503050406030204" pitchFamily="18" charset="0"/>
                      </a:rPr>
                      <m:t>=11.0159</m:t>
                    </m:r>
                  </m:oMath>
                </a14:m>
                <a:r>
                  <a:rPr lang="en-GB" sz="2800" dirty="0" smtClean="0">
                    <a:solidFill>
                      <a:srgbClr val="221972"/>
                    </a:solidFill>
                    <a:latin typeface="Garamond" panose="02020404030301010803" pitchFamily="18" charset="0"/>
                  </a:rPr>
                  <a:t> </a:t>
                </a:r>
                <a:endParaRPr lang="en-GB" sz="2800" dirty="0">
                  <a:solidFill>
                    <a:srgbClr val="221972"/>
                  </a:solidFill>
                  <a:latin typeface="Garamond" panose="02020404030301010803" pitchFamily="18" charset="0"/>
                </a:endParaRPr>
              </a:p>
              <a:p>
                <a:pPr marL="0" indent="0">
                  <a:buNone/>
                </a:pPr>
                <a:endParaRPr lang="en-US" sz="2800" b="0" i="1" dirty="0" smtClean="0">
                  <a:solidFill>
                    <a:srgbClr val="221972"/>
                  </a:solidFill>
                  <a:latin typeface="Cambria Math" panose="02040503050406030204" pitchFamily="18" charset="0"/>
                </a:endParaRPr>
              </a:p>
              <a:p>
                <a:pPr marL="0" indent="0">
                  <a:buNone/>
                </a:pPr>
                <a:r>
                  <a:rPr lang="en-US" sz="2800" b="0" dirty="0" smtClean="0">
                    <a:solidFill>
                      <a:srgbClr val="221972"/>
                    </a:solidFill>
                  </a:rPr>
                  <a:t>				</a:t>
                </a:r>
                <a14:m>
                  <m:oMath xmlns:m="http://schemas.openxmlformats.org/officeDocument/2006/math">
                    <m:sSub>
                      <m:sSubPr>
                        <m:ctrlPr>
                          <a:rPr lang="en-US" sz="2800" b="0" i="1" smtClean="0">
                            <a:solidFill>
                              <a:srgbClr val="221972"/>
                            </a:solidFill>
                            <a:latin typeface="Cambria Math" panose="02040503050406030204" pitchFamily="18" charset="0"/>
                          </a:rPr>
                        </m:ctrlPr>
                      </m:sSubPr>
                      <m:e>
                        <m:r>
                          <a:rPr lang="en-US" sz="2800" b="0" i="1" smtClean="0">
                            <a:solidFill>
                              <a:srgbClr val="221972"/>
                            </a:solidFill>
                            <a:latin typeface="Cambria Math" panose="02040503050406030204" pitchFamily="18" charset="0"/>
                          </a:rPr>
                          <m:t>𝑠</m:t>
                        </m:r>
                      </m:e>
                      <m:sub>
                        <m:r>
                          <a:rPr lang="en-US" sz="2800" b="0" i="1" smtClean="0">
                            <a:solidFill>
                              <a:srgbClr val="221972"/>
                            </a:solidFill>
                            <a:latin typeface="Cambria Math" panose="02040503050406030204" pitchFamily="18" charset="0"/>
                          </a:rPr>
                          <m:t>2</m:t>
                        </m:r>
                      </m:sub>
                    </m:sSub>
                    <m:r>
                      <a:rPr lang="en-US" sz="2800" b="0" i="1" smtClean="0">
                        <a:solidFill>
                          <a:srgbClr val="221972"/>
                        </a:solidFill>
                        <a:latin typeface="Cambria Math" panose="02040503050406030204" pitchFamily="18" charset="0"/>
                      </a:rPr>
                      <m:t>=2.68</m:t>
                    </m:r>
                    <m:rad>
                      <m:radPr>
                        <m:degHide m:val="on"/>
                        <m:ctrlPr>
                          <a:rPr lang="en-US" sz="2800" b="0" i="1" smtClean="0">
                            <a:solidFill>
                              <a:srgbClr val="221972"/>
                            </a:solidFill>
                            <a:latin typeface="Cambria Math" panose="02040503050406030204" pitchFamily="18" charset="0"/>
                          </a:rPr>
                        </m:ctrlPr>
                      </m:radPr>
                      <m:deg/>
                      <m:e>
                        <m:r>
                          <a:rPr lang="en-US" sz="2800" b="0" i="1" smtClean="0">
                            <a:solidFill>
                              <a:srgbClr val="221972"/>
                            </a:solidFill>
                            <a:latin typeface="Cambria Math" panose="02040503050406030204" pitchFamily="18" charset="0"/>
                          </a:rPr>
                          <m:t>11</m:t>
                        </m:r>
                      </m:e>
                    </m:rad>
                    <m:r>
                      <a:rPr lang="en-US" sz="2800" b="0" i="1" smtClean="0">
                        <a:solidFill>
                          <a:srgbClr val="221972"/>
                        </a:solidFill>
                        <a:latin typeface="Cambria Math" panose="02040503050406030204" pitchFamily="18" charset="0"/>
                      </a:rPr>
                      <m:t>=9.2838</m:t>
                    </m:r>
                  </m:oMath>
                </a14:m>
                <a:r>
                  <a:rPr lang="en-US" sz="2800" b="0" i="1" dirty="0" smtClean="0">
                    <a:solidFill>
                      <a:srgbClr val="221972"/>
                    </a:solidFill>
                    <a:latin typeface="Cambria Math" panose="020405030504060302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2128" y="1079500"/>
                <a:ext cx="8394672" cy="5046663"/>
              </a:xfrm>
              <a:blipFill>
                <a:blip r:embed="rId2"/>
                <a:stretch>
                  <a:fillRect l="-1525"/>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43586CA-777C-9945-A4A3-E4543084BA0F}" type="slidenum">
              <a:rPr lang="en-US" smtClean="0"/>
              <a:t>23</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Computing t using the formula</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4021745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24</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Computing t using the formula</a:t>
            </a:r>
            <a:endParaRPr lang="en-US" sz="3200" cap="small" dirty="0">
              <a:solidFill>
                <a:srgbClr val="8E908F"/>
              </a:solidFill>
              <a:latin typeface="Garamond"/>
              <a:cs typeface="Garamond"/>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2546282"/>
                <a:ext cx="8229600" cy="3579881"/>
              </a:xfrm>
            </p:spPr>
            <p:txBody>
              <a:bodyPr/>
              <a:lstStyle/>
              <a:p>
                <a:pPr marL="0" indent="0">
                  <a:buNone/>
                </a:pP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12−1</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11.0159</m:t>
                                </m:r>
                              </m:e>
                            </m:d>
                          </m:e>
                          <m:sup>
                            <m:r>
                              <a:rPr lang="en-US" b="0" i="1" smtClean="0">
                                <a:latin typeface="Cambria Math" panose="02040503050406030204" pitchFamily="18" charset="0"/>
                              </a:rPr>
                              <m:t>2</m:t>
                            </m:r>
                          </m:sup>
                        </m:sSup>
                        <m:r>
                          <a:rPr lang="en-US" b="0" i="1" smtClean="0">
                            <a:latin typeface="Cambria Math" panose="02040503050406030204" pitchFamily="18" charset="0"/>
                          </a:rPr>
                          <m:t>+(12−1)</m:t>
                        </m:r>
                        <m:sSup>
                          <m:sSupPr>
                            <m:ctrlPr>
                              <a:rPr lang="en-US" b="0" i="1" smtClean="0">
                                <a:latin typeface="Cambria Math" panose="02040503050406030204" pitchFamily="18" charset="0"/>
                              </a:rPr>
                            </m:ctrlPr>
                          </m:sSupPr>
                          <m:e>
                            <m:r>
                              <a:rPr lang="en-US" b="0" i="1" smtClean="0">
                                <a:latin typeface="Cambria Math" panose="02040503050406030204" pitchFamily="18" charset="0"/>
                              </a:rPr>
                              <m:t>(9.2838)</m:t>
                            </m:r>
                          </m:e>
                          <m:sup>
                            <m:r>
                              <a:rPr lang="en-US" b="0" i="1" smtClean="0">
                                <a:latin typeface="Cambria Math" panose="02040503050406030204" pitchFamily="18" charset="0"/>
                              </a:rPr>
                              <m:t>2</m:t>
                            </m:r>
                          </m:sup>
                        </m:sSup>
                      </m:num>
                      <m:den>
                        <m:r>
                          <a:rPr lang="en-US" b="0" i="1" smtClean="0">
                            <a:latin typeface="Cambria Math" panose="02040503050406030204" pitchFamily="18" charset="0"/>
                          </a:rPr>
                          <m:t>12+12−2</m:t>
                        </m:r>
                      </m:den>
                    </m:f>
                  </m:oMath>
                </a14:m>
                <a:r>
                  <a:rPr lang="en-US" dirty="0" smtClean="0"/>
                  <a:t> </a:t>
                </a:r>
              </a:p>
              <a:p>
                <a:pPr marL="0" indent="0">
                  <a:buNone/>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d>
                            <m:dPr>
                              <m:ctrlPr>
                                <a:rPr lang="en-US" b="0" i="1" smtClean="0">
                                  <a:latin typeface="Cambria Math" panose="02040503050406030204" pitchFamily="18" charset="0"/>
                                </a:rPr>
                              </m:ctrlPr>
                            </m:dPr>
                            <m:e>
                              <m:r>
                                <a:rPr lang="en-US" b="0" i="1" smtClean="0">
                                  <a:latin typeface="Cambria Math" panose="02040503050406030204" pitchFamily="18" charset="0"/>
                                </a:rPr>
                                <m:t>121.3501</m:t>
                              </m:r>
                            </m:e>
                          </m:d>
                          <m:r>
                            <a:rPr lang="en-US" b="0" i="1" smtClean="0">
                              <a:latin typeface="Cambria Math" panose="02040503050406030204" pitchFamily="18" charset="0"/>
                            </a:rPr>
                            <m:t>+11(86.1889)</m:t>
                          </m:r>
                        </m:num>
                        <m:den>
                          <m:r>
                            <a:rPr lang="en-US" b="0" i="1" smtClean="0">
                              <a:latin typeface="Cambria Math" panose="02040503050406030204" pitchFamily="18" charset="0"/>
                            </a:rPr>
                            <m:t>22</m:t>
                          </m:r>
                        </m:den>
                      </m:f>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1334.8511+948.0779</m:t>
                          </m:r>
                        </m:num>
                        <m:den>
                          <m:r>
                            <a:rPr lang="en-US" b="0" i="1" smtClean="0">
                              <a:latin typeface="Cambria Math" panose="02040503050406030204" pitchFamily="18" charset="0"/>
                            </a:rPr>
                            <m:t>22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2282.929</m:t>
                          </m:r>
                        </m:num>
                        <m:den>
                          <m:r>
                            <a:rPr lang="en-US" b="0" i="1" smtClean="0">
                              <a:latin typeface="Cambria Math" panose="02040503050406030204" pitchFamily="18" charset="0"/>
                            </a:rPr>
                            <m:t>22</m:t>
                          </m:r>
                        </m:den>
                      </m:f>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=103.7695</m:t>
                      </m:r>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2546282"/>
                <a:ext cx="8229600" cy="3579881"/>
              </a:xfrm>
              <a:blipFill>
                <a:blip r:embed="rId2"/>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3" cstate="print"/>
          <a:srcRect/>
          <a:stretch>
            <a:fillRect/>
          </a:stretch>
        </p:blipFill>
        <p:spPr bwMode="auto">
          <a:xfrm>
            <a:off x="1476619" y="972166"/>
            <a:ext cx="5788688" cy="1574116"/>
          </a:xfrm>
          <a:prstGeom prst="rect">
            <a:avLst/>
          </a:prstGeom>
          <a:noFill/>
          <a:ln w="9525">
            <a:noFill/>
            <a:miter lim="800000"/>
            <a:headEnd/>
            <a:tailEnd/>
          </a:ln>
        </p:spPr>
      </p:pic>
    </p:spTree>
    <p:extLst>
      <p:ext uri="{BB962C8B-B14F-4D97-AF65-F5344CB8AC3E}">
        <p14:creationId xmlns:p14="http://schemas.microsoft.com/office/powerpoint/2010/main" val="2465029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25</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a:solidFill>
                  <a:srgbClr val="8E908F"/>
                </a:solidFill>
                <a:latin typeface="Garamond"/>
                <a:cs typeface="Garamond"/>
              </a:rPr>
              <a:t>Computing t using the formula</a:t>
            </a:r>
          </a:p>
        </p:txBody>
      </p:sp>
      <p:pic>
        <p:nvPicPr>
          <p:cNvPr id="10" name="Picture 9"/>
          <p:cNvPicPr>
            <a:picLocks noChangeAspect="1"/>
          </p:cNvPicPr>
          <p:nvPr/>
        </p:nvPicPr>
        <p:blipFill>
          <a:blip r:embed="rId2" cstate="print"/>
          <a:srcRect/>
          <a:stretch>
            <a:fillRect/>
          </a:stretch>
        </p:blipFill>
        <p:spPr bwMode="auto">
          <a:xfrm>
            <a:off x="2039174" y="1646501"/>
            <a:ext cx="3871820" cy="3237095"/>
          </a:xfrm>
          <a:prstGeom prst="rect">
            <a:avLst/>
          </a:prstGeom>
          <a:noFill/>
          <a:ln w="9525">
            <a:noFill/>
            <a:miter lim="800000"/>
            <a:headEnd/>
            <a:tailEnd/>
          </a:ln>
        </p:spPr>
      </p:pic>
    </p:spTree>
    <p:extLst>
      <p:ext uri="{BB962C8B-B14F-4D97-AF65-F5344CB8AC3E}">
        <p14:creationId xmlns:p14="http://schemas.microsoft.com/office/powerpoint/2010/main" val="686495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2128" y="984738"/>
                <a:ext cx="8394672" cy="5141425"/>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221972"/>
                          </a:solidFill>
                          <a:latin typeface="Cambria Math" panose="02040503050406030204" pitchFamily="18" charset="0"/>
                        </a:rPr>
                        <m:t>𝑡</m:t>
                      </m:r>
                      <m:r>
                        <a:rPr lang="en-US" b="0" i="1" smtClean="0">
                          <a:solidFill>
                            <a:srgbClr val="221972"/>
                          </a:solidFill>
                          <a:latin typeface="Cambria Math" panose="02040503050406030204" pitchFamily="18" charset="0"/>
                        </a:rPr>
                        <m:t>=</m:t>
                      </m:r>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47−40</m:t>
                          </m:r>
                        </m:num>
                        <m:den>
                          <m:rad>
                            <m:radPr>
                              <m:degHide m:val="on"/>
                              <m:ctrlPr>
                                <a:rPr lang="en-US" b="0" i="1" smtClean="0">
                                  <a:solidFill>
                                    <a:srgbClr val="221972"/>
                                  </a:solidFill>
                                  <a:latin typeface="Cambria Math" panose="02040503050406030204" pitchFamily="18" charset="0"/>
                                </a:rPr>
                              </m:ctrlPr>
                            </m:radPr>
                            <m:deg/>
                            <m:e>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103.7695</m:t>
                                  </m:r>
                                </m:num>
                                <m:den>
                                  <m:r>
                                    <a:rPr lang="en-US" b="0" i="1" smtClean="0">
                                      <a:solidFill>
                                        <a:srgbClr val="221972"/>
                                      </a:solidFill>
                                      <a:latin typeface="Cambria Math" panose="02040503050406030204" pitchFamily="18" charset="0"/>
                                    </a:rPr>
                                    <m:t>12</m:t>
                                  </m:r>
                                </m:den>
                              </m:f>
                              <m:r>
                                <a:rPr lang="en-US" b="0" i="1" smtClean="0">
                                  <a:solidFill>
                                    <a:srgbClr val="221972"/>
                                  </a:solidFill>
                                  <a:latin typeface="Cambria Math" panose="02040503050406030204" pitchFamily="18" charset="0"/>
                                </a:rPr>
                                <m:t>+</m:t>
                              </m:r>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103.7695</m:t>
                                  </m:r>
                                </m:num>
                                <m:den>
                                  <m:r>
                                    <a:rPr lang="en-US" b="0" i="1" smtClean="0">
                                      <a:solidFill>
                                        <a:srgbClr val="221972"/>
                                      </a:solidFill>
                                      <a:latin typeface="Cambria Math" panose="02040503050406030204" pitchFamily="18" charset="0"/>
                                    </a:rPr>
                                    <m:t>12</m:t>
                                  </m:r>
                                </m:den>
                              </m:f>
                            </m:e>
                          </m:rad>
                        </m:den>
                      </m:f>
                    </m:oMath>
                  </m:oMathPara>
                </a14:m>
                <a:endParaRPr lang="en-GB" dirty="0" smtClean="0">
                  <a:solidFill>
                    <a:srgbClr val="221972"/>
                  </a:solidFill>
                  <a:latin typeface="Garamond" panose="02020404030301010803"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221972"/>
                          </a:solidFill>
                          <a:latin typeface="Cambria Math" panose="02040503050406030204" pitchFamily="18" charset="0"/>
                        </a:rPr>
                        <m:t>𝑡</m:t>
                      </m:r>
                      <m:r>
                        <a:rPr lang="en-US" b="0" i="1" smtClean="0">
                          <a:solidFill>
                            <a:srgbClr val="221972"/>
                          </a:solidFill>
                          <a:latin typeface="Cambria Math" panose="02040503050406030204" pitchFamily="18" charset="0"/>
                        </a:rPr>
                        <m:t>=</m:t>
                      </m:r>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7</m:t>
                          </m:r>
                        </m:num>
                        <m:den>
                          <m:rad>
                            <m:radPr>
                              <m:degHide m:val="on"/>
                              <m:ctrlPr>
                                <a:rPr lang="en-US" b="0" i="1" smtClean="0">
                                  <a:solidFill>
                                    <a:srgbClr val="221972"/>
                                  </a:solidFill>
                                  <a:latin typeface="Cambria Math" panose="02040503050406030204" pitchFamily="18" charset="0"/>
                                </a:rPr>
                              </m:ctrlPr>
                            </m:radPr>
                            <m:deg/>
                            <m:e>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(103.7695+103.7695)</m:t>
                                  </m:r>
                                </m:num>
                                <m:den>
                                  <m:r>
                                    <a:rPr lang="en-US" b="0" i="1" smtClean="0">
                                      <a:solidFill>
                                        <a:srgbClr val="221972"/>
                                      </a:solidFill>
                                      <a:latin typeface="Cambria Math" panose="02040503050406030204" pitchFamily="18" charset="0"/>
                                    </a:rPr>
                                    <m:t>12</m:t>
                                  </m:r>
                                </m:den>
                              </m:f>
                            </m:e>
                          </m:rad>
                        </m:den>
                      </m:f>
                    </m:oMath>
                  </m:oMathPara>
                </a14:m>
                <a:endParaRPr lang="en-GB" dirty="0" smtClean="0">
                  <a:solidFill>
                    <a:srgbClr val="221972"/>
                  </a:solidFill>
                  <a:latin typeface="Garamond" panose="02020404030301010803"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221972"/>
                          </a:solidFill>
                          <a:latin typeface="Cambria Math" panose="02040503050406030204" pitchFamily="18" charset="0"/>
                        </a:rPr>
                        <m:t>𝑡</m:t>
                      </m:r>
                      <m:r>
                        <a:rPr lang="en-US" b="0" i="1" smtClean="0">
                          <a:solidFill>
                            <a:srgbClr val="221972"/>
                          </a:solidFill>
                          <a:latin typeface="Cambria Math" panose="02040503050406030204" pitchFamily="18" charset="0"/>
                        </a:rPr>
                        <m:t>=</m:t>
                      </m:r>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7</m:t>
                          </m:r>
                        </m:num>
                        <m:den>
                          <m:rad>
                            <m:radPr>
                              <m:degHide m:val="on"/>
                              <m:ctrlPr>
                                <a:rPr lang="en-US" b="0" i="1" smtClean="0">
                                  <a:solidFill>
                                    <a:srgbClr val="221972"/>
                                  </a:solidFill>
                                  <a:latin typeface="Cambria Math" panose="02040503050406030204" pitchFamily="18" charset="0"/>
                                </a:rPr>
                              </m:ctrlPr>
                            </m:radPr>
                            <m:deg/>
                            <m:e>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2(103.7695)</m:t>
                                  </m:r>
                                </m:num>
                                <m:den>
                                  <m:r>
                                    <a:rPr lang="en-US" b="0" i="1" smtClean="0">
                                      <a:solidFill>
                                        <a:srgbClr val="221972"/>
                                      </a:solidFill>
                                      <a:latin typeface="Cambria Math" panose="02040503050406030204" pitchFamily="18" charset="0"/>
                                    </a:rPr>
                                    <m:t>12</m:t>
                                  </m:r>
                                </m:den>
                              </m:f>
                            </m:e>
                          </m:rad>
                        </m:den>
                      </m:f>
                      <m:r>
                        <a:rPr lang="en-US" b="0" i="1" smtClean="0">
                          <a:solidFill>
                            <a:srgbClr val="221972"/>
                          </a:solidFill>
                          <a:latin typeface="Cambria Math" panose="02040503050406030204" pitchFamily="18" charset="0"/>
                        </a:rPr>
                        <m:t>=</m:t>
                      </m:r>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7</m:t>
                          </m:r>
                        </m:num>
                        <m:den>
                          <m:rad>
                            <m:radPr>
                              <m:degHide m:val="on"/>
                              <m:ctrlPr>
                                <a:rPr lang="en-US" b="0" i="1" smtClean="0">
                                  <a:solidFill>
                                    <a:srgbClr val="221972"/>
                                  </a:solidFill>
                                  <a:latin typeface="Cambria Math" panose="02040503050406030204" pitchFamily="18" charset="0"/>
                                </a:rPr>
                              </m:ctrlPr>
                            </m:radPr>
                            <m:deg/>
                            <m:e>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103.7695</m:t>
                                  </m:r>
                                </m:num>
                                <m:den>
                                  <m:r>
                                    <a:rPr lang="en-US" b="0" i="1" smtClean="0">
                                      <a:solidFill>
                                        <a:srgbClr val="221972"/>
                                      </a:solidFill>
                                      <a:latin typeface="Cambria Math" panose="02040503050406030204" pitchFamily="18" charset="0"/>
                                    </a:rPr>
                                    <m:t>6</m:t>
                                  </m:r>
                                </m:den>
                              </m:f>
                            </m:e>
                          </m:rad>
                        </m:den>
                      </m:f>
                      <m:r>
                        <a:rPr lang="en-US" b="0" i="1" smtClean="0">
                          <a:solidFill>
                            <a:srgbClr val="221972"/>
                          </a:solidFill>
                          <a:latin typeface="Cambria Math" panose="02040503050406030204" pitchFamily="18" charset="0"/>
                        </a:rPr>
                        <m:t>=</m:t>
                      </m:r>
                      <m:f>
                        <m:fPr>
                          <m:ctrlPr>
                            <a:rPr lang="en-US" b="0" i="1" smtClean="0">
                              <a:solidFill>
                                <a:srgbClr val="221972"/>
                              </a:solidFill>
                              <a:latin typeface="Cambria Math" panose="02040503050406030204" pitchFamily="18" charset="0"/>
                            </a:rPr>
                          </m:ctrlPr>
                        </m:fPr>
                        <m:num>
                          <m:r>
                            <a:rPr lang="en-US" b="0" i="1" smtClean="0">
                              <a:solidFill>
                                <a:srgbClr val="221972"/>
                              </a:solidFill>
                              <a:latin typeface="Cambria Math" panose="02040503050406030204" pitchFamily="18" charset="0"/>
                            </a:rPr>
                            <m:t>7</m:t>
                          </m:r>
                        </m:num>
                        <m:den>
                          <m:rad>
                            <m:radPr>
                              <m:degHide m:val="on"/>
                              <m:ctrlPr>
                                <a:rPr lang="en-US" b="0" i="1" smtClean="0">
                                  <a:solidFill>
                                    <a:srgbClr val="221972"/>
                                  </a:solidFill>
                                  <a:latin typeface="Cambria Math" panose="02040503050406030204" pitchFamily="18" charset="0"/>
                                </a:rPr>
                              </m:ctrlPr>
                            </m:radPr>
                            <m:deg/>
                            <m:e>
                              <m:r>
                                <a:rPr lang="en-US" b="0" i="1" smtClean="0">
                                  <a:solidFill>
                                    <a:srgbClr val="221972"/>
                                  </a:solidFill>
                                  <a:latin typeface="Cambria Math" panose="02040503050406030204" pitchFamily="18" charset="0"/>
                                </a:rPr>
                                <m:t>17.2949</m:t>
                              </m:r>
                            </m:e>
                          </m:rad>
                        </m:den>
                      </m:f>
                    </m:oMath>
                  </m:oMathPara>
                </a14:m>
                <a:endParaRPr lang="en-GB" dirty="0" smtClean="0">
                  <a:solidFill>
                    <a:srgbClr val="221972"/>
                  </a:solidFill>
                  <a:latin typeface="Garamond" panose="02020404030301010803"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221972"/>
                          </a:solidFill>
                          <a:latin typeface="Cambria Math" panose="02040503050406030204" pitchFamily="18" charset="0"/>
                        </a:rPr>
                        <m:t>𝑡</m:t>
                      </m:r>
                      <m:r>
                        <a:rPr lang="en-US" b="0" i="1" smtClean="0">
                          <a:solidFill>
                            <a:srgbClr val="221972"/>
                          </a:solidFill>
                          <a:latin typeface="Cambria Math" panose="02040503050406030204" pitchFamily="18" charset="0"/>
                        </a:rPr>
                        <m:t>=1.6832</m:t>
                      </m:r>
                    </m:oMath>
                  </m:oMathPara>
                </a14:m>
                <a:endParaRPr lang="en-GB" dirty="0">
                  <a:solidFill>
                    <a:srgbClr val="221972"/>
                  </a:solidFill>
                  <a:latin typeface="Garamond" panose="020204040303010108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2128" y="984738"/>
                <a:ext cx="8394672" cy="5141425"/>
              </a:xfrm>
              <a:blipFill>
                <a:blip r:embed="rId2"/>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43586CA-777C-9945-A4A3-E4543084BA0F}" type="slidenum">
              <a:rPr lang="en-US" smtClean="0"/>
              <a:t>26</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a:solidFill>
                  <a:srgbClr val="8E908F"/>
                </a:solidFill>
                <a:latin typeface="Garamond"/>
                <a:cs typeface="Garamond"/>
              </a:rPr>
              <a:t>Computing t using the formula</a:t>
            </a:r>
          </a:p>
        </p:txBody>
      </p:sp>
    </p:spTree>
    <p:extLst>
      <p:ext uri="{BB962C8B-B14F-4D97-AF65-F5344CB8AC3E}">
        <p14:creationId xmlns:p14="http://schemas.microsoft.com/office/powerpoint/2010/main" val="630125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27</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Coding vs Calculating</a:t>
            </a:r>
            <a:endParaRPr lang="en-US" sz="3200" cap="small" dirty="0">
              <a:solidFill>
                <a:srgbClr val="8E908F"/>
              </a:solidFill>
              <a:latin typeface="Garamond"/>
              <a:cs typeface="Garamond"/>
            </a:endParaRPr>
          </a:p>
        </p:txBody>
      </p:sp>
      <p:sp>
        <p:nvSpPr>
          <p:cNvPr id="4" name="Rectangle 1"/>
          <p:cNvSpPr>
            <a:spLocks noChangeArrowheads="1"/>
          </p:cNvSpPr>
          <p:nvPr/>
        </p:nvSpPr>
        <p:spPr bwMode="auto">
          <a:xfrm>
            <a:off x="292128" y="1519630"/>
            <a:ext cx="8269893" cy="2462213"/>
          </a:xfrm>
          <a:prstGeom prst="rect">
            <a:avLst/>
          </a:prstGeom>
          <a:solidFill>
            <a:srgbClr val="2C28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Welch Two Sample t-test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EAEAEA"/>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data: </a:t>
            </a:r>
            <a:r>
              <a:rPr kumimoji="0" lang="en-US" altLang="en-US" sz="1600" b="0" i="0" u="none" strike="noStrike" cap="none" normalizeH="0" baseline="0" dirty="0" err="1" smtClean="0">
                <a:ln>
                  <a:noFill/>
                </a:ln>
                <a:solidFill>
                  <a:srgbClr val="EAEAEA"/>
                </a:solidFill>
                <a:effectLst/>
                <a:latin typeface="Lucida Console" panose="020B0609040504020204" pitchFamily="49" charset="0"/>
              </a:rPr>
              <a:t>spiderWide$real</a:t>
            </a:r>
            <a:r>
              <a:rPr kumimoji="0" lang="en-US" altLang="en-US" sz="1600" b="0" i="0" u="none" strike="noStrike" cap="none" normalizeH="0" baseline="0" dirty="0" smtClean="0">
                <a:ln>
                  <a:noFill/>
                </a:ln>
                <a:solidFill>
                  <a:srgbClr val="EAEAEA"/>
                </a:solidFill>
                <a:effectLst/>
                <a:latin typeface="Lucida Console" panose="020B0609040504020204" pitchFamily="49" charset="0"/>
              </a:rPr>
              <a:t> and </a:t>
            </a:r>
            <a:r>
              <a:rPr kumimoji="0" lang="en-US" altLang="en-US" sz="1600" b="0" i="0" u="none" strike="noStrike" cap="none" normalizeH="0" baseline="0" dirty="0" err="1" smtClean="0">
                <a:ln>
                  <a:noFill/>
                </a:ln>
                <a:solidFill>
                  <a:srgbClr val="EAEAEA"/>
                </a:solidFill>
                <a:effectLst/>
                <a:latin typeface="Lucida Console" panose="020B0609040504020204" pitchFamily="49" charset="0"/>
              </a:rPr>
              <a:t>spiderWide$picture</a:t>
            </a:r>
            <a:r>
              <a:rPr kumimoji="0" lang="en-US" altLang="en-US" sz="1600" b="0" i="0" u="none" strike="noStrike" cap="none" normalizeH="0" baseline="0" dirty="0" smtClean="0">
                <a:ln>
                  <a:noFill/>
                </a:ln>
                <a:solidFill>
                  <a:srgbClr val="EAEAEA"/>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t = 1.6813, </a:t>
            </a:r>
            <a:r>
              <a:rPr kumimoji="0" lang="en-US" altLang="en-US" sz="1600" b="0" i="0" u="none" strike="noStrike" cap="none" normalizeH="0" baseline="0" dirty="0" err="1" smtClean="0">
                <a:ln>
                  <a:noFill/>
                </a:ln>
                <a:solidFill>
                  <a:srgbClr val="EAEAEA"/>
                </a:solidFill>
                <a:effectLst/>
                <a:latin typeface="Lucida Console" panose="020B0609040504020204" pitchFamily="49" charset="0"/>
              </a:rPr>
              <a:t>df</a:t>
            </a:r>
            <a:r>
              <a:rPr kumimoji="0" lang="en-US" altLang="en-US" sz="1600" b="0" i="0" u="none" strike="noStrike" cap="none" normalizeH="0" baseline="0" dirty="0" smtClean="0">
                <a:ln>
                  <a:noFill/>
                </a:ln>
                <a:solidFill>
                  <a:srgbClr val="EAEAEA"/>
                </a:solidFill>
                <a:effectLst/>
                <a:latin typeface="Lucida Console" panose="020B0609040504020204" pitchFamily="49" charset="0"/>
              </a:rPr>
              <a:t> = 21.385, p-value = 0.1072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alternative hypothesis: true difference in means is not equal to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95 percent confidence interval: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-1.648641 15.648641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sample estimates: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mean of x mean of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AEAEA"/>
                </a:solidFill>
                <a:effectLst/>
                <a:latin typeface="Lucida Console" panose="020B0609040504020204" pitchFamily="49" charset="0"/>
              </a:rPr>
              <a:t>        47        40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Oval 4"/>
          <p:cNvSpPr/>
          <p:nvPr/>
        </p:nvSpPr>
        <p:spPr>
          <a:xfrm>
            <a:off x="160774" y="2160397"/>
            <a:ext cx="1557494" cy="432079"/>
          </a:xfrm>
          <a:prstGeom prst="ellipse">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Rectangle 1"/>
              <p:cNvSpPr/>
              <p:nvPr/>
            </p:nvSpPr>
            <p:spPr>
              <a:xfrm>
                <a:off x="292128" y="4661264"/>
                <a:ext cx="3257497" cy="954107"/>
              </a:xfrm>
              <a:prstGeom prst="rect">
                <a:avLst/>
              </a:prstGeom>
            </p:spPr>
            <p:txBody>
              <a:bodyPr wrap="square">
                <a:spAutoFit/>
              </a:bodyPr>
              <a:lstStyle/>
              <a:p>
                <a:r>
                  <a:rPr lang="en-US" sz="2800" dirty="0" smtClean="0">
                    <a:solidFill>
                      <a:srgbClr val="221972"/>
                    </a:solidFill>
                    <a:latin typeface="Garamond" panose="02020404030301010803" pitchFamily="18" charset="0"/>
                  </a:rPr>
                  <a:t>We calculated</a:t>
                </a:r>
              </a:p>
              <a:p>
                <a:pPr/>
                <a14:m>
                  <m:oMathPara xmlns:m="http://schemas.openxmlformats.org/officeDocument/2006/math">
                    <m:oMathParaPr>
                      <m:jc m:val="left"/>
                    </m:oMathParaPr>
                    <m:oMath xmlns:m="http://schemas.openxmlformats.org/officeDocument/2006/math">
                      <m:r>
                        <a:rPr lang="en-US" sz="2800" i="1">
                          <a:solidFill>
                            <a:srgbClr val="221972"/>
                          </a:solidFill>
                          <a:latin typeface="Cambria Math" panose="02040503050406030204" pitchFamily="18" charset="0"/>
                        </a:rPr>
                        <m:t>𝑡</m:t>
                      </m:r>
                      <m:r>
                        <a:rPr lang="en-US" sz="2800" i="1">
                          <a:solidFill>
                            <a:srgbClr val="221972"/>
                          </a:solidFill>
                          <a:latin typeface="Cambria Math" panose="02040503050406030204" pitchFamily="18" charset="0"/>
                        </a:rPr>
                        <m:t>=1.6832</m:t>
                      </m:r>
                    </m:oMath>
                  </m:oMathPara>
                </a14:m>
                <a:endParaRPr lang="en-GB" sz="2800" dirty="0">
                  <a:solidFill>
                    <a:srgbClr val="221972"/>
                  </a:solidFill>
                  <a:latin typeface="Garamond" panose="02020404030301010803"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92128" y="4661264"/>
                <a:ext cx="3257497" cy="954107"/>
              </a:xfrm>
              <a:prstGeom prst="rect">
                <a:avLst/>
              </a:prstGeom>
              <a:blipFill>
                <a:blip r:embed="rId2"/>
                <a:stretch>
                  <a:fillRect l="-3933" t="-7051"/>
                </a:stretch>
              </a:blipFill>
            </p:spPr>
            <p:txBody>
              <a:bodyPr/>
              <a:lstStyle/>
              <a:p>
                <a:r>
                  <a:rPr lang="en-US">
                    <a:noFill/>
                  </a:rPr>
                  <a:t> </a:t>
                </a:r>
              </a:p>
            </p:txBody>
          </p:sp>
        </mc:Fallback>
      </mc:AlternateContent>
    </p:spTree>
    <p:extLst>
      <p:ext uri="{BB962C8B-B14F-4D97-AF65-F5344CB8AC3E}">
        <p14:creationId xmlns:p14="http://schemas.microsoft.com/office/powerpoint/2010/main" val="3759733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Autofit/>
          </a:bodyPr>
          <a:lstStyle/>
          <a:p>
            <a:pPr marL="0" indent="0">
              <a:buNone/>
            </a:pPr>
            <a:r>
              <a:rPr lang="en-GB" sz="2800" dirty="0">
                <a:solidFill>
                  <a:srgbClr val="221972"/>
                </a:solidFill>
                <a:latin typeface="Garamond" panose="02020404030301010803" pitchFamily="18" charset="0"/>
              </a:rPr>
              <a:t>On average, participants experienced greater anxiety from real spiders (</a:t>
            </a:r>
            <a:r>
              <a:rPr lang="en-GB" sz="2800" i="1" dirty="0">
                <a:solidFill>
                  <a:srgbClr val="221972"/>
                </a:solidFill>
                <a:latin typeface="Garamond" panose="02020404030301010803" pitchFamily="18" charset="0"/>
              </a:rPr>
              <a:t>M</a:t>
            </a:r>
            <a:r>
              <a:rPr lang="en-GB" sz="2800" dirty="0">
                <a:solidFill>
                  <a:srgbClr val="221972"/>
                </a:solidFill>
                <a:latin typeface="Garamond" panose="02020404030301010803" pitchFamily="18" charset="0"/>
              </a:rPr>
              <a:t> = 47.00, </a:t>
            </a:r>
            <a:r>
              <a:rPr lang="en-GB" sz="2800" i="1" dirty="0">
                <a:solidFill>
                  <a:srgbClr val="221972"/>
                </a:solidFill>
                <a:latin typeface="Garamond" panose="02020404030301010803" pitchFamily="18" charset="0"/>
              </a:rPr>
              <a:t>SE</a:t>
            </a:r>
            <a:r>
              <a:rPr lang="en-GB" sz="2800" dirty="0">
                <a:solidFill>
                  <a:srgbClr val="221972"/>
                </a:solidFill>
                <a:latin typeface="Garamond" panose="02020404030301010803" pitchFamily="18" charset="0"/>
              </a:rPr>
              <a:t> = 3.18), than from pictures of spiders (</a:t>
            </a:r>
            <a:r>
              <a:rPr lang="en-GB" sz="2800" i="1" dirty="0">
                <a:solidFill>
                  <a:srgbClr val="221972"/>
                </a:solidFill>
                <a:latin typeface="Garamond" panose="02020404030301010803" pitchFamily="18" charset="0"/>
              </a:rPr>
              <a:t>M</a:t>
            </a:r>
            <a:r>
              <a:rPr lang="en-GB" sz="2800" dirty="0">
                <a:solidFill>
                  <a:srgbClr val="221972"/>
                </a:solidFill>
                <a:latin typeface="Garamond" panose="02020404030301010803" pitchFamily="18" charset="0"/>
              </a:rPr>
              <a:t> = 40.00, </a:t>
            </a:r>
            <a:r>
              <a:rPr lang="en-GB" sz="2800" i="1" dirty="0">
                <a:solidFill>
                  <a:srgbClr val="221972"/>
                </a:solidFill>
                <a:latin typeface="Garamond" panose="02020404030301010803" pitchFamily="18" charset="0"/>
              </a:rPr>
              <a:t>SE</a:t>
            </a:r>
            <a:r>
              <a:rPr lang="en-GB" sz="2800" dirty="0">
                <a:solidFill>
                  <a:srgbClr val="221972"/>
                </a:solidFill>
                <a:latin typeface="Garamond" panose="02020404030301010803" pitchFamily="18" charset="0"/>
              </a:rPr>
              <a:t> = 2.68). This difference was not significant, </a:t>
            </a:r>
            <a:r>
              <a:rPr lang="en-GB" sz="2800" i="1" dirty="0">
                <a:solidFill>
                  <a:srgbClr val="221972"/>
                </a:solidFill>
                <a:latin typeface="Garamond" panose="02020404030301010803" pitchFamily="18" charset="0"/>
              </a:rPr>
              <a:t>t</a:t>
            </a:r>
            <a:r>
              <a:rPr lang="en-GB" sz="2800" dirty="0">
                <a:solidFill>
                  <a:srgbClr val="221972"/>
                </a:solidFill>
                <a:latin typeface="Garamond" panose="02020404030301010803" pitchFamily="18" charset="0"/>
              </a:rPr>
              <a:t>(21.4) = </a:t>
            </a:r>
            <a:r>
              <a:rPr lang="en-GB" sz="2800" dirty="0" smtClean="0">
                <a:solidFill>
                  <a:srgbClr val="221972"/>
                </a:solidFill>
                <a:latin typeface="Garamond" panose="02020404030301010803" pitchFamily="18" charset="0"/>
              </a:rPr>
              <a:t>1.68</a:t>
            </a:r>
            <a:r>
              <a:rPr lang="en-GB" sz="2800" dirty="0">
                <a:solidFill>
                  <a:srgbClr val="221972"/>
                </a:solidFill>
                <a:latin typeface="Garamond" panose="02020404030301010803" pitchFamily="18" charset="0"/>
              </a:rPr>
              <a:t>, </a:t>
            </a:r>
            <a:r>
              <a:rPr lang="en-GB" sz="2800" i="1" dirty="0">
                <a:solidFill>
                  <a:srgbClr val="221972"/>
                </a:solidFill>
                <a:latin typeface="Garamond" panose="02020404030301010803" pitchFamily="18" charset="0"/>
              </a:rPr>
              <a:t>p </a:t>
            </a:r>
            <a:r>
              <a:rPr lang="en-GB" sz="2800" dirty="0">
                <a:solidFill>
                  <a:srgbClr val="221972"/>
                </a:solidFill>
                <a:latin typeface="Garamond" panose="02020404030301010803" pitchFamily="18" charset="0"/>
              </a:rPr>
              <a:t>&gt; .</a:t>
            </a:r>
            <a:r>
              <a:rPr lang="en-GB" sz="2800" dirty="0" smtClean="0">
                <a:solidFill>
                  <a:srgbClr val="221972"/>
                </a:solidFill>
                <a:latin typeface="Garamond" panose="02020404030301010803" pitchFamily="18" charset="0"/>
              </a:rPr>
              <a:t>05.</a:t>
            </a:r>
            <a:endParaRPr lang="en-GB" dirty="0">
              <a:solidFill>
                <a:srgbClr val="221972"/>
              </a:solidFill>
              <a:latin typeface="Garamond" panose="02020404030301010803" pitchFamily="18" charset="0"/>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28</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Interpreting the Results</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1685901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2128" y="1079500"/>
                <a:ext cx="8394672" cy="5046663"/>
              </a:xfrm>
            </p:spPr>
            <p:txBody>
              <a:bodyPr>
                <a:normAutofit/>
              </a:bodyPr>
              <a:lstStyle/>
              <a:p>
                <a:pPr marL="0" indent="0">
                  <a:buNone/>
                </a:pPr>
                <a:r>
                  <a:rPr lang="en-US" sz="2800" dirty="0" smtClean="0">
                    <a:solidFill>
                      <a:srgbClr val="221972"/>
                    </a:solidFill>
                    <a:latin typeface="Garamond"/>
                    <a:cs typeface="Garamond"/>
                  </a:rPr>
                  <a:t>Remember that with a z-score would could calculate a statistic if we had a mean, “something” we can compare it to, and the population variance (in the form of the population standard error).</a:t>
                </a:r>
              </a:p>
              <a:p>
                <a:pPr marL="0" indent="0">
                  <a:buNone/>
                </a:pPr>
                <a:endParaRPr lang="en-US" sz="2800" dirty="0">
                  <a:solidFill>
                    <a:srgbClr val="221972"/>
                  </a:solidFill>
                  <a:latin typeface="Garamond"/>
                  <a:cs typeface="Garamond"/>
                </a:endParaRPr>
              </a:p>
              <a:p>
                <a:pPr marL="0" indent="0">
                  <a:buNone/>
                </a:pPr>
                <a:r>
                  <a:rPr lang="en-US" sz="2800" dirty="0" smtClean="0">
                    <a:solidFill>
                      <a:srgbClr val="221972"/>
                    </a:solidFill>
                    <a:latin typeface="Garamond"/>
                    <a:cs typeface="Garamond"/>
                  </a:rPr>
                  <a:t>However, in the case of the Chips Ahoy!, we have a mean (</a:t>
                </a:r>
                <a14:m>
                  <m:oMath xmlns:m="http://schemas.openxmlformats.org/officeDocument/2006/math">
                    <m:acc>
                      <m:accPr>
                        <m:chr m:val="̅"/>
                        <m:ctrlPr>
                          <a:rPr lang="en-US" sz="2400" i="1">
                            <a:solidFill>
                              <a:srgbClr val="271670"/>
                            </a:solidFill>
                            <a:latin typeface="Cambria Math" panose="02040503050406030204" pitchFamily="18" charset="0"/>
                          </a:rPr>
                        </m:ctrlPr>
                      </m:accPr>
                      <m:e>
                        <m:r>
                          <a:rPr lang="en-US" sz="2400" i="1">
                            <a:solidFill>
                              <a:srgbClr val="271670"/>
                            </a:solidFill>
                            <a:latin typeface="Cambria Math"/>
                          </a:rPr>
                          <m:t>𝑥</m:t>
                        </m:r>
                      </m:e>
                    </m:acc>
                    <m:r>
                      <a:rPr lang="en-US" sz="2400" i="1">
                        <a:solidFill>
                          <a:srgbClr val="271670"/>
                        </a:solidFill>
                        <a:latin typeface="Cambria Math"/>
                      </a:rPr>
                      <m:t>=1261.6</m:t>
                    </m:r>
                  </m:oMath>
                </a14:m>
                <a:r>
                  <a:rPr lang="en-US" sz="2400" dirty="0">
                    <a:solidFill>
                      <a:srgbClr val="271670"/>
                    </a:solidFill>
                    <a:latin typeface="Garamond" panose="02020404030301010803" pitchFamily="18" charset="0"/>
                  </a:rPr>
                  <a:t> </a:t>
                </a:r>
                <a:r>
                  <a:rPr lang="en-US" sz="2800" dirty="0" smtClean="0">
                    <a:solidFill>
                      <a:srgbClr val="271670"/>
                    </a:solidFill>
                    <a:latin typeface="Garamond" panose="02020404030301010803" pitchFamily="18" charset="0"/>
                  </a:rPr>
                  <a:t>chips), “something” to compare to (a claim of 1000 chips), but we don’t know the population variance.</a:t>
                </a:r>
              </a:p>
              <a:p>
                <a:pPr marL="0" indent="0">
                  <a:buNone/>
                </a:pPr>
                <a:endParaRPr lang="en-US" sz="2800" dirty="0">
                  <a:solidFill>
                    <a:srgbClr val="271670"/>
                  </a:solidFill>
                  <a:latin typeface="Garamond" panose="02020404030301010803" pitchFamily="18" charset="0"/>
                </a:endParaRPr>
              </a:p>
              <a:p>
                <a:pPr marL="0" indent="0">
                  <a:buNone/>
                </a:pPr>
                <a:r>
                  <a:rPr lang="en-US" sz="2800" dirty="0" smtClean="0">
                    <a:solidFill>
                      <a:srgbClr val="271670"/>
                    </a:solidFill>
                    <a:latin typeface="Garamond" panose="02020404030301010803" pitchFamily="18" charset="0"/>
                  </a:rPr>
                  <a:t>Consequently, we can’t compute a z-score.</a:t>
                </a:r>
                <a:endParaRPr lang="en-US" sz="2800" dirty="0">
                  <a:solidFill>
                    <a:srgbClr val="271670"/>
                  </a:solidFill>
                  <a:latin typeface="Garamond" panose="02020404030301010803" pitchFamily="18" charset="0"/>
                </a:endParaRPr>
              </a:p>
              <a:p>
                <a:pPr marL="0" indent="0">
                  <a:buNone/>
                </a:pPr>
                <a:endParaRPr lang="en-US" sz="2800" dirty="0">
                  <a:solidFill>
                    <a:srgbClr val="221972"/>
                  </a:solidFill>
                  <a:latin typeface="Garamond"/>
                  <a:cs typeface="Garamon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2128" y="1079500"/>
                <a:ext cx="8394672" cy="5046663"/>
              </a:xfrm>
              <a:blipFill>
                <a:blip r:embed="rId2"/>
                <a:stretch>
                  <a:fillRect l="-1525" t="-1208" r="-7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43586CA-777C-9945-A4A3-E4543084BA0F}" type="slidenum">
              <a:rPr lang="en-US" smtClean="0"/>
              <a:t>3</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From Z to 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4118816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371542"/>
          </a:xfrm>
        </p:spPr>
        <p:txBody>
          <a:bodyPr>
            <a:normAutofit fontScale="92500" lnSpcReduction="10000"/>
          </a:bodyPr>
          <a:lstStyle/>
          <a:p>
            <a:pPr marL="0" indent="0">
              <a:buClr>
                <a:schemeClr val="accent1"/>
              </a:buClr>
              <a:buNone/>
            </a:pPr>
            <a:r>
              <a:rPr lang="en-US" sz="2800" dirty="0" smtClean="0">
                <a:solidFill>
                  <a:srgbClr val="271670"/>
                </a:solidFill>
                <a:latin typeface="Garamond" panose="02020404030301010803" pitchFamily="18" charset="0"/>
              </a:rPr>
              <a:t>It is like a normal distribution, but with greater variability in the tails…</a:t>
            </a:r>
          </a:p>
          <a:p>
            <a:pPr marL="0" indent="0">
              <a:buClr>
                <a:schemeClr val="accent1"/>
              </a:buClr>
              <a:buNone/>
            </a:pPr>
            <a:endParaRPr lang="en-US" sz="2800" dirty="0">
              <a:solidFill>
                <a:srgbClr val="271670"/>
              </a:solidFill>
              <a:latin typeface="Garamond" panose="02020404030301010803" pitchFamily="18" charset="0"/>
            </a:endParaRPr>
          </a:p>
          <a:p>
            <a:pPr marL="0" indent="0">
              <a:buClr>
                <a:schemeClr val="accent1"/>
              </a:buClr>
              <a:buNone/>
            </a:pPr>
            <a:endParaRPr lang="en-US" sz="2800" dirty="0" smtClean="0">
              <a:solidFill>
                <a:srgbClr val="271670"/>
              </a:solidFill>
              <a:latin typeface="Garamond" panose="02020404030301010803" pitchFamily="18" charset="0"/>
            </a:endParaRPr>
          </a:p>
          <a:p>
            <a:pPr marL="0" indent="0">
              <a:buClr>
                <a:schemeClr val="accent1"/>
              </a:buClr>
              <a:buNone/>
            </a:pPr>
            <a:endParaRPr lang="en-US" sz="2800" dirty="0">
              <a:solidFill>
                <a:srgbClr val="271670"/>
              </a:solidFill>
              <a:latin typeface="Garamond" panose="02020404030301010803" pitchFamily="18" charset="0"/>
            </a:endParaRPr>
          </a:p>
          <a:p>
            <a:pPr marL="0" indent="0">
              <a:buClr>
                <a:schemeClr val="accent1"/>
              </a:buClr>
              <a:buNone/>
            </a:pPr>
            <a:endParaRPr lang="en-US" sz="2800" dirty="0" smtClean="0">
              <a:solidFill>
                <a:srgbClr val="271670"/>
              </a:solidFill>
              <a:latin typeface="Garamond" panose="02020404030301010803" pitchFamily="18" charset="0"/>
            </a:endParaRPr>
          </a:p>
          <a:p>
            <a:pPr marL="0" indent="0">
              <a:buClr>
                <a:schemeClr val="accent1"/>
              </a:buClr>
              <a:buNone/>
            </a:pPr>
            <a:endParaRPr lang="en-US" sz="2800" dirty="0">
              <a:solidFill>
                <a:srgbClr val="271670"/>
              </a:solidFill>
              <a:latin typeface="Garamond" panose="02020404030301010803" pitchFamily="18" charset="0"/>
            </a:endParaRPr>
          </a:p>
          <a:p>
            <a:pPr marL="0" indent="0">
              <a:buClr>
                <a:schemeClr val="accent1"/>
              </a:buClr>
              <a:buNone/>
            </a:pPr>
            <a:endParaRPr lang="en-US" sz="2800" dirty="0" smtClean="0">
              <a:solidFill>
                <a:srgbClr val="271670"/>
              </a:solidFill>
              <a:latin typeface="Garamond" panose="02020404030301010803" pitchFamily="18" charset="0"/>
            </a:endParaRPr>
          </a:p>
          <a:p>
            <a:pPr marL="0" indent="0">
              <a:buClr>
                <a:schemeClr val="accent1"/>
              </a:buClr>
              <a:buNone/>
            </a:pPr>
            <a:endParaRPr lang="en-US" sz="2800" dirty="0">
              <a:solidFill>
                <a:srgbClr val="271670"/>
              </a:solidFill>
              <a:latin typeface="Garamond" panose="02020404030301010803" pitchFamily="18" charset="0"/>
            </a:endParaRPr>
          </a:p>
          <a:p>
            <a:pPr marL="0" indent="0">
              <a:buClr>
                <a:schemeClr val="accent1"/>
              </a:buClr>
              <a:buNone/>
            </a:pPr>
            <a:endParaRPr lang="en-US" sz="2800" dirty="0" smtClean="0">
              <a:solidFill>
                <a:srgbClr val="271670"/>
              </a:solidFill>
              <a:latin typeface="Garamond" panose="02020404030301010803" pitchFamily="18" charset="0"/>
            </a:endParaRPr>
          </a:p>
          <a:p>
            <a:pPr marL="0" indent="0">
              <a:buClr>
                <a:schemeClr val="accent1"/>
              </a:buClr>
              <a:buNone/>
            </a:pPr>
            <a:r>
              <a:rPr lang="en-US" sz="2800" dirty="0" smtClean="0">
                <a:solidFill>
                  <a:srgbClr val="271670"/>
                </a:solidFill>
                <a:latin typeface="Garamond" panose="02020404030301010803" pitchFamily="18" charset="0"/>
              </a:rPr>
              <a:t>… because we estimate standard error using the sample standard error.</a:t>
            </a:r>
            <a:endParaRPr lang="en-US" sz="2800" dirty="0">
              <a:solidFill>
                <a:srgbClr val="271670"/>
              </a:solidFill>
              <a:latin typeface="Garamond" panose="02020404030301010803" pitchFamily="18" charset="0"/>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4</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From Z to </a:t>
            </a:r>
            <a:r>
              <a:rPr lang="en-US" sz="3200" dirty="0" smtClean="0">
                <a:solidFill>
                  <a:srgbClr val="8E908F"/>
                </a:solidFill>
                <a:latin typeface="Garamond"/>
                <a:cs typeface="Garamond"/>
              </a:rPr>
              <a:t>t</a:t>
            </a:r>
            <a:endParaRPr lang="en-US" sz="3200" dirty="0">
              <a:solidFill>
                <a:srgbClr val="8E908F"/>
              </a:solidFill>
              <a:latin typeface="Garamond"/>
              <a:cs typeface="Garamond"/>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3275" y="1911278"/>
            <a:ext cx="4109575" cy="3265714"/>
          </a:xfrm>
          <a:prstGeom prst="rect">
            <a:avLst/>
          </a:prstGeom>
        </p:spPr>
      </p:pic>
    </p:spTree>
    <p:extLst>
      <p:ext uri="{BB962C8B-B14F-4D97-AF65-F5344CB8AC3E}">
        <p14:creationId xmlns:p14="http://schemas.microsoft.com/office/powerpoint/2010/main" val="392162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rmAutofit/>
          </a:bodyPr>
          <a:lstStyle/>
          <a:p>
            <a:pPr marL="0" indent="0">
              <a:buClr>
                <a:schemeClr val="accent1"/>
              </a:buClr>
              <a:buNone/>
            </a:pPr>
            <a:r>
              <a:rPr lang="en-US" sz="2800" dirty="0" smtClean="0">
                <a:solidFill>
                  <a:srgbClr val="271670"/>
                </a:solidFill>
                <a:latin typeface="Garamond" panose="02020404030301010803" pitchFamily="18" charset="0"/>
              </a:rPr>
              <a:t>However, if </a:t>
            </a:r>
            <a:r>
              <a:rPr lang="en-US" sz="2800" dirty="0">
                <a:solidFill>
                  <a:srgbClr val="271670"/>
                </a:solidFill>
                <a:latin typeface="Garamond" panose="02020404030301010803" pitchFamily="18" charset="0"/>
              </a:rPr>
              <a:t>the </a:t>
            </a:r>
            <a:r>
              <a:rPr lang="en-US" sz="2800" dirty="0">
                <a:solidFill>
                  <a:srgbClr val="FF0000"/>
                </a:solidFill>
                <a:latin typeface="Garamond" panose="02020404030301010803" pitchFamily="18" charset="0"/>
              </a:rPr>
              <a:t>population is approximately normal </a:t>
            </a:r>
            <a:r>
              <a:rPr lang="en-US" sz="2800" dirty="0">
                <a:solidFill>
                  <a:srgbClr val="271670"/>
                </a:solidFill>
                <a:latin typeface="Garamond" panose="02020404030301010803" pitchFamily="18" charset="0"/>
              </a:rPr>
              <a:t>or if </a:t>
            </a:r>
            <a:r>
              <a:rPr lang="en-US" sz="2800" i="1" dirty="0">
                <a:solidFill>
                  <a:srgbClr val="271670"/>
                </a:solidFill>
                <a:latin typeface="Garamond" panose="02020404030301010803" pitchFamily="18" charset="0"/>
              </a:rPr>
              <a:t>n </a:t>
            </a:r>
            <a:r>
              <a:rPr lang="en-US" sz="2800" dirty="0">
                <a:solidFill>
                  <a:srgbClr val="271670"/>
                </a:solidFill>
                <a:latin typeface="Garamond" panose="02020404030301010803" pitchFamily="18" charset="0"/>
              </a:rPr>
              <a:t>is large (</a:t>
            </a:r>
            <a:r>
              <a:rPr lang="en-US" sz="2800" i="1" dirty="0">
                <a:solidFill>
                  <a:srgbClr val="FF0000"/>
                </a:solidFill>
                <a:latin typeface="Garamond" panose="02020404030301010803" pitchFamily="18" charset="0"/>
              </a:rPr>
              <a:t>n </a:t>
            </a:r>
            <a:r>
              <a:rPr lang="en-US" sz="2800" dirty="0">
                <a:solidFill>
                  <a:srgbClr val="FF0000"/>
                </a:solidFill>
                <a:latin typeface="Garamond" panose="02020404030301010803" pitchFamily="18" charset="0"/>
              </a:rPr>
              <a:t>≥ 30</a:t>
            </a:r>
            <a:r>
              <a:rPr lang="en-US" sz="2800" dirty="0">
                <a:solidFill>
                  <a:srgbClr val="271670"/>
                </a:solidFill>
                <a:latin typeface="Garamond" panose="02020404030301010803" pitchFamily="18" charset="0"/>
              </a:rPr>
              <a:t>), the p-value can be computed as the area in the tail(s) beyond </a:t>
            </a:r>
            <a:r>
              <a:rPr lang="en-US" sz="2800" i="1" dirty="0">
                <a:solidFill>
                  <a:srgbClr val="271670"/>
                </a:solidFill>
                <a:latin typeface="Garamond" panose="02020404030301010803" pitchFamily="18" charset="0"/>
              </a:rPr>
              <a:t>t </a:t>
            </a:r>
            <a:r>
              <a:rPr lang="en-US" sz="2800" dirty="0">
                <a:solidFill>
                  <a:srgbClr val="271670"/>
                </a:solidFill>
                <a:latin typeface="Garamond" panose="02020404030301010803" pitchFamily="18" charset="0"/>
              </a:rPr>
              <a:t>of a </a:t>
            </a:r>
            <a:r>
              <a:rPr lang="en-US" sz="2800" i="1" dirty="0">
                <a:solidFill>
                  <a:srgbClr val="271670"/>
                </a:solidFill>
                <a:latin typeface="Garamond" panose="02020404030301010803" pitchFamily="18" charset="0"/>
              </a:rPr>
              <a:t>t-</a:t>
            </a:r>
            <a:r>
              <a:rPr lang="en-US" sz="2800" dirty="0">
                <a:solidFill>
                  <a:srgbClr val="271670"/>
                </a:solidFill>
                <a:latin typeface="Garamond" panose="02020404030301010803" pitchFamily="18" charset="0"/>
              </a:rPr>
              <a:t>distribution with </a:t>
            </a:r>
            <a:r>
              <a:rPr lang="en-US" sz="2800" i="1" dirty="0">
                <a:solidFill>
                  <a:srgbClr val="271670"/>
                </a:solidFill>
                <a:latin typeface="Garamond" panose="02020404030301010803" pitchFamily="18" charset="0"/>
              </a:rPr>
              <a:t>n</a:t>
            </a:r>
            <a:r>
              <a:rPr lang="en-US" sz="2800" dirty="0">
                <a:solidFill>
                  <a:srgbClr val="271670"/>
                </a:solidFill>
                <a:latin typeface="Garamond" panose="02020404030301010803" pitchFamily="18" charset="0"/>
              </a:rPr>
              <a:t> – 1 degrees of freedom</a:t>
            </a:r>
          </a:p>
          <a:p>
            <a:pPr marL="0" indent="0">
              <a:buNone/>
            </a:pPr>
            <a:endParaRPr lang="en-US" sz="2800" dirty="0">
              <a:solidFill>
                <a:srgbClr val="221972"/>
              </a:solidFill>
              <a:latin typeface="Garamond"/>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5</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What is a </a:t>
            </a:r>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 Distribution?</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2997071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2128" y="2582426"/>
                <a:ext cx="7897279" cy="3543737"/>
              </a:xfrm>
            </p:spPr>
            <p:txBody>
              <a:bodyPr>
                <a:noAutofit/>
              </a:bodyPr>
              <a:lstStyle/>
              <a:p>
                <a:pPr marL="0" indent="0">
                  <a:spcAft>
                    <a:spcPts val="0"/>
                  </a:spcAft>
                  <a:buNone/>
                </a:pPr>
                <a:endParaRPr lang="en-US" sz="2800" i="1" dirty="0" smtClean="0">
                  <a:latin typeface="Cambria Math"/>
                </a:endParaRPr>
              </a:p>
              <a:p>
                <a:pPr marL="0" indent="0">
                  <a:spcAft>
                    <a:spcPts val="0"/>
                  </a:spcAft>
                  <a:buNone/>
                </a:pPr>
                <a:endParaRPr lang="en-US" sz="2800" i="1" dirty="0">
                  <a:latin typeface="Cambria Math"/>
                </a:endParaRPr>
              </a:p>
              <a:p>
                <a:pPr marL="0" indent="0">
                  <a:spcAft>
                    <a:spcPts val="0"/>
                  </a:spcAft>
                  <a:buNone/>
                </a:pPr>
                <a:endParaRPr lang="en-US" sz="2800" i="1" dirty="0" smtClean="0">
                  <a:latin typeface="Cambria Math"/>
                </a:endParaRPr>
              </a:p>
              <a:p>
                <a:pPr marL="0" indent="0">
                  <a:spcAft>
                    <a:spcPts val="0"/>
                  </a:spcAft>
                  <a:buNone/>
                </a:pPr>
                <a14:m>
                  <m:oMathPara xmlns:m="http://schemas.openxmlformats.org/officeDocument/2006/math">
                    <m:oMathParaPr>
                      <m:jc m:val="centerGroup"/>
                    </m:oMathParaPr>
                    <m:oMath xmlns:m="http://schemas.openxmlformats.org/officeDocument/2006/math">
                      <m:r>
                        <a:rPr lang="en-US" sz="2800" i="1">
                          <a:latin typeface="Cambria Math"/>
                        </a:rPr>
                        <m:t>𝑡</m:t>
                      </m:r>
                      <m:r>
                        <a:rPr lang="en-US" sz="2800" i="1">
                          <a:latin typeface="Cambria Math"/>
                        </a:rPr>
                        <m:t>=</m:t>
                      </m:r>
                      <m:f>
                        <m:fPr>
                          <m:ctrlPr>
                            <a:rPr lang="en-US" sz="2800" i="1">
                              <a:latin typeface="Cambria Math" panose="02040503050406030204" pitchFamily="18" charset="0"/>
                            </a:rPr>
                          </m:ctrlPr>
                        </m:fPr>
                        <m:num>
                          <m:acc>
                            <m:accPr>
                              <m:chr m:val="̅"/>
                              <m:ctrlPr>
                                <a:rPr lang="en-US" sz="2800" i="1">
                                  <a:latin typeface="Cambria Math" panose="02040503050406030204" pitchFamily="18" charset="0"/>
                                </a:rPr>
                              </m:ctrlPr>
                            </m:accPr>
                            <m:e>
                              <m:r>
                                <a:rPr lang="en-US" sz="2800" i="1">
                                  <a:latin typeface="Cambria Math"/>
                                </a:rPr>
                                <m:t>𝑥</m:t>
                              </m:r>
                            </m:e>
                          </m:acc>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𝜇</m:t>
                              </m:r>
                            </m:e>
                            <m:sub>
                              <m:r>
                                <a:rPr lang="en-US" sz="2800" i="1">
                                  <a:latin typeface="Cambria Math"/>
                                </a:rPr>
                                <m:t>0</m:t>
                              </m:r>
                            </m:sub>
                          </m:sSub>
                        </m:num>
                        <m:den>
                          <m:f>
                            <m:fPr>
                              <m:type m:val="skw"/>
                              <m:ctrlPr>
                                <a:rPr lang="en-US" sz="2800" i="1">
                                  <a:latin typeface="Cambria Math" panose="02040503050406030204" pitchFamily="18" charset="0"/>
                                </a:rPr>
                              </m:ctrlPr>
                            </m:fPr>
                            <m:num>
                              <m:r>
                                <a:rPr lang="en-US" sz="2800" i="1">
                                  <a:latin typeface="Cambria Math"/>
                                </a:rPr>
                                <m:t>𝑠</m:t>
                              </m:r>
                            </m:num>
                            <m:den>
                              <m:rad>
                                <m:radPr>
                                  <m:degHide m:val="on"/>
                                  <m:ctrlPr>
                                    <a:rPr lang="en-US" sz="2800" i="1">
                                      <a:latin typeface="Cambria Math" panose="02040503050406030204" pitchFamily="18" charset="0"/>
                                    </a:rPr>
                                  </m:ctrlPr>
                                </m:radPr>
                                <m:deg/>
                                <m:e>
                                  <m:r>
                                    <a:rPr lang="en-US" sz="2800" i="1">
                                      <a:latin typeface="Cambria Math"/>
                                    </a:rPr>
                                    <m:t>𝑛</m:t>
                                  </m:r>
                                </m:e>
                              </m:rad>
                            </m:den>
                          </m:f>
                        </m:den>
                      </m:f>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2128" y="2582426"/>
                <a:ext cx="7897279" cy="3543737"/>
              </a:xfrm>
              <a:blipFill>
                <a:blip r:embed="rId2"/>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43586CA-777C-9945-A4A3-E4543084BA0F}" type="slidenum">
              <a:rPr lang="en-US" smtClean="0"/>
              <a:t>6</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a:solidFill>
                  <a:srgbClr val="8E908F"/>
                </a:solidFill>
                <a:latin typeface="Garamond"/>
                <a:cs typeface="Garamond"/>
              </a:rPr>
              <a:t>From Z to </a:t>
            </a:r>
            <a:r>
              <a:rPr lang="en-US" sz="3200" dirty="0">
                <a:solidFill>
                  <a:srgbClr val="8E908F"/>
                </a:solidFill>
                <a:latin typeface="Garamond"/>
                <a:cs typeface="Garamond"/>
              </a:rPr>
              <a:t>t</a:t>
            </a:r>
          </a:p>
        </p:txBody>
      </p:sp>
      <mc:AlternateContent xmlns:mc="http://schemas.openxmlformats.org/markup-compatibility/2006" xmlns:a14="http://schemas.microsoft.com/office/drawing/2010/main">
        <mc:Choice Requires="a14">
          <p:sp>
            <p:nvSpPr>
              <p:cNvPr id="6" name="Rectangle 5"/>
              <p:cNvSpPr/>
              <p:nvPr/>
            </p:nvSpPr>
            <p:spPr>
              <a:xfrm>
                <a:off x="2553493" y="2594710"/>
                <a:ext cx="3581400" cy="910570"/>
              </a:xfrm>
              <a:prstGeom prst="rect">
                <a:avLst/>
              </a:prstGeom>
              <a:ln w="25400" cmpd="thinThick">
                <a:solidFill>
                  <a:schemeClr val="accent1"/>
                </a:solidFill>
              </a:ln>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2800" i="1" smtClean="0">
                              <a:solidFill>
                                <a:srgbClr val="271670"/>
                              </a:solidFill>
                              <a:latin typeface="Cambria Math" panose="02040503050406030204" pitchFamily="18" charset="0"/>
                            </a:rPr>
                          </m:ctrlPr>
                        </m:fPr>
                        <m:num>
                          <m:r>
                            <a:rPr lang="en-US" sz="2800" b="0" i="1">
                              <a:solidFill>
                                <a:srgbClr val="271670"/>
                              </a:solidFill>
                              <a:latin typeface="Cambria Math"/>
                            </a:rPr>
                            <m:t>𝑠𝑡𝑎𝑡𝑖𝑠𝑡𝑖𝑐</m:t>
                          </m:r>
                          <m:r>
                            <a:rPr lang="en-US" sz="2800" b="0" i="1">
                              <a:solidFill>
                                <a:srgbClr val="271670"/>
                              </a:solidFill>
                              <a:latin typeface="Cambria Math"/>
                            </a:rPr>
                            <m:t> −</m:t>
                          </m:r>
                          <m:r>
                            <a:rPr lang="en-US" sz="2800" b="0" i="1">
                              <a:solidFill>
                                <a:srgbClr val="271670"/>
                              </a:solidFill>
                              <a:latin typeface="Cambria Math"/>
                            </a:rPr>
                            <m:t>𝑛𝑢𝑙𝑙</m:t>
                          </m:r>
                        </m:num>
                        <m:den>
                          <m:r>
                            <a:rPr lang="en-US" sz="2800" b="0" i="1">
                              <a:solidFill>
                                <a:srgbClr val="271670"/>
                              </a:solidFill>
                              <a:latin typeface="Cambria Math"/>
                            </a:rPr>
                            <m:t>𝑆𝐸</m:t>
                          </m:r>
                        </m:den>
                      </m:f>
                    </m:oMath>
                  </m:oMathPara>
                </a14:m>
                <a:endParaRPr lang="en-US" sz="6600" i="1" dirty="0">
                  <a:solidFill>
                    <a:srgbClr val="271670"/>
                  </a:solidFill>
                  <a:latin typeface="Garamond" panose="02020404030301010803" pitchFamily="18" charset="0"/>
                  <a:sym typeface="Symbol"/>
                </a:endParaRPr>
              </a:p>
            </p:txBody>
          </p:sp>
        </mc:Choice>
        <mc:Fallback xmlns="">
          <p:sp>
            <p:nvSpPr>
              <p:cNvPr id="6" name="Rectangle 5"/>
              <p:cNvSpPr>
                <a:spLocks noRot="1" noChangeAspect="1" noMove="1" noResize="1" noEditPoints="1" noAdjustHandles="1" noChangeArrowheads="1" noChangeShapeType="1" noTextEdit="1"/>
              </p:cNvSpPr>
              <p:nvPr/>
            </p:nvSpPr>
            <p:spPr>
              <a:xfrm>
                <a:off x="2553493" y="2594710"/>
                <a:ext cx="3581400" cy="910570"/>
              </a:xfrm>
              <a:prstGeom prst="rect">
                <a:avLst/>
              </a:prstGeom>
              <a:blipFill>
                <a:blip r:embed="rId3"/>
                <a:stretch>
                  <a:fillRect/>
                </a:stretch>
              </a:blipFill>
              <a:ln w="25400" cmpd="thinThick">
                <a:solidFill>
                  <a:schemeClr val="accent1"/>
                </a:solidFill>
              </a:ln>
            </p:spPr>
            <p:txBody>
              <a:bodyPr/>
              <a:lstStyle/>
              <a:p>
                <a:r>
                  <a:rPr lang="en-US">
                    <a:noFill/>
                  </a:rPr>
                  <a:t> </a:t>
                </a:r>
              </a:p>
            </p:txBody>
          </p:sp>
        </mc:Fallback>
      </mc:AlternateContent>
      <p:grpSp>
        <p:nvGrpSpPr>
          <p:cNvPr id="10" name="Group 33"/>
          <p:cNvGrpSpPr>
            <a:grpSpLocks/>
          </p:cNvGrpSpPr>
          <p:nvPr/>
        </p:nvGrpSpPr>
        <p:grpSpPr bwMode="auto">
          <a:xfrm>
            <a:off x="4237037" y="1481972"/>
            <a:ext cx="669925" cy="584200"/>
            <a:chOff x="6827838" y="7351713"/>
            <a:chExt cx="669925" cy="584200"/>
          </a:xfrm>
        </p:grpSpPr>
        <p:sp>
          <p:nvSpPr>
            <p:cNvPr id="11" name="Freeform 28"/>
            <p:cNvSpPr>
              <a:spLocks/>
            </p:cNvSpPr>
            <p:nvPr/>
          </p:nvSpPr>
          <p:spPr bwMode="auto">
            <a:xfrm>
              <a:off x="6834188" y="7351713"/>
              <a:ext cx="201613" cy="169863"/>
            </a:xfrm>
            <a:custGeom>
              <a:avLst/>
              <a:gdLst>
                <a:gd name="T0" fmla="*/ 2147483647 w 133"/>
                <a:gd name="T1" fmla="*/ 0 h 111"/>
                <a:gd name="T2" fmla="*/ 2147483647 w 133"/>
                <a:gd name="T3" fmla="*/ 2147483647 h 111"/>
                <a:gd name="T4" fmla="*/ 2147483647 w 133"/>
                <a:gd name="T5" fmla="*/ 2147483647 h 111"/>
                <a:gd name="T6" fmla="*/ 2147483647 w 133"/>
                <a:gd name="T7" fmla="*/ 2147483647 h 111"/>
                <a:gd name="T8" fmla="*/ 2147483647 w 133"/>
                <a:gd name="T9" fmla="*/ 2147483647 h 111"/>
                <a:gd name="T10" fmla="*/ 2147483647 w 133"/>
                <a:gd name="T11" fmla="*/ 2147483647 h 111"/>
                <a:gd name="T12" fmla="*/ 2147483647 w 133"/>
                <a:gd name="T13" fmla="*/ 2147483647 h 111"/>
                <a:gd name="T14" fmla="*/ 2147483647 w 133"/>
                <a:gd name="T15" fmla="*/ 2147483647 h 111"/>
                <a:gd name="T16" fmla="*/ 2147483647 w 133"/>
                <a:gd name="T17" fmla="*/ 2147483647 h 111"/>
                <a:gd name="T18" fmla="*/ 2147483647 w 133"/>
                <a:gd name="T19" fmla="*/ 2147483647 h 111"/>
                <a:gd name="T20" fmla="*/ 2147483647 w 133"/>
                <a:gd name="T21" fmla="*/ 2147483647 h 111"/>
                <a:gd name="T22" fmla="*/ 2147483647 w 133"/>
                <a:gd name="T23" fmla="*/ 2147483647 h 111"/>
                <a:gd name="T24" fmla="*/ 2147483647 w 133"/>
                <a:gd name="T25" fmla="*/ 2147483647 h 111"/>
                <a:gd name="T26" fmla="*/ 2147483647 w 133"/>
                <a:gd name="T27" fmla="*/ 2147483647 h 111"/>
                <a:gd name="T28" fmla="*/ 2147483647 w 133"/>
                <a:gd name="T29" fmla="*/ 2147483647 h 111"/>
                <a:gd name="T30" fmla="*/ 2147483647 w 133"/>
                <a:gd name="T31" fmla="*/ 2147483647 h 111"/>
                <a:gd name="T32" fmla="*/ 2147483647 w 133"/>
                <a:gd name="T33" fmla="*/ 2147483647 h 111"/>
                <a:gd name="T34" fmla="*/ 2147483647 w 133"/>
                <a:gd name="T35" fmla="*/ 2147483647 h 111"/>
                <a:gd name="T36" fmla="*/ 2147483647 w 133"/>
                <a:gd name="T37" fmla="*/ 2147483647 h 111"/>
                <a:gd name="T38" fmla="*/ 2147483647 w 133"/>
                <a:gd name="T39" fmla="*/ 2147483647 h 111"/>
                <a:gd name="T40" fmla="*/ 2147483647 w 133"/>
                <a:gd name="T41" fmla="*/ 2147483647 h 111"/>
                <a:gd name="T42" fmla="*/ 2147483647 w 133"/>
                <a:gd name="T43" fmla="*/ 2147483647 h 111"/>
                <a:gd name="T44" fmla="*/ 2147483647 w 133"/>
                <a:gd name="T45" fmla="*/ 2147483647 h 111"/>
                <a:gd name="T46" fmla="*/ 0 w 133"/>
                <a:gd name="T47" fmla="*/ 2147483647 h 111"/>
                <a:gd name="T48" fmla="*/ 2147483647 w 133"/>
                <a:gd name="T49" fmla="*/ 2147483647 h 111"/>
                <a:gd name="T50" fmla="*/ 2147483647 w 133"/>
                <a:gd name="T51" fmla="*/ 2147483647 h 111"/>
                <a:gd name="T52" fmla="*/ 2147483647 w 133"/>
                <a:gd name="T53" fmla="*/ 2147483647 h 111"/>
                <a:gd name="T54" fmla="*/ 2147483647 w 133"/>
                <a:gd name="T55" fmla="*/ 2147483647 h 111"/>
                <a:gd name="T56" fmla="*/ 2147483647 w 133"/>
                <a:gd name="T57" fmla="*/ 2147483647 h 111"/>
                <a:gd name="T58" fmla="*/ 2147483647 w 133"/>
                <a:gd name="T59" fmla="*/ 2147483647 h 111"/>
                <a:gd name="T60" fmla="*/ 2147483647 w 133"/>
                <a:gd name="T61" fmla="*/ 0 h 111"/>
                <a:gd name="T62" fmla="*/ 2147483647 w 133"/>
                <a:gd name="T63" fmla="*/ 2147483647 h 1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3"/>
                <a:gd name="T97" fmla="*/ 0 h 111"/>
                <a:gd name="T98" fmla="*/ 133 w 133"/>
                <a:gd name="T99" fmla="*/ 111 h 1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3" h="111">
                  <a:moveTo>
                    <a:pt x="108" y="0"/>
                  </a:moveTo>
                  <a:lnTo>
                    <a:pt x="133" y="0"/>
                  </a:lnTo>
                  <a:lnTo>
                    <a:pt x="133" y="4"/>
                  </a:lnTo>
                  <a:lnTo>
                    <a:pt x="128" y="6"/>
                  </a:lnTo>
                  <a:lnTo>
                    <a:pt x="126" y="8"/>
                  </a:lnTo>
                  <a:lnTo>
                    <a:pt x="124" y="13"/>
                  </a:lnTo>
                  <a:lnTo>
                    <a:pt x="122" y="18"/>
                  </a:lnTo>
                  <a:lnTo>
                    <a:pt x="121" y="24"/>
                  </a:lnTo>
                  <a:lnTo>
                    <a:pt x="107" y="87"/>
                  </a:lnTo>
                  <a:lnTo>
                    <a:pt x="106" y="92"/>
                  </a:lnTo>
                  <a:lnTo>
                    <a:pt x="105" y="95"/>
                  </a:lnTo>
                  <a:lnTo>
                    <a:pt x="105" y="100"/>
                  </a:lnTo>
                  <a:lnTo>
                    <a:pt x="106" y="103"/>
                  </a:lnTo>
                  <a:lnTo>
                    <a:pt x="107" y="105"/>
                  </a:lnTo>
                  <a:lnTo>
                    <a:pt x="109" y="106"/>
                  </a:lnTo>
                  <a:lnTo>
                    <a:pt x="113" y="107"/>
                  </a:lnTo>
                  <a:lnTo>
                    <a:pt x="112" y="111"/>
                  </a:lnTo>
                  <a:lnTo>
                    <a:pt x="80" y="111"/>
                  </a:lnTo>
                  <a:lnTo>
                    <a:pt x="80" y="107"/>
                  </a:lnTo>
                  <a:lnTo>
                    <a:pt x="85" y="106"/>
                  </a:lnTo>
                  <a:lnTo>
                    <a:pt x="88" y="102"/>
                  </a:lnTo>
                  <a:lnTo>
                    <a:pt x="90" y="98"/>
                  </a:lnTo>
                  <a:lnTo>
                    <a:pt x="91" y="94"/>
                  </a:lnTo>
                  <a:lnTo>
                    <a:pt x="92" y="87"/>
                  </a:lnTo>
                  <a:lnTo>
                    <a:pt x="103" y="38"/>
                  </a:lnTo>
                  <a:lnTo>
                    <a:pt x="108" y="18"/>
                  </a:lnTo>
                  <a:lnTo>
                    <a:pt x="107" y="18"/>
                  </a:lnTo>
                  <a:lnTo>
                    <a:pt x="106" y="21"/>
                  </a:lnTo>
                  <a:lnTo>
                    <a:pt x="103" y="25"/>
                  </a:lnTo>
                  <a:lnTo>
                    <a:pt x="100" y="30"/>
                  </a:lnTo>
                  <a:lnTo>
                    <a:pt x="96" y="37"/>
                  </a:lnTo>
                  <a:lnTo>
                    <a:pt x="59" y="98"/>
                  </a:lnTo>
                  <a:lnTo>
                    <a:pt x="50" y="98"/>
                  </a:lnTo>
                  <a:lnTo>
                    <a:pt x="43" y="46"/>
                  </a:lnTo>
                  <a:lnTo>
                    <a:pt x="42" y="33"/>
                  </a:lnTo>
                  <a:lnTo>
                    <a:pt x="40" y="16"/>
                  </a:lnTo>
                  <a:lnTo>
                    <a:pt x="38" y="16"/>
                  </a:lnTo>
                  <a:lnTo>
                    <a:pt x="35" y="34"/>
                  </a:lnTo>
                  <a:lnTo>
                    <a:pt x="32" y="50"/>
                  </a:lnTo>
                  <a:lnTo>
                    <a:pt x="24" y="87"/>
                  </a:lnTo>
                  <a:lnTo>
                    <a:pt x="22" y="94"/>
                  </a:lnTo>
                  <a:lnTo>
                    <a:pt x="22" y="100"/>
                  </a:lnTo>
                  <a:lnTo>
                    <a:pt x="22" y="103"/>
                  </a:lnTo>
                  <a:lnTo>
                    <a:pt x="24" y="105"/>
                  </a:lnTo>
                  <a:lnTo>
                    <a:pt x="26" y="106"/>
                  </a:lnTo>
                  <a:lnTo>
                    <a:pt x="30" y="107"/>
                  </a:lnTo>
                  <a:lnTo>
                    <a:pt x="29" y="111"/>
                  </a:lnTo>
                  <a:lnTo>
                    <a:pt x="0" y="111"/>
                  </a:lnTo>
                  <a:lnTo>
                    <a:pt x="1" y="107"/>
                  </a:lnTo>
                  <a:lnTo>
                    <a:pt x="6" y="106"/>
                  </a:lnTo>
                  <a:lnTo>
                    <a:pt x="9" y="102"/>
                  </a:lnTo>
                  <a:lnTo>
                    <a:pt x="11" y="98"/>
                  </a:lnTo>
                  <a:lnTo>
                    <a:pt x="12" y="94"/>
                  </a:lnTo>
                  <a:lnTo>
                    <a:pt x="13" y="87"/>
                  </a:lnTo>
                  <a:lnTo>
                    <a:pt x="27" y="24"/>
                  </a:lnTo>
                  <a:lnTo>
                    <a:pt x="28" y="18"/>
                  </a:lnTo>
                  <a:lnTo>
                    <a:pt x="29" y="11"/>
                  </a:lnTo>
                  <a:lnTo>
                    <a:pt x="28" y="8"/>
                  </a:lnTo>
                  <a:lnTo>
                    <a:pt x="27" y="6"/>
                  </a:lnTo>
                  <a:lnTo>
                    <a:pt x="25" y="5"/>
                  </a:lnTo>
                  <a:lnTo>
                    <a:pt x="21" y="4"/>
                  </a:lnTo>
                  <a:lnTo>
                    <a:pt x="22" y="0"/>
                  </a:lnTo>
                  <a:lnTo>
                    <a:pt x="51" y="0"/>
                  </a:lnTo>
                  <a:lnTo>
                    <a:pt x="60" y="79"/>
                  </a:lnTo>
                  <a:lnTo>
                    <a:pt x="108" y="0"/>
                  </a:lnTo>
                  <a:close/>
                </a:path>
              </a:pathLst>
            </a:custGeom>
            <a:solidFill>
              <a:srgbClr val="000000"/>
            </a:solidFill>
            <a:ln w="0">
              <a:solidFill>
                <a:srgbClr val="000000"/>
              </a:solidFill>
              <a:round/>
              <a:headEnd/>
              <a:tailEnd/>
            </a:ln>
          </p:spPr>
          <p:txBody>
            <a:bodyPr/>
            <a:lstStyle/>
            <a:p>
              <a:endParaRPr lang="en-US"/>
            </a:p>
          </p:txBody>
        </p:sp>
        <p:sp>
          <p:nvSpPr>
            <p:cNvPr id="12" name="Rectangle 29"/>
            <p:cNvSpPr>
              <a:spLocks noChangeArrowheads="1"/>
            </p:cNvSpPr>
            <p:nvPr/>
          </p:nvSpPr>
          <p:spPr bwMode="auto">
            <a:xfrm>
              <a:off x="7124700" y="7440613"/>
              <a:ext cx="153988" cy="15875"/>
            </a:xfrm>
            <a:prstGeom prst="rect">
              <a:avLst/>
            </a:prstGeom>
            <a:solidFill>
              <a:srgbClr val="000000"/>
            </a:solidFill>
            <a:ln w="0">
              <a:solidFill>
                <a:srgbClr val="000000"/>
              </a:solidFill>
              <a:miter lim="800000"/>
              <a:headEnd/>
              <a:tailEnd/>
            </a:ln>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endParaRPr lang="en-US" altLang="en-US" sz="1800"/>
            </a:p>
          </p:txBody>
        </p:sp>
        <p:sp>
          <p:nvSpPr>
            <p:cNvPr id="13" name="Freeform 30"/>
            <p:cNvSpPr>
              <a:spLocks/>
            </p:cNvSpPr>
            <p:nvPr/>
          </p:nvSpPr>
          <p:spPr bwMode="auto">
            <a:xfrm>
              <a:off x="7354888" y="7402513"/>
              <a:ext cx="136525" cy="168275"/>
            </a:xfrm>
            <a:custGeom>
              <a:avLst/>
              <a:gdLst>
                <a:gd name="T0" fmla="*/ 2147483647 w 89"/>
                <a:gd name="T1" fmla="*/ 2147483647 h 111"/>
                <a:gd name="T2" fmla="*/ 2147483647 w 89"/>
                <a:gd name="T3" fmla="*/ 2147483647 h 111"/>
                <a:gd name="T4" fmla="*/ 2147483647 w 89"/>
                <a:gd name="T5" fmla="*/ 2147483647 h 111"/>
                <a:gd name="T6" fmla="*/ 2147483647 w 89"/>
                <a:gd name="T7" fmla="*/ 2147483647 h 111"/>
                <a:gd name="T8" fmla="*/ 2147483647 w 89"/>
                <a:gd name="T9" fmla="*/ 2147483647 h 111"/>
                <a:gd name="T10" fmla="*/ 2147483647 w 89"/>
                <a:gd name="T11" fmla="*/ 2147483647 h 111"/>
                <a:gd name="T12" fmla="*/ 2147483647 w 89"/>
                <a:gd name="T13" fmla="*/ 2147483647 h 111"/>
                <a:gd name="T14" fmla="*/ 2147483647 w 89"/>
                <a:gd name="T15" fmla="*/ 2147483647 h 111"/>
                <a:gd name="T16" fmla="*/ 2147483647 w 89"/>
                <a:gd name="T17" fmla="*/ 2147483647 h 111"/>
                <a:gd name="T18" fmla="*/ 2147483647 w 89"/>
                <a:gd name="T19" fmla="*/ 2147483647 h 111"/>
                <a:gd name="T20" fmla="*/ 2147483647 w 89"/>
                <a:gd name="T21" fmla="*/ 2147483647 h 111"/>
                <a:gd name="T22" fmla="*/ 2147483647 w 89"/>
                <a:gd name="T23" fmla="*/ 2147483647 h 111"/>
                <a:gd name="T24" fmla="*/ 2147483647 w 89"/>
                <a:gd name="T25" fmla="*/ 2147483647 h 111"/>
                <a:gd name="T26" fmla="*/ 2147483647 w 89"/>
                <a:gd name="T27" fmla="*/ 2147483647 h 111"/>
                <a:gd name="T28" fmla="*/ 0 w 89"/>
                <a:gd name="T29" fmla="*/ 2147483647 h 111"/>
                <a:gd name="T30" fmla="*/ 2147483647 w 89"/>
                <a:gd name="T31" fmla="*/ 2147483647 h 111"/>
                <a:gd name="T32" fmla="*/ 2147483647 w 89"/>
                <a:gd name="T33" fmla="*/ 0 h 111"/>
                <a:gd name="T34" fmla="*/ 2147483647 w 89"/>
                <a:gd name="T35" fmla="*/ 0 h 111"/>
                <a:gd name="T36" fmla="*/ 2147483647 w 89"/>
                <a:gd name="T37" fmla="*/ 2147483647 h 111"/>
                <a:gd name="T38" fmla="*/ 2147483647 w 89"/>
                <a:gd name="T39" fmla="*/ 2147483647 h 111"/>
                <a:gd name="T40" fmla="*/ 2147483647 w 89"/>
                <a:gd name="T41" fmla="*/ 2147483647 h 111"/>
                <a:gd name="T42" fmla="*/ 2147483647 w 89"/>
                <a:gd name="T43" fmla="*/ 2147483647 h 111"/>
                <a:gd name="T44" fmla="*/ 2147483647 w 89"/>
                <a:gd name="T45" fmla="*/ 2147483647 h 111"/>
                <a:gd name="T46" fmla="*/ 2147483647 w 89"/>
                <a:gd name="T47" fmla="*/ 2147483647 h 111"/>
                <a:gd name="T48" fmla="*/ 2147483647 w 89"/>
                <a:gd name="T49" fmla="*/ 2147483647 h 111"/>
                <a:gd name="T50" fmla="*/ 2147483647 w 89"/>
                <a:gd name="T51" fmla="*/ 2147483647 h 111"/>
                <a:gd name="T52" fmla="*/ 2147483647 w 89"/>
                <a:gd name="T53" fmla="*/ 2147483647 h 111"/>
                <a:gd name="T54" fmla="*/ 2147483647 w 89"/>
                <a:gd name="T55" fmla="*/ 2147483647 h 111"/>
                <a:gd name="T56" fmla="*/ 2147483647 w 89"/>
                <a:gd name="T57" fmla="*/ 2147483647 h 111"/>
                <a:gd name="T58" fmla="*/ 2147483647 w 89"/>
                <a:gd name="T59" fmla="*/ 2147483647 h 111"/>
                <a:gd name="T60" fmla="*/ 2147483647 w 89"/>
                <a:gd name="T61" fmla="*/ 2147483647 h 111"/>
                <a:gd name="T62" fmla="*/ 2147483647 w 89"/>
                <a:gd name="T63" fmla="*/ 0 h 111"/>
                <a:gd name="T64" fmla="*/ 2147483647 w 89"/>
                <a:gd name="T65" fmla="*/ 0 h 111"/>
                <a:gd name="T66" fmla="*/ 2147483647 w 89"/>
                <a:gd name="T67" fmla="*/ 2147483647 h 111"/>
                <a:gd name="T68" fmla="*/ 2147483647 w 89"/>
                <a:gd name="T69" fmla="*/ 2147483647 h 111"/>
                <a:gd name="T70" fmla="*/ 2147483647 w 89"/>
                <a:gd name="T71" fmla="*/ 2147483647 h 111"/>
                <a:gd name="T72" fmla="*/ 2147483647 w 89"/>
                <a:gd name="T73" fmla="*/ 2147483647 h 111"/>
                <a:gd name="T74" fmla="*/ 2147483647 w 89"/>
                <a:gd name="T75" fmla="*/ 2147483647 h 111"/>
                <a:gd name="T76" fmla="*/ 2147483647 w 89"/>
                <a:gd name="T77" fmla="*/ 2147483647 h 111"/>
                <a:gd name="T78" fmla="*/ 2147483647 w 89"/>
                <a:gd name="T79" fmla="*/ 2147483647 h 111"/>
                <a:gd name="T80" fmla="*/ 2147483647 w 89"/>
                <a:gd name="T81" fmla="*/ 2147483647 h 111"/>
                <a:gd name="T82" fmla="*/ 2147483647 w 89"/>
                <a:gd name="T83" fmla="*/ 2147483647 h 111"/>
                <a:gd name="T84" fmla="*/ 2147483647 w 89"/>
                <a:gd name="T85" fmla="*/ 2147483647 h 111"/>
                <a:gd name="T86" fmla="*/ 2147483647 w 89"/>
                <a:gd name="T87" fmla="*/ 2147483647 h 111"/>
                <a:gd name="T88" fmla="*/ 2147483647 w 89"/>
                <a:gd name="T89" fmla="*/ 2147483647 h 111"/>
                <a:gd name="T90" fmla="*/ 2147483647 w 89"/>
                <a:gd name="T91" fmla="*/ 2147483647 h 111"/>
                <a:gd name="T92" fmla="*/ 2147483647 w 89"/>
                <a:gd name="T93" fmla="*/ 2147483647 h 111"/>
                <a:gd name="T94" fmla="*/ 2147483647 w 89"/>
                <a:gd name="T95" fmla="*/ 2147483647 h 111"/>
                <a:gd name="T96" fmla="*/ 2147483647 w 89"/>
                <a:gd name="T97" fmla="*/ 2147483647 h 111"/>
                <a:gd name="T98" fmla="*/ 2147483647 w 89"/>
                <a:gd name="T99" fmla="*/ 2147483647 h 111"/>
                <a:gd name="T100" fmla="*/ 2147483647 w 89"/>
                <a:gd name="T101" fmla="*/ 2147483647 h 111"/>
                <a:gd name="T102" fmla="*/ 2147483647 w 89"/>
                <a:gd name="T103" fmla="*/ 2147483647 h 111"/>
                <a:gd name="T104" fmla="*/ 2147483647 w 89"/>
                <a:gd name="T105" fmla="*/ 2147483647 h 111"/>
                <a:gd name="T106" fmla="*/ 2147483647 w 89"/>
                <a:gd name="T107" fmla="*/ 2147483647 h 11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9"/>
                <a:gd name="T163" fmla="*/ 0 h 111"/>
                <a:gd name="T164" fmla="*/ 89 w 89"/>
                <a:gd name="T165" fmla="*/ 111 h 11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9" h="111">
                  <a:moveTo>
                    <a:pt x="58" y="56"/>
                  </a:moveTo>
                  <a:lnTo>
                    <a:pt x="50" y="66"/>
                  </a:lnTo>
                  <a:lnTo>
                    <a:pt x="44" y="73"/>
                  </a:lnTo>
                  <a:lnTo>
                    <a:pt x="37" y="77"/>
                  </a:lnTo>
                  <a:lnTo>
                    <a:pt x="30" y="78"/>
                  </a:lnTo>
                  <a:lnTo>
                    <a:pt x="24" y="77"/>
                  </a:lnTo>
                  <a:lnTo>
                    <a:pt x="21" y="75"/>
                  </a:lnTo>
                  <a:lnTo>
                    <a:pt x="18" y="73"/>
                  </a:lnTo>
                  <a:lnTo>
                    <a:pt x="17" y="79"/>
                  </a:lnTo>
                  <a:lnTo>
                    <a:pt x="17" y="86"/>
                  </a:lnTo>
                  <a:lnTo>
                    <a:pt x="16" y="102"/>
                  </a:lnTo>
                  <a:lnTo>
                    <a:pt x="16" y="106"/>
                  </a:lnTo>
                  <a:lnTo>
                    <a:pt x="15" y="111"/>
                  </a:lnTo>
                  <a:lnTo>
                    <a:pt x="4" y="111"/>
                  </a:lnTo>
                  <a:lnTo>
                    <a:pt x="0" y="106"/>
                  </a:lnTo>
                  <a:lnTo>
                    <a:pt x="7" y="78"/>
                  </a:lnTo>
                  <a:lnTo>
                    <a:pt x="24" y="0"/>
                  </a:lnTo>
                  <a:lnTo>
                    <a:pt x="38" y="0"/>
                  </a:lnTo>
                  <a:lnTo>
                    <a:pt x="28" y="44"/>
                  </a:lnTo>
                  <a:lnTo>
                    <a:pt x="26" y="53"/>
                  </a:lnTo>
                  <a:lnTo>
                    <a:pt x="25" y="60"/>
                  </a:lnTo>
                  <a:lnTo>
                    <a:pt x="26" y="64"/>
                  </a:lnTo>
                  <a:lnTo>
                    <a:pt x="28" y="67"/>
                  </a:lnTo>
                  <a:lnTo>
                    <a:pt x="30" y="69"/>
                  </a:lnTo>
                  <a:lnTo>
                    <a:pt x="34" y="69"/>
                  </a:lnTo>
                  <a:lnTo>
                    <a:pt x="39" y="68"/>
                  </a:lnTo>
                  <a:lnTo>
                    <a:pt x="45" y="64"/>
                  </a:lnTo>
                  <a:lnTo>
                    <a:pt x="50" y="58"/>
                  </a:lnTo>
                  <a:lnTo>
                    <a:pt x="55" y="51"/>
                  </a:lnTo>
                  <a:lnTo>
                    <a:pt x="58" y="44"/>
                  </a:lnTo>
                  <a:lnTo>
                    <a:pt x="60" y="38"/>
                  </a:lnTo>
                  <a:lnTo>
                    <a:pt x="69" y="0"/>
                  </a:lnTo>
                  <a:lnTo>
                    <a:pt x="83" y="0"/>
                  </a:lnTo>
                  <a:lnTo>
                    <a:pt x="71" y="52"/>
                  </a:lnTo>
                  <a:lnTo>
                    <a:pt x="70" y="59"/>
                  </a:lnTo>
                  <a:lnTo>
                    <a:pt x="69" y="64"/>
                  </a:lnTo>
                  <a:lnTo>
                    <a:pt x="69" y="67"/>
                  </a:lnTo>
                  <a:lnTo>
                    <a:pt x="70" y="69"/>
                  </a:lnTo>
                  <a:lnTo>
                    <a:pt x="74" y="70"/>
                  </a:lnTo>
                  <a:lnTo>
                    <a:pt x="78" y="69"/>
                  </a:lnTo>
                  <a:lnTo>
                    <a:pt x="81" y="66"/>
                  </a:lnTo>
                  <a:lnTo>
                    <a:pt x="84" y="63"/>
                  </a:lnTo>
                  <a:lnTo>
                    <a:pt x="89" y="68"/>
                  </a:lnTo>
                  <a:lnTo>
                    <a:pt x="84" y="72"/>
                  </a:lnTo>
                  <a:lnTo>
                    <a:pt x="81" y="75"/>
                  </a:lnTo>
                  <a:lnTo>
                    <a:pt x="74" y="78"/>
                  </a:lnTo>
                  <a:lnTo>
                    <a:pt x="68" y="79"/>
                  </a:lnTo>
                  <a:lnTo>
                    <a:pt x="63" y="78"/>
                  </a:lnTo>
                  <a:lnTo>
                    <a:pt x="59" y="76"/>
                  </a:lnTo>
                  <a:lnTo>
                    <a:pt x="57" y="72"/>
                  </a:lnTo>
                  <a:lnTo>
                    <a:pt x="56" y="67"/>
                  </a:lnTo>
                  <a:lnTo>
                    <a:pt x="57" y="62"/>
                  </a:lnTo>
                  <a:lnTo>
                    <a:pt x="59" y="57"/>
                  </a:lnTo>
                  <a:lnTo>
                    <a:pt x="58" y="56"/>
                  </a:lnTo>
                  <a:close/>
                </a:path>
              </a:pathLst>
            </a:custGeom>
            <a:solidFill>
              <a:srgbClr val="000000"/>
            </a:solidFill>
            <a:ln w="0">
              <a:solidFill>
                <a:srgbClr val="000000"/>
              </a:solidFill>
              <a:round/>
              <a:headEnd/>
              <a:tailEnd/>
            </a:ln>
          </p:spPr>
          <p:txBody>
            <a:bodyPr/>
            <a:lstStyle/>
            <a:p>
              <a:endParaRPr lang="en-US"/>
            </a:p>
          </p:txBody>
        </p:sp>
        <p:sp>
          <p:nvSpPr>
            <p:cNvPr id="14" name="Freeform 31"/>
            <p:cNvSpPr>
              <a:spLocks noEditPoints="1"/>
            </p:cNvSpPr>
            <p:nvPr/>
          </p:nvSpPr>
          <p:spPr bwMode="auto">
            <a:xfrm>
              <a:off x="7019925" y="7764463"/>
              <a:ext cx="134938" cy="120650"/>
            </a:xfrm>
            <a:custGeom>
              <a:avLst/>
              <a:gdLst>
                <a:gd name="T0" fmla="*/ 2147483647 w 89"/>
                <a:gd name="T1" fmla="*/ 2147483647 h 79"/>
                <a:gd name="T2" fmla="*/ 2147483647 w 89"/>
                <a:gd name="T3" fmla="*/ 2147483647 h 79"/>
                <a:gd name="T4" fmla="*/ 2147483647 w 89"/>
                <a:gd name="T5" fmla="*/ 2147483647 h 79"/>
                <a:gd name="T6" fmla="*/ 2147483647 w 89"/>
                <a:gd name="T7" fmla="*/ 2147483647 h 79"/>
                <a:gd name="T8" fmla="*/ 2147483647 w 89"/>
                <a:gd name="T9" fmla="*/ 2147483647 h 79"/>
                <a:gd name="T10" fmla="*/ 2147483647 w 89"/>
                <a:gd name="T11" fmla="*/ 2147483647 h 79"/>
                <a:gd name="T12" fmla="*/ 2147483647 w 89"/>
                <a:gd name="T13" fmla="*/ 2147483647 h 79"/>
                <a:gd name="T14" fmla="*/ 2147483647 w 89"/>
                <a:gd name="T15" fmla="*/ 2147483647 h 79"/>
                <a:gd name="T16" fmla="*/ 2147483647 w 89"/>
                <a:gd name="T17" fmla="*/ 2147483647 h 79"/>
                <a:gd name="T18" fmla="*/ 2147483647 w 89"/>
                <a:gd name="T19" fmla="*/ 2147483647 h 79"/>
                <a:gd name="T20" fmla="*/ 2147483647 w 89"/>
                <a:gd name="T21" fmla="*/ 2147483647 h 79"/>
                <a:gd name="T22" fmla="*/ 2147483647 w 89"/>
                <a:gd name="T23" fmla="*/ 2147483647 h 79"/>
                <a:gd name="T24" fmla="*/ 2147483647 w 89"/>
                <a:gd name="T25" fmla="*/ 2147483647 h 79"/>
                <a:gd name="T26" fmla="*/ 2147483647 w 89"/>
                <a:gd name="T27" fmla="*/ 2147483647 h 79"/>
                <a:gd name="T28" fmla="*/ 2147483647 w 89"/>
                <a:gd name="T29" fmla="*/ 2147483647 h 79"/>
                <a:gd name="T30" fmla="*/ 2147483647 w 89"/>
                <a:gd name="T31" fmla="*/ 2147483647 h 79"/>
                <a:gd name="T32" fmla="*/ 0 w 89"/>
                <a:gd name="T33" fmla="*/ 2147483647 h 79"/>
                <a:gd name="T34" fmla="*/ 2147483647 w 89"/>
                <a:gd name="T35" fmla="*/ 2147483647 h 79"/>
                <a:gd name="T36" fmla="*/ 2147483647 w 89"/>
                <a:gd name="T37" fmla="*/ 2147483647 h 79"/>
                <a:gd name="T38" fmla="*/ 2147483647 w 89"/>
                <a:gd name="T39" fmla="*/ 2147483647 h 79"/>
                <a:gd name="T40" fmla="*/ 2147483647 w 89"/>
                <a:gd name="T41" fmla="*/ 2147483647 h 79"/>
                <a:gd name="T42" fmla="*/ 2147483647 w 89"/>
                <a:gd name="T43" fmla="*/ 2147483647 h 79"/>
                <a:gd name="T44" fmla="*/ 2147483647 w 89"/>
                <a:gd name="T45" fmla="*/ 2147483647 h 79"/>
                <a:gd name="T46" fmla="*/ 2147483647 w 89"/>
                <a:gd name="T47" fmla="*/ 2147483647 h 79"/>
                <a:gd name="T48" fmla="*/ 2147483647 w 89"/>
                <a:gd name="T49" fmla="*/ 2147483647 h 79"/>
                <a:gd name="T50" fmla="*/ 2147483647 w 89"/>
                <a:gd name="T51" fmla="*/ 2147483647 h 79"/>
                <a:gd name="T52" fmla="*/ 2147483647 w 89"/>
                <a:gd name="T53" fmla="*/ 0 h 79"/>
                <a:gd name="T54" fmla="*/ 2147483647 w 89"/>
                <a:gd name="T55" fmla="*/ 0 h 79"/>
                <a:gd name="T56" fmla="*/ 2147483647 w 89"/>
                <a:gd name="T57" fmla="*/ 2147483647 h 79"/>
                <a:gd name="T58" fmla="*/ 2147483647 w 89"/>
                <a:gd name="T59" fmla="*/ 2147483647 h 79"/>
                <a:gd name="T60" fmla="*/ 2147483647 w 89"/>
                <a:gd name="T61" fmla="*/ 2147483647 h 79"/>
                <a:gd name="T62" fmla="*/ 2147483647 w 89"/>
                <a:gd name="T63" fmla="*/ 2147483647 h 79"/>
                <a:gd name="T64" fmla="*/ 2147483647 w 89"/>
                <a:gd name="T65" fmla="*/ 2147483647 h 79"/>
                <a:gd name="T66" fmla="*/ 2147483647 w 89"/>
                <a:gd name="T67" fmla="*/ 2147483647 h 79"/>
                <a:gd name="T68" fmla="*/ 2147483647 w 89"/>
                <a:gd name="T69" fmla="*/ 2147483647 h 79"/>
                <a:gd name="T70" fmla="*/ 2147483647 w 89"/>
                <a:gd name="T71" fmla="*/ 2147483647 h 79"/>
                <a:gd name="T72" fmla="*/ 2147483647 w 89"/>
                <a:gd name="T73" fmla="*/ 2147483647 h 79"/>
                <a:gd name="T74" fmla="*/ 2147483647 w 89"/>
                <a:gd name="T75" fmla="*/ 2147483647 h 79"/>
                <a:gd name="T76" fmla="*/ 2147483647 w 89"/>
                <a:gd name="T77" fmla="*/ 2147483647 h 79"/>
                <a:gd name="T78" fmla="*/ 2147483647 w 89"/>
                <a:gd name="T79" fmla="*/ 2147483647 h 79"/>
                <a:gd name="T80" fmla="*/ 2147483647 w 89"/>
                <a:gd name="T81" fmla="*/ 2147483647 h 79"/>
                <a:gd name="T82" fmla="*/ 2147483647 w 89"/>
                <a:gd name="T83" fmla="*/ 2147483647 h 79"/>
                <a:gd name="T84" fmla="*/ 2147483647 w 89"/>
                <a:gd name="T85" fmla="*/ 2147483647 h 79"/>
                <a:gd name="T86" fmla="*/ 2147483647 w 89"/>
                <a:gd name="T87" fmla="*/ 2147483647 h 79"/>
                <a:gd name="T88" fmla="*/ 2147483647 w 89"/>
                <a:gd name="T89" fmla="*/ 2147483647 h 79"/>
                <a:gd name="T90" fmla="*/ 2147483647 w 89"/>
                <a:gd name="T91" fmla="*/ 2147483647 h 79"/>
                <a:gd name="T92" fmla="*/ 2147483647 w 89"/>
                <a:gd name="T93" fmla="*/ 2147483647 h 79"/>
                <a:gd name="T94" fmla="*/ 2147483647 w 89"/>
                <a:gd name="T95" fmla="*/ 2147483647 h 79"/>
                <a:gd name="T96" fmla="*/ 2147483647 w 89"/>
                <a:gd name="T97" fmla="*/ 2147483647 h 79"/>
                <a:gd name="T98" fmla="*/ 2147483647 w 89"/>
                <a:gd name="T99" fmla="*/ 2147483647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
                <a:gd name="T151" fmla="*/ 0 h 79"/>
                <a:gd name="T152" fmla="*/ 89 w 89"/>
                <a:gd name="T153" fmla="*/ 79 h 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 h="79">
                  <a:moveTo>
                    <a:pt x="87" y="11"/>
                  </a:moveTo>
                  <a:lnTo>
                    <a:pt x="60" y="11"/>
                  </a:lnTo>
                  <a:lnTo>
                    <a:pt x="64" y="17"/>
                  </a:lnTo>
                  <a:lnTo>
                    <a:pt x="67" y="23"/>
                  </a:lnTo>
                  <a:lnTo>
                    <a:pt x="68" y="29"/>
                  </a:lnTo>
                  <a:lnTo>
                    <a:pt x="69" y="35"/>
                  </a:lnTo>
                  <a:lnTo>
                    <a:pt x="68" y="47"/>
                  </a:lnTo>
                  <a:lnTo>
                    <a:pt x="64" y="57"/>
                  </a:lnTo>
                  <a:lnTo>
                    <a:pt x="57" y="67"/>
                  </a:lnTo>
                  <a:lnTo>
                    <a:pt x="49" y="73"/>
                  </a:lnTo>
                  <a:lnTo>
                    <a:pt x="39" y="78"/>
                  </a:lnTo>
                  <a:lnTo>
                    <a:pt x="28" y="79"/>
                  </a:lnTo>
                  <a:lnTo>
                    <a:pt x="16" y="77"/>
                  </a:lnTo>
                  <a:lnTo>
                    <a:pt x="7" y="72"/>
                  </a:lnTo>
                  <a:lnTo>
                    <a:pt x="2" y="63"/>
                  </a:lnTo>
                  <a:lnTo>
                    <a:pt x="0" y="52"/>
                  </a:lnTo>
                  <a:lnTo>
                    <a:pt x="1" y="43"/>
                  </a:lnTo>
                  <a:lnTo>
                    <a:pt x="3" y="34"/>
                  </a:lnTo>
                  <a:lnTo>
                    <a:pt x="6" y="27"/>
                  </a:lnTo>
                  <a:lnTo>
                    <a:pt x="11" y="20"/>
                  </a:lnTo>
                  <a:lnTo>
                    <a:pt x="17" y="13"/>
                  </a:lnTo>
                  <a:lnTo>
                    <a:pt x="23" y="9"/>
                  </a:lnTo>
                  <a:lnTo>
                    <a:pt x="31" y="5"/>
                  </a:lnTo>
                  <a:lnTo>
                    <a:pt x="39" y="2"/>
                  </a:lnTo>
                  <a:lnTo>
                    <a:pt x="50" y="1"/>
                  </a:lnTo>
                  <a:lnTo>
                    <a:pt x="64" y="0"/>
                  </a:lnTo>
                  <a:lnTo>
                    <a:pt x="89" y="0"/>
                  </a:lnTo>
                  <a:lnTo>
                    <a:pt x="87" y="11"/>
                  </a:lnTo>
                  <a:close/>
                  <a:moveTo>
                    <a:pt x="51" y="11"/>
                  </a:moveTo>
                  <a:lnTo>
                    <a:pt x="41" y="13"/>
                  </a:lnTo>
                  <a:lnTo>
                    <a:pt x="31" y="17"/>
                  </a:lnTo>
                  <a:lnTo>
                    <a:pt x="24" y="25"/>
                  </a:lnTo>
                  <a:lnTo>
                    <a:pt x="18" y="34"/>
                  </a:lnTo>
                  <a:lnTo>
                    <a:pt x="14" y="44"/>
                  </a:lnTo>
                  <a:lnTo>
                    <a:pt x="13" y="56"/>
                  </a:lnTo>
                  <a:lnTo>
                    <a:pt x="14" y="62"/>
                  </a:lnTo>
                  <a:lnTo>
                    <a:pt x="15" y="66"/>
                  </a:lnTo>
                  <a:lnTo>
                    <a:pt x="18" y="70"/>
                  </a:lnTo>
                  <a:lnTo>
                    <a:pt x="21" y="72"/>
                  </a:lnTo>
                  <a:lnTo>
                    <a:pt x="27" y="73"/>
                  </a:lnTo>
                  <a:lnTo>
                    <a:pt x="35" y="72"/>
                  </a:lnTo>
                  <a:lnTo>
                    <a:pt x="41" y="68"/>
                  </a:lnTo>
                  <a:lnTo>
                    <a:pt x="47" y="61"/>
                  </a:lnTo>
                  <a:lnTo>
                    <a:pt x="51" y="51"/>
                  </a:lnTo>
                  <a:lnTo>
                    <a:pt x="54" y="40"/>
                  </a:lnTo>
                  <a:lnTo>
                    <a:pt x="55" y="30"/>
                  </a:lnTo>
                  <a:lnTo>
                    <a:pt x="54" y="20"/>
                  </a:lnTo>
                  <a:lnTo>
                    <a:pt x="51" y="11"/>
                  </a:lnTo>
                  <a:close/>
                </a:path>
              </a:pathLst>
            </a:custGeom>
            <a:solidFill>
              <a:srgbClr val="000000"/>
            </a:solidFill>
            <a:ln w="0">
              <a:solidFill>
                <a:srgbClr val="000000"/>
              </a:solidFill>
              <a:round/>
              <a:headEnd/>
              <a:tailEnd/>
            </a:ln>
          </p:spPr>
          <p:txBody>
            <a:bodyPr/>
            <a:lstStyle/>
            <a:p>
              <a:endParaRPr lang="en-US"/>
            </a:p>
          </p:txBody>
        </p:sp>
        <p:sp>
          <p:nvSpPr>
            <p:cNvPr id="15" name="Freeform 32"/>
            <p:cNvSpPr>
              <a:spLocks/>
            </p:cNvSpPr>
            <p:nvPr/>
          </p:nvSpPr>
          <p:spPr bwMode="auto">
            <a:xfrm>
              <a:off x="7148513" y="7818438"/>
              <a:ext cx="150813" cy="117475"/>
            </a:xfrm>
            <a:custGeom>
              <a:avLst/>
              <a:gdLst>
                <a:gd name="T0" fmla="*/ 2147483647 w 99"/>
                <a:gd name="T1" fmla="*/ 2147483647 h 77"/>
                <a:gd name="T2" fmla="*/ 2147483647 w 99"/>
                <a:gd name="T3" fmla="*/ 2147483647 h 77"/>
                <a:gd name="T4" fmla="*/ 2147483647 w 99"/>
                <a:gd name="T5" fmla="*/ 2147483647 h 77"/>
                <a:gd name="T6" fmla="*/ 2147483647 w 99"/>
                <a:gd name="T7" fmla="*/ 2147483647 h 77"/>
                <a:gd name="T8" fmla="*/ 2147483647 w 99"/>
                <a:gd name="T9" fmla="*/ 2147483647 h 77"/>
                <a:gd name="T10" fmla="*/ 2147483647 w 99"/>
                <a:gd name="T11" fmla="*/ 2147483647 h 77"/>
                <a:gd name="T12" fmla="*/ 2147483647 w 99"/>
                <a:gd name="T13" fmla="*/ 2147483647 h 77"/>
                <a:gd name="T14" fmla="*/ 2147483647 w 99"/>
                <a:gd name="T15" fmla="*/ 2147483647 h 77"/>
                <a:gd name="T16" fmla="*/ 2147483647 w 99"/>
                <a:gd name="T17" fmla="*/ 2147483647 h 77"/>
                <a:gd name="T18" fmla="*/ 2147483647 w 99"/>
                <a:gd name="T19" fmla="*/ 2147483647 h 77"/>
                <a:gd name="T20" fmla="*/ 2147483647 w 99"/>
                <a:gd name="T21" fmla="*/ 2147483647 h 77"/>
                <a:gd name="T22" fmla="*/ 2147483647 w 99"/>
                <a:gd name="T23" fmla="*/ 2147483647 h 77"/>
                <a:gd name="T24" fmla="*/ 2147483647 w 99"/>
                <a:gd name="T25" fmla="*/ 2147483647 h 77"/>
                <a:gd name="T26" fmla="*/ 2147483647 w 99"/>
                <a:gd name="T27" fmla="*/ 2147483647 h 77"/>
                <a:gd name="T28" fmla="*/ 2147483647 w 99"/>
                <a:gd name="T29" fmla="*/ 2147483647 h 77"/>
                <a:gd name="T30" fmla="*/ 2147483647 w 99"/>
                <a:gd name="T31" fmla="*/ 2147483647 h 77"/>
                <a:gd name="T32" fmla="*/ 2147483647 w 99"/>
                <a:gd name="T33" fmla="*/ 2147483647 h 77"/>
                <a:gd name="T34" fmla="*/ 2147483647 w 99"/>
                <a:gd name="T35" fmla="*/ 2147483647 h 77"/>
                <a:gd name="T36" fmla="*/ 2147483647 w 99"/>
                <a:gd name="T37" fmla="*/ 2147483647 h 77"/>
                <a:gd name="T38" fmla="*/ 2147483647 w 99"/>
                <a:gd name="T39" fmla="*/ 2147483647 h 77"/>
                <a:gd name="T40" fmla="*/ 2147483647 w 99"/>
                <a:gd name="T41" fmla="*/ 2147483647 h 77"/>
                <a:gd name="T42" fmla="*/ 2147483647 w 99"/>
                <a:gd name="T43" fmla="*/ 2147483647 h 77"/>
                <a:gd name="T44" fmla="*/ 2147483647 w 99"/>
                <a:gd name="T45" fmla="*/ 2147483647 h 77"/>
                <a:gd name="T46" fmla="*/ 2147483647 w 99"/>
                <a:gd name="T47" fmla="*/ 2147483647 h 77"/>
                <a:gd name="T48" fmla="*/ 2147483647 w 99"/>
                <a:gd name="T49" fmla="*/ 2147483647 h 77"/>
                <a:gd name="T50" fmla="*/ 2147483647 w 99"/>
                <a:gd name="T51" fmla="*/ 2147483647 h 77"/>
                <a:gd name="T52" fmla="*/ 2147483647 w 99"/>
                <a:gd name="T53" fmla="*/ 2147483647 h 77"/>
                <a:gd name="T54" fmla="*/ 2147483647 w 99"/>
                <a:gd name="T55" fmla="*/ 2147483647 h 77"/>
                <a:gd name="T56" fmla="*/ 2147483647 w 99"/>
                <a:gd name="T57" fmla="*/ 2147483647 h 77"/>
                <a:gd name="T58" fmla="*/ 2147483647 w 99"/>
                <a:gd name="T59" fmla="*/ 2147483647 h 77"/>
                <a:gd name="T60" fmla="*/ 2147483647 w 99"/>
                <a:gd name="T61" fmla="*/ 2147483647 h 77"/>
                <a:gd name="T62" fmla="*/ 2147483647 w 99"/>
                <a:gd name="T63" fmla="*/ 2147483647 h 77"/>
                <a:gd name="T64" fmla="*/ 2147483647 w 99"/>
                <a:gd name="T65" fmla="*/ 2147483647 h 77"/>
                <a:gd name="T66" fmla="*/ 2147483647 w 99"/>
                <a:gd name="T67" fmla="*/ 2147483647 h 77"/>
                <a:gd name="T68" fmla="*/ 2147483647 w 99"/>
                <a:gd name="T69" fmla="*/ 2147483647 h 77"/>
                <a:gd name="T70" fmla="*/ 2147483647 w 99"/>
                <a:gd name="T71" fmla="*/ 2147483647 h 77"/>
                <a:gd name="T72" fmla="*/ 2147483647 w 99"/>
                <a:gd name="T73" fmla="*/ 2147483647 h 77"/>
                <a:gd name="T74" fmla="*/ 2147483647 w 99"/>
                <a:gd name="T75" fmla="*/ 2147483647 h 77"/>
                <a:gd name="T76" fmla="*/ 2147483647 w 99"/>
                <a:gd name="T77" fmla="*/ 2147483647 h 77"/>
                <a:gd name="T78" fmla="*/ 2147483647 w 99"/>
                <a:gd name="T79" fmla="*/ 2147483647 h 77"/>
                <a:gd name="T80" fmla="*/ 2147483647 w 99"/>
                <a:gd name="T81" fmla="*/ 2147483647 h 77"/>
                <a:gd name="T82" fmla="*/ 2147483647 w 99"/>
                <a:gd name="T83" fmla="*/ 2147483647 h 77"/>
                <a:gd name="T84" fmla="*/ 2147483647 w 99"/>
                <a:gd name="T85" fmla="*/ 2147483647 h 77"/>
                <a:gd name="T86" fmla="*/ 0 w 99"/>
                <a:gd name="T87" fmla="*/ 2147483647 h 77"/>
                <a:gd name="T88" fmla="*/ 2147483647 w 99"/>
                <a:gd name="T89" fmla="*/ 2147483647 h 77"/>
                <a:gd name="T90" fmla="*/ 2147483647 w 99"/>
                <a:gd name="T91" fmla="*/ 2147483647 h 77"/>
                <a:gd name="T92" fmla="*/ 2147483647 w 99"/>
                <a:gd name="T93" fmla="*/ 2147483647 h 77"/>
                <a:gd name="T94" fmla="*/ 2147483647 w 99"/>
                <a:gd name="T95" fmla="*/ 2147483647 h 77"/>
                <a:gd name="T96" fmla="*/ 2147483647 w 99"/>
                <a:gd name="T97" fmla="*/ 2147483647 h 77"/>
                <a:gd name="T98" fmla="*/ 2147483647 w 99"/>
                <a:gd name="T99" fmla="*/ 2147483647 h 77"/>
                <a:gd name="T100" fmla="*/ 2147483647 w 99"/>
                <a:gd name="T101" fmla="*/ 2147483647 h 77"/>
                <a:gd name="T102" fmla="*/ 2147483647 w 99"/>
                <a:gd name="T103" fmla="*/ 2147483647 h 77"/>
                <a:gd name="T104" fmla="*/ 2147483647 w 99"/>
                <a:gd name="T105" fmla="*/ 2147483647 h 77"/>
                <a:gd name="T106" fmla="*/ 2147483647 w 99"/>
                <a:gd name="T107" fmla="*/ 2147483647 h 77"/>
                <a:gd name="T108" fmla="*/ 2147483647 w 99"/>
                <a:gd name="T109" fmla="*/ 2147483647 h 77"/>
                <a:gd name="T110" fmla="*/ 2147483647 w 99"/>
                <a:gd name="T111" fmla="*/ 2147483647 h 77"/>
                <a:gd name="T112" fmla="*/ 2147483647 w 99"/>
                <a:gd name="T113" fmla="*/ 0 h 77"/>
                <a:gd name="T114" fmla="*/ 2147483647 w 99"/>
                <a:gd name="T115" fmla="*/ 0 h 77"/>
                <a:gd name="T116" fmla="*/ 2147483647 w 99"/>
                <a:gd name="T117" fmla="*/ 2147483647 h 77"/>
                <a:gd name="T118" fmla="*/ 2147483647 w 99"/>
                <a:gd name="T119" fmla="*/ 0 h 77"/>
                <a:gd name="T120" fmla="*/ 2147483647 w 99"/>
                <a:gd name="T121" fmla="*/ 0 h 77"/>
                <a:gd name="T122" fmla="*/ 2147483647 w 99"/>
                <a:gd name="T123" fmla="*/ 2147483647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9"/>
                <a:gd name="T187" fmla="*/ 0 h 77"/>
                <a:gd name="T188" fmla="*/ 99 w 99"/>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9" h="77">
                  <a:moveTo>
                    <a:pt x="98" y="4"/>
                  </a:moveTo>
                  <a:lnTo>
                    <a:pt x="95" y="5"/>
                  </a:lnTo>
                  <a:lnTo>
                    <a:pt x="93" y="7"/>
                  </a:lnTo>
                  <a:lnTo>
                    <a:pt x="91" y="10"/>
                  </a:lnTo>
                  <a:lnTo>
                    <a:pt x="90" y="13"/>
                  </a:lnTo>
                  <a:lnTo>
                    <a:pt x="89" y="17"/>
                  </a:lnTo>
                  <a:lnTo>
                    <a:pt x="80" y="60"/>
                  </a:lnTo>
                  <a:lnTo>
                    <a:pt x="79" y="65"/>
                  </a:lnTo>
                  <a:lnTo>
                    <a:pt x="79" y="68"/>
                  </a:lnTo>
                  <a:lnTo>
                    <a:pt x="80" y="72"/>
                  </a:lnTo>
                  <a:lnTo>
                    <a:pt x="85" y="73"/>
                  </a:lnTo>
                  <a:lnTo>
                    <a:pt x="84" y="77"/>
                  </a:lnTo>
                  <a:lnTo>
                    <a:pt x="59" y="77"/>
                  </a:lnTo>
                  <a:lnTo>
                    <a:pt x="60" y="73"/>
                  </a:lnTo>
                  <a:lnTo>
                    <a:pt x="63" y="72"/>
                  </a:lnTo>
                  <a:lnTo>
                    <a:pt x="64" y="71"/>
                  </a:lnTo>
                  <a:lnTo>
                    <a:pt x="66" y="68"/>
                  </a:lnTo>
                  <a:lnTo>
                    <a:pt x="67" y="64"/>
                  </a:lnTo>
                  <a:lnTo>
                    <a:pt x="69" y="57"/>
                  </a:lnTo>
                  <a:lnTo>
                    <a:pt x="71" y="50"/>
                  </a:lnTo>
                  <a:lnTo>
                    <a:pt x="72" y="42"/>
                  </a:lnTo>
                  <a:lnTo>
                    <a:pt x="74" y="34"/>
                  </a:lnTo>
                  <a:lnTo>
                    <a:pt x="75" y="29"/>
                  </a:lnTo>
                  <a:lnTo>
                    <a:pt x="76" y="23"/>
                  </a:lnTo>
                  <a:lnTo>
                    <a:pt x="78" y="18"/>
                  </a:lnTo>
                  <a:lnTo>
                    <a:pt x="79" y="14"/>
                  </a:lnTo>
                  <a:lnTo>
                    <a:pt x="78" y="14"/>
                  </a:lnTo>
                  <a:lnTo>
                    <a:pt x="44" y="68"/>
                  </a:lnTo>
                  <a:lnTo>
                    <a:pt x="37" y="68"/>
                  </a:lnTo>
                  <a:lnTo>
                    <a:pt x="28" y="12"/>
                  </a:lnTo>
                  <a:lnTo>
                    <a:pt x="27" y="12"/>
                  </a:lnTo>
                  <a:lnTo>
                    <a:pt x="26" y="22"/>
                  </a:lnTo>
                  <a:lnTo>
                    <a:pt x="23" y="35"/>
                  </a:lnTo>
                  <a:lnTo>
                    <a:pt x="22" y="41"/>
                  </a:lnTo>
                  <a:lnTo>
                    <a:pt x="20" y="47"/>
                  </a:lnTo>
                  <a:lnTo>
                    <a:pt x="19" y="54"/>
                  </a:lnTo>
                  <a:lnTo>
                    <a:pt x="17" y="60"/>
                  </a:lnTo>
                  <a:lnTo>
                    <a:pt x="17" y="65"/>
                  </a:lnTo>
                  <a:lnTo>
                    <a:pt x="16" y="68"/>
                  </a:lnTo>
                  <a:lnTo>
                    <a:pt x="18" y="72"/>
                  </a:lnTo>
                  <a:lnTo>
                    <a:pt x="20" y="73"/>
                  </a:lnTo>
                  <a:lnTo>
                    <a:pt x="22" y="73"/>
                  </a:lnTo>
                  <a:lnTo>
                    <a:pt x="22" y="77"/>
                  </a:lnTo>
                  <a:lnTo>
                    <a:pt x="0" y="77"/>
                  </a:lnTo>
                  <a:lnTo>
                    <a:pt x="1" y="73"/>
                  </a:lnTo>
                  <a:lnTo>
                    <a:pt x="3" y="72"/>
                  </a:lnTo>
                  <a:lnTo>
                    <a:pt x="6" y="71"/>
                  </a:lnTo>
                  <a:lnTo>
                    <a:pt x="7" y="67"/>
                  </a:lnTo>
                  <a:lnTo>
                    <a:pt x="8" y="64"/>
                  </a:lnTo>
                  <a:lnTo>
                    <a:pt x="9" y="60"/>
                  </a:lnTo>
                  <a:lnTo>
                    <a:pt x="19" y="17"/>
                  </a:lnTo>
                  <a:lnTo>
                    <a:pt x="20" y="13"/>
                  </a:lnTo>
                  <a:lnTo>
                    <a:pt x="20" y="9"/>
                  </a:lnTo>
                  <a:lnTo>
                    <a:pt x="18" y="5"/>
                  </a:lnTo>
                  <a:lnTo>
                    <a:pt x="17" y="4"/>
                  </a:lnTo>
                  <a:lnTo>
                    <a:pt x="13" y="4"/>
                  </a:lnTo>
                  <a:lnTo>
                    <a:pt x="14" y="0"/>
                  </a:lnTo>
                  <a:lnTo>
                    <a:pt x="37" y="0"/>
                  </a:lnTo>
                  <a:lnTo>
                    <a:pt x="45" y="53"/>
                  </a:lnTo>
                  <a:lnTo>
                    <a:pt x="79" y="0"/>
                  </a:lnTo>
                  <a:lnTo>
                    <a:pt x="99" y="0"/>
                  </a:lnTo>
                  <a:lnTo>
                    <a:pt x="98" y="4"/>
                  </a:lnTo>
                  <a:close/>
                </a:path>
              </a:pathLst>
            </a:custGeom>
            <a:solidFill>
              <a:srgbClr val="000000"/>
            </a:solidFill>
            <a:ln w="0">
              <a:solidFill>
                <a:srgbClr val="000000"/>
              </a:solidFill>
              <a:round/>
              <a:headEnd/>
              <a:tailEnd/>
            </a:ln>
          </p:spPr>
          <p:txBody>
            <a:bodyPr/>
            <a:lstStyle/>
            <a:p>
              <a:endParaRPr lang="en-US"/>
            </a:p>
          </p:txBody>
        </p:sp>
        <p:sp>
          <p:nvSpPr>
            <p:cNvPr id="16" name="Rectangle 33"/>
            <p:cNvSpPr>
              <a:spLocks noChangeArrowheads="1"/>
            </p:cNvSpPr>
            <p:nvPr/>
          </p:nvSpPr>
          <p:spPr bwMode="auto">
            <a:xfrm>
              <a:off x="6827838" y="7632700"/>
              <a:ext cx="66992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endParaRPr lang="en-US" altLang="en-US" sz="1800"/>
            </a:p>
          </p:txBody>
        </p:sp>
      </p:grpSp>
      <p:sp>
        <p:nvSpPr>
          <p:cNvPr id="17" name="Freeform 26"/>
          <p:cNvSpPr>
            <a:spLocks/>
          </p:cNvSpPr>
          <p:nvPr/>
        </p:nvSpPr>
        <p:spPr bwMode="auto">
          <a:xfrm>
            <a:off x="3407929" y="1685532"/>
            <a:ext cx="221063" cy="186603"/>
          </a:xfrm>
          <a:custGeom>
            <a:avLst/>
            <a:gdLst>
              <a:gd name="T0" fmla="*/ 2147483647 w 77"/>
              <a:gd name="T1" fmla="*/ 2147483647 h 78"/>
              <a:gd name="T2" fmla="*/ 2147483647 w 77"/>
              <a:gd name="T3" fmla="*/ 2147483647 h 78"/>
              <a:gd name="T4" fmla="*/ 2147483647 w 77"/>
              <a:gd name="T5" fmla="*/ 2147483647 h 78"/>
              <a:gd name="T6" fmla="*/ 0 w 77"/>
              <a:gd name="T7" fmla="*/ 2147483647 h 78"/>
              <a:gd name="T8" fmla="*/ 2147483647 w 77"/>
              <a:gd name="T9" fmla="*/ 2147483647 h 78"/>
              <a:gd name="T10" fmla="*/ 2147483647 w 77"/>
              <a:gd name="T11" fmla="*/ 2147483647 h 78"/>
              <a:gd name="T12" fmla="*/ 2147483647 w 77"/>
              <a:gd name="T13" fmla="*/ 2147483647 h 78"/>
              <a:gd name="T14" fmla="*/ 2147483647 w 77"/>
              <a:gd name="T15" fmla="*/ 2147483647 h 78"/>
              <a:gd name="T16" fmla="*/ 2147483647 w 77"/>
              <a:gd name="T17" fmla="*/ 2147483647 h 78"/>
              <a:gd name="T18" fmla="*/ 2147483647 w 77"/>
              <a:gd name="T19" fmla="*/ 2147483647 h 78"/>
              <a:gd name="T20" fmla="*/ 2147483647 w 77"/>
              <a:gd name="T21" fmla="*/ 2147483647 h 78"/>
              <a:gd name="T22" fmla="*/ 2147483647 w 77"/>
              <a:gd name="T23" fmla="*/ 2147483647 h 78"/>
              <a:gd name="T24" fmla="*/ 2147483647 w 77"/>
              <a:gd name="T25" fmla="*/ 2147483647 h 78"/>
              <a:gd name="T26" fmla="*/ 2147483647 w 77"/>
              <a:gd name="T27" fmla="*/ 2147483647 h 78"/>
              <a:gd name="T28" fmla="*/ 2147483647 w 77"/>
              <a:gd name="T29" fmla="*/ 2147483647 h 78"/>
              <a:gd name="T30" fmla="*/ 2147483647 w 77"/>
              <a:gd name="T31" fmla="*/ 2147483647 h 78"/>
              <a:gd name="T32" fmla="*/ 2147483647 w 77"/>
              <a:gd name="T33" fmla="*/ 0 h 78"/>
              <a:gd name="T34" fmla="*/ 2147483647 w 77"/>
              <a:gd name="T35" fmla="*/ 0 h 78"/>
              <a:gd name="T36" fmla="*/ 2147483647 w 77"/>
              <a:gd name="T37" fmla="*/ 2147483647 h 78"/>
              <a:gd name="T38" fmla="*/ 2147483647 w 77"/>
              <a:gd name="T39" fmla="*/ 2147483647 h 78"/>
              <a:gd name="T40" fmla="*/ 2147483647 w 77"/>
              <a:gd name="T41" fmla="*/ 2147483647 h 78"/>
              <a:gd name="T42" fmla="*/ 2147483647 w 77"/>
              <a:gd name="T43" fmla="*/ 2147483647 h 78"/>
              <a:gd name="T44" fmla="*/ 2147483647 w 77"/>
              <a:gd name="T45" fmla="*/ 2147483647 h 78"/>
              <a:gd name="T46" fmla="*/ 2147483647 w 77"/>
              <a:gd name="T47" fmla="*/ 2147483647 h 78"/>
              <a:gd name="T48" fmla="*/ 2147483647 w 77"/>
              <a:gd name="T49" fmla="*/ 2147483647 h 78"/>
              <a:gd name="T50" fmla="*/ 2147483647 w 77"/>
              <a:gd name="T51" fmla="*/ 2147483647 h 78"/>
              <a:gd name="T52" fmla="*/ 2147483647 w 77"/>
              <a:gd name="T53" fmla="*/ 2147483647 h 78"/>
              <a:gd name="T54" fmla="*/ 2147483647 w 77"/>
              <a:gd name="T55" fmla="*/ 2147483647 h 78"/>
              <a:gd name="T56" fmla="*/ 2147483647 w 77"/>
              <a:gd name="T57" fmla="*/ 2147483647 h 78"/>
              <a:gd name="T58" fmla="*/ 2147483647 w 77"/>
              <a:gd name="T59" fmla="*/ 2147483647 h 78"/>
              <a:gd name="T60" fmla="*/ 2147483647 w 77"/>
              <a:gd name="T61" fmla="*/ 2147483647 h 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7"/>
              <a:gd name="T94" fmla="*/ 0 h 78"/>
              <a:gd name="T95" fmla="*/ 77 w 77"/>
              <a:gd name="T96" fmla="*/ 78 h 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7" h="78">
                <a:moveTo>
                  <a:pt x="66" y="55"/>
                </a:moveTo>
                <a:lnTo>
                  <a:pt x="61" y="78"/>
                </a:lnTo>
                <a:lnTo>
                  <a:pt x="2" y="78"/>
                </a:lnTo>
                <a:lnTo>
                  <a:pt x="0" y="74"/>
                </a:lnTo>
                <a:lnTo>
                  <a:pt x="45" y="22"/>
                </a:lnTo>
                <a:lnTo>
                  <a:pt x="53" y="13"/>
                </a:lnTo>
                <a:lnTo>
                  <a:pt x="59" y="7"/>
                </a:lnTo>
                <a:lnTo>
                  <a:pt x="58" y="6"/>
                </a:lnTo>
                <a:lnTo>
                  <a:pt x="39" y="6"/>
                </a:lnTo>
                <a:lnTo>
                  <a:pt x="35" y="6"/>
                </a:lnTo>
                <a:lnTo>
                  <a:pt x="33" y="7"/>
                </a:lnTo>
                <a:lnTo>
                  <a:pt x="29" y="9"/>
                </a:lnTo>
                <a:lnTo>
                  <a:pt x="25" y="13"/>
                </a:lnTo>
                <a:lnTo>
                  <a:pt x="22" y="16"/>
                </a:lnTo>
                <a:lnTo>
                  <a:pt x="20" y="21"/>
                </a:lnTo>
                <a:lnTo>
                  <a:pt x="12" y="21"/>
                </a:lnTo>
                <a:lnTo>
                  <a:pt x="17" y="0"/>
                </a:lnTo>
                <a:lnTo>
                  <a:pt x="75" y="0"/>
                </a:lnTo>
                <a:lnTo>
                  <a:pt x="77" y="4"/>
                </a:lnTo>
                <a:lnTo>
                  <a:pt x="38" y="49"/>
                </a:lnTo>
                <a:lnTo>
                  <a:pt x="27" y="61"/>
                </a:lnTo>
                <a:lnTo>
                  <a:pt x="18" y="71"/>
                </a:lnTo>
                <a:lnTo>
                  <a:pt x="19" y="72"/>
                </a:lnTo>
                <a:lnTo>
                  <a:pt x="37" y="72"/>
                </a:lnTo>
                <a:lnTo>
                  <a:pt x="41" y="72"/>
                </a:lnTo>
                <a:lnTo>
                  <a:pt x="45" y="72"/>
                </a:lnTo>
                <a:lnTo>
                  <a:pt x="49" y="69"/>
                </a:lnTo>
                <a:lnTo>
                  <a:pt x="53" y="65"/>
                </a:lnTo>
                <a:lnTo>
                  <a:pt x="56" y="61"/>
                </a:lnTo>
                <a:lnTo>
                  <a:pt x="58" y="55"/>
                </a:lnTo>
                <a:lnTo>
                  <a:pt x="66" y="55"/>
                </a:lnTo>
                <a:close/>
              </a:path>
            </a:pathLst>
          </a:custGeom>
          <a:solidFill>
            <a:srgbClr val="000000"/>
          </a:solidFill>
          <a:ln w="0">
            <a:solidFill>
              <a:srgbClr val="000000"/>
            </a:solidFill>
            <a:round/>
            <a:headEnd/>
            <a:tailEnd/>
          </a:ln>
        </p:spPr>
        <p:txBody>
          <a:bodyPr/>
          <a:lstStyle/>
          <a:p>
            <a:endParaRPr lang="en-US"/>
          </a:p>
        </p:txBody>
      </p:sp>
      <p:sp>
        <p:nvSpPr>
          <p:cNvPr id="18" name="Freeform 27"/>
          <p:cNvSpPr>
            <a:spLocks noEditPoints="1"/>
          </p:cNvSpPr>
          <p:nvPr/>
        </p:nvSpPr>
        <p:spPr bwMode="auto">
          <a:xfrm>
            <a:off x="3858419" y="1716380"/>
            <a:ext cx="140826" cy="120186"/>
          </a:xfrm>
          <a:custGeom>
            <a:avLst/>
            <a:gdLst>
              <a:gd name="T0" fmla="*/ 0 w 101"/>
              <a:gd name="T1" fmla="*/ 2147483647 h 46"/>
              <a:gd name="T2" fmla="*/ 0 w 101"/>
              <a:gd name="T3" fmla="*/ 0 h 46"/>
              <a:gd name="T4" fmla="*/ 2147483647 w 101"/>
              <a:gd name="T5" fmla="*/ 0 h 46"/>
              <a:gd name="T6" fmla="*/ 2147483647 w 101"/>
              <a:gd name="T7" fmla="*/ 2147483647 h 46"/>
              <a:gd name="T8" fmla="*/ 0 w 101"/>
              <a:gd name="T9" fmla="*/ 2147483647 h 46"/>
              <a:gd name="T10" fmla="*/ 0 w 101"/>
              <a:gd name="T11" fmla="*/ 2147483647 h 46"/>
              <a:gd name="T12" fmla="*/ 0 w 101"/>
              <a:gd name="T13" fmla="*/ 2147483647 h 46"/>
              <a:gd name="T14" fmla="*/ 2147483647 w 101"/>
              <a:gd name="T15" fmla="*/ 2147483647 h 46"/>
              <a:gd name="T16" fmla="*/ 2147483647 w 101"/>
              <a:gd name="T17" fmla="*/ 2147483647 h 46"/>
              <a:gd name="T18" fmla="*/ 0 w 101"/>
              <a:gd name="T19" fmla="*/ 2147483647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46"/>
              <a:gd name="T32" fmla="*/ 101 w 10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46">
                <a:moveTo>
                  <a:pt x="0" y="11"/>
                </a:moveTo>
                <a:lnTo>
                  <a:pt x="0" y="0"/>
                </a:lnTo>
                <a:lnTo>
                  <a:pt x="101" y="0"/>
                </a:lnTo>
                <a:lnTo>
                  <a:pt x="101" y="11"/>
                </a:lnTo>
                <a:lnTo>
                  <a:pt x="0" y="11"/>
                </a:lnTo>
                <a:close/>
                <a:moveTo>
                  <a:pt x="0" y="46"/>
                </a:moveTo>
                <a:lnTo>
                  <a:pt x="0" y="35"/>
                </a:lnTo>
                <a:lnTo>
                  <a:pt x="101" y="35"/>
                </a:lnTo>
                <a:lnTo>
                  <a:pt x="101" y="46"/>
                </a:lnTo>
                <a:lnTo>
                  <a:pt x="0" y="46"/>
                </a:lnTo>
                <a:close/>
              </a:path>
            </a:pathLst>
          </a:custGeom>
          <a:solidFill>
            <a:srgbClr val="000000"/>
          </a:solidFill>
          <a:ln w="0">
            <a:solidFill>
              <a:srgbClr val="000000"/>
            </a:solidFill>
            <a:round/>
            <a:headEnd/>
            <a:tailEnd/>
          </a:ln>
        </p:spPr>
        <p:txBody>
          <a:bodyPr/>
          <a:lstStyle/>
          <a:p>
            <a:endParaRPr lang="en-US"/>
          </a:p>
        </p:txBody>
      </p:sp>
    </p:spTree>
    <p:extLst>
      <p:ext uri="{BB962C8B-B14F-4D97-AF65-F5344CB8AC3E}">
        <p14:creationId xmlns:p14="http://schemas.microsoft.com/office/powerpoint/2010/main" val="2257505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3586CA-777C-9945-A4A3-E4543084BA0F}" type="slidenum">
              <a:rPr lang="en-US" smtClean="0"/>
              <a:t>7</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Back to Chips Ahoy!</a:t>
            </a:r>
            <a:endParaRPr lang="en-US" sz="3200" cap="small" dirty="0">
              <a:solidFill>
                <a:srgbClr val="8E908F"/>
              </a:solidFill>
              <a:latin typeface="Garamond"/>
              <a:cs typeface="Garamond"/>
            </a:endParaRPr>
          </a:p>
        </p:txBody>
      </p:sp>
      <p:sp>
        <p:nvSpPr>
          <p:cNvPr id="10" name="TextBox 9"/>
          <p:cNvSpPr txBox="1"/>
          <p:nvPr/>
        </p:nvSpPr>
        <p:spPr>
          <a:xfrm>
            <a:off x="304800" y="1219200"/>
            <a:ext cx="2514600" cy="400110"/>
          </a:xfrm>
          <a:prstGeom prst="rect">
            <a:avLst/>
          </a:prstGeom>
          <a:noFill/>
        </p:spPr>
        <p:txBody>
          <a:bodyPr wrap="square" rtlCol="0">
            <a:spAutoFit/>
          </a:bodyPr>
          <a:lstStyle/>
          <a:p>
            <a:r>
              <a:rPr lang="en-US" sz="2000" dirty="0" smtClean="0">
                <a:solidFill>
                  <a:srgbClr val="221972"/>
                </a:solidFill>
                <a:latin typeface="Garamond" panose="02020404030301010803" pitchFamily="18" charset="0"/>
              </a:rPr>
              <a:t>1. State hypotheses:</a:t>
            </a:r>
            <a:endParaRPr lang="en-US" sz="2000" dirty="0">
              <a:solidFill>
                <a:srgbClr val="221972"/>
              </a:solidFill>
              <a:latin typeface="Garamond" panose="02020404030301010803" pitchFamily="18" charset="0"/>
            </a:endParaRPr>
          </a:p>
        </p:txBody>
      </p:sp>
      <p:sp>
        <p:nvSpPr>
          <p:cNvPr id="11" name="TextBox 10"/>
          <p:cNvSpPr txBox="1"/>
          <p:nvPr/>
        </p:nvSpPr>
        <p:spPr>
          <a:xfrm>
            <a:off x="304800" y="2083106"/>
            <a:ext cx="3505200" cy="400110"/>
          </a:xfrm>
          <a:prstGeom prst="rect">
            <a:avLst/>
          </a:prstGeom>
          <a:noFill/>
        </p:spPr>
        <p:txBody>
          <a:bodyPr wrap="square" rtlCol="0">
            <a:spAutoFit/>
          </a:bodyPr>
          <a:lstStyle/>
          <a:p>
            <a:r>
              <a:rPr lang="en-US" sz="2000" dirty="0" smtClean="0">
                <a:solidFill>
                  <a:srgbClr val="221972"/>
                </a:solidFill>
                <a:latin typeface="Garamond" panose="02020404030301010803" pitchFamily="18" charset="0"/>
              </a:rPr>
              <a:t>2. Check conditions:</a:t>
            </a:r>
            <a:endParaRPr lang="en-US" sz="2000" dirty="0">
              <a:solidFill>
                <a:srgbClr val="221972"/>
              </a:solidFill>
              <a:latin typeface="Garamond" panose="02020404030301010803" pitchFamily="18" charset="0"/>
            </a:endParaRPr>
          </a:p>
        </p:txBody>
      </p:sp>
      <p:sp>
        <p:nvSpPr>
          <p:cNvPr id="12" name="TextBox 11"/>
          <p:cNvSpPr txBox="1"/>
          <p:nvPr/>
        </p:nvSpPr>
        <p:spPr>
          <a:xfrm>
            <a:off x="304800" y="2819400"/>
            <a:ext cx="3352800" cy="400110"/>
          </a:xfrm>
          <a:prstGeom prst="rect">
            <a:avLst/>
          </a:prstGeom>
          <a:noFill/>
        </p:spPr>
        <p:txBody>
          <a:bodyPr wrap="square" rtlCol="0">
            <a:spAutoFit/>
          </a:bodyPr>
          <a:lstStyle/>
          <a:p>
            <a:r>
              <a:rPr lang="en-US" sz="2000" dirty="0" smtClean="0">
                <a:solidFill>
                  <a:srgbClr val="221972"/>
                </a:solidFill>
                <a:latin typeface="Garamond" panose="02020404030301010803" pitchFamily="18" charset="0"/>
              </a:rPr>
              <a:t>3. Calculate test statistic:</a:t>
            </a:r>
            <a:endParaRPr lang="en-US" sz="2000" dirty="0">
              <a:solidFill>
                <a:srgbClr val="221972"/>
              </a:solidFill>
              <a:latin typeface="Garamond" panose="02020404030301010803" pitchFamily="18" charset="0"/>
            </a:endParaRPr>
          </a:p>
        </p:txBody>
      </p:sp>
      <p:sp>
        <p:nvSpPr>
          <p:cNvPr id="13" name="TextBox 12"/>
          <p:cNvSpPr txBox="1"/>
          <p:nvPr/>
        </p:nvSpPr>
        <p:spPr>
          <a:xfrm>
            <a:off x="304800" y="3962400"/>
            <a:ext cx="3352800" cy="400110"/>
          </a:xfrm>
          <a:prstGeom prst="rect">
            <a:avLst/>
          </a:prstGeom>
          <a:noFill/>
        </p:spPr>
        <p:txBody>
          <a:bodyPr wrap="square" rtlCol="0">
            <a:spAutoFit/>
          </a:bodyPr>
          <a:lstStyle/>
          <a:p>
            <a:r>
              <a:rPr lang="en-US" sz="2000" dirty="0" smtClean="0">
                <a:solidFill>
                  <a:srgbClr val="221972"/>
                </a:solidFill>
                <a:latin typeface="Garamond" panose="02020404030301010803" pitchFamily="18" charset="0"/>
              </a:rPr>
              <a:t>4. Compute p-value:</a:t>
            </a:r>
            <a:endParaRPr lang="en-US" sz="2000" dirty="0">
              <a:solidFill>
                <a:srgbClr val="221972"/>
              </a:solidFill>
              <a:latin typeface="Garamond" panose="02020404030301010803" pitchFamily="18" charset="0"/>
            </a:endParaRPr>
          </a:p>
        </p:txBody>
      </p:sp>
      <p:sp>
        <p:nvSpPr>
          <p:cNvPr id="14" name="TextBox 13"/>
          <p:cNvSpPr txBox="1"/>
          <p:nvPr/>
        </p:nvSpPr>
        <p:spPr>
          <a:xfrm>
            <a:off x="304800" y="5334000"/>
            <a:ext cx="3352800" cy="400110"/>
          </a:xfrm>
          <a:prstGeom prst="rect">
            <a:avLst/>
          </a:prstGeom>
          <a:noFill/>
        </p:spPr>
        <p:txBody>
          <a:bodyPr wrap="square" rtlCol="0">
            <a:spAutoFit/>
          </a:bodyPr>
          <a:lstStyle/>
          <a:p>
            <a:r>
              <a:rPr lang="en-US" sz="2000" dirty="0" smtClean="0">
                <a:solidFill>
                  <a:srgbClr val="221972"/>
                </a:solidFill>
                <a:latin typeface="Garamond" panose="02020404030301010803" pitchFamily="18" charset="0"/>
              </a:rPr>
              <a:t>4. Interpret in context:</a:t>
            </a:r>
            <a:endParaRPr lang="en-US" sz="2000" dirty="0">
              <a:solidFill>
                <a:srgbClr val="221972"/>
              </a:solidFill>
              <a:latin typeface="Garamond" panose="02020404030301010803" pitchFamily="18" charset="0"/>
            </a:endParaRPr>
          </a:p>
        </p:txBody>
      </p:sp>
      <p:sp>
        <p:nvSpPr>
          <p:cNvPr id="15" name="TextBox 14"/>
          <p:cNvSpPr txBox="1"/>
          <p:nvPr/>
        </p:nvSpPr>
        <p:spPr>
          <a:xfrm>
            <a:off x="2421653" y="1020222"/>
            <a:ext cx="3046623" cy="830997"/>
          </a:xfrm>
          <a:prstGeom prst="rect">
            <a:avLst/>
          </a:prstGeom>
          <a:noFill/>
        </p:spPr>
        <p:txBody>
          <a:bodyPr wrap="square" rtlCol="0">
            <a:spAutoFit/>
          </a:bodyPr>
          <a:lstStyle/>
          <a:p>
            <a:r>
              <a:rPr lang="en-US" sz="2400" dirty="0" smtClean="0">
                <a:solidFill>
                  <a:srgbClr val="C00000"/>
                </a:solidFill>
              </a:rPr>
              <a:t>H</a:t>
            </a:r>
            <a:r>
              <a:rPr lang="en-US" sz="2400" baseline="-25000" dirty="0" smtClean="0">
                <a:solidFill>
                  <a:srgbClr val="C00000"/>
                </a:solidFill>
              </a:rPr>
              <a:t>0</a:t>
            </a:r>
            <a:r>
              <a:rPr lang="en-US" sz="2400" dirty="0" smtClean="0">
                <a:solidFill>
                  <a:srgbClr val="C00000"/>
                </a:solidFill>
              </a:rPr>
              <a:t>: </a:t>
            </a:r>
            <a:r>
              <a:rPr lang="en-US" sz="2400" dirty="0" smtClean="0">
                <a:solidFill>
                  <a:srgbClr val="C00000"/>
                </a:solidFill>
                <a:sym typeface="Symbol"/>
              </a:rPr>
              <a:t> = 1000</a:t>
            </a:r>
          </a:p>
          <a:p>
            <a:r>
              <a:rPr lang="en-US" sz="2400" dirty="0" smtClean="0">
                <a:solidFill>
                  <a:srgbClr val="C00000"/>
                </a:solidFill>
                <a:sym typeface="Symbol"/>
              </a:rPr>
              <a:t>H</a:t>
            </a:r>
            <a:r>
              <a:rPr lang="en-US" sz="2400" baseline="-25000" dirty="0" smtClean="0">
                <a:solidFill>
                  <a:srgbClr val="C00000"/>
                </a:solidFill>
                <a:sym typeface="Symbol"/>
              </a:rPr>
              <a:t>a</a:t>
            </a:r>
            <a:r>
              <a:rPr lang="en-US" sz="2400" dirty="0" smtClean="0">
                <a:solidFill>
                  <a:srgbClr val="C00000"/>
                </a:solidFill>
                <a:sym typeface="Symbol"/>
              </a:rPr>
              <a:t>: </a:t>
            </a:r>
            <a:r>
              <a:rPr lang="en-US" sz="2400" dirty="0">
                <a:solidFill>
                  <a:srgbClr val="C00000"/>
                </a:solidFill>
                <a:sym typeface="Symbol"/>
              </a:rPr>
              <a:t> </a:t>
            </a:r>
            <a:r>
              <a:rPr lang="en-US" sz="2400" dirty="0" smtClean="0">
                <a:solidFill>
                  <a:srgbClr val="C00000"/>
                </a:solidFill>
                <a:sym typeface="Symbol"/>
              </a:rPr>
              <a:t>&gt; </a:t>
            </a:r>
            <a:r>
              <a:rPr lang="en-US" sz="2400" dirty="0">
                <a:solidFill>
                  <a:srgbClr val="C00000"/>
                </a:solidFill>
                <a:sym typeface="Symbol"/>
              </a:rPr>
              <a:t>1000 </a:t>
            </a:r>
            <a:endParaRPr lang="en-US" sz="2400" dirty="0">
              <a:solidFill>
                <a:srgbClr val="C00000"/>
              </a:solidFill>
            </a:endParaRPr>
          </a:p>
        </p:txBody>
      </p:sp>
      <p:sp>
        <p:nvSpPr>
          <p:cNvPr id="16" name="TextBox 15"/>
          <p:cNvSpPr txBox="1"/>
          <p:nvPr/>
        </p:nvSpPr>
        <p:spPr>
          <a:xfrm>
            <a:off x="2421653" y="2052328"/>
            <a:ext cx="3046623" cy="461665"/>
          </a:xfrm>
          <a:prstGeom prst="rect">
            <a:avLst/>
          </a:prstGeom>
          <a:noFill/>
        </p:spPr>
        <p:txBody>
          <a:bodyPr wrap="square" rtlCol="0">
            <a:spAutoFit/>
          </a:bodyPr>
          <a:lstStyle/>
          <a:p>
            <a:r>
              <a:rPr lang="en-US" sz="2400" dirty="0" smtClean="0">
                <a:solidFill>
                  <a:srgbClr val="C00000"/>
                </a:solidFill>
              </a:rPr>
              <a:t>n = 42 ≥ 30</a:t>
            </a:r>
            <a:endParaRPr lang="en-US" sz="2400" dirty="0">
              <a:solidFill>
                <a:srgbClr val="C00000"/>
              </a:solidFill>
            </a:endParaRPr>
          </a:p>
        </p:txBody>
      </p:sp>
      <p:pic>
        <p:nvPicPr>
          <p:cNvPr id="17" name="Picture 4" descr="C:\Users\Kari\AppData\Local\Microsoft\Windows\Temporary Internet Files\Content.IE5\8Y1BLIC5\MC900432601[1].png"/>
          <p:cNvPicPr>
            <a:picLocks noChangeAspect="1" noChangeArrowheads="1"/>
          </p:cNvPicPr>
          <p:nvPr/>
        </p:nvPicPr>
        <p:blipFill>
          <a:blip r:embed="rId2" cstate="print"/>
          <a:srcRect/>
          <a:stretch>
            <a:fillRect/>
          </a:stretch>
        </p:blipFill>
        <p:spPr bwMode="auto">
          <a:xfrm>
            <a:off x="3944964" y="2083106"/>
            <a:ext cx="381000" cy="381000"/>
          </a:xfrm>
          <a:prstGeom prst="rect">
            <a:avLst/>
          </a:prstGeom>
          <a:noFill/>
        </p:spPr>
      </p:pic>
      <mc:AlternateContent xmlns:mc="http://schemas.openxmlformats.org/markup-compatibility/2006" xmlns:a14="http://schemas.microsoft.com/office/drawing/2010/main">
        <mc:Choice Requires="a14">
          <p:sp>
            <p:nvSpPr>
              <p:cNvPr id="18" name="Rectangle 17"/>
              <p:cNvSpPr/>
              <p:nvPr/>
            </p:nvSpPr>
            <p:spPr>
              <a:xfrm>
                <a:off x="2794846" y="2683489"/>
                <a:ext cx="4961743" cy="1085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C00000"/>
                          </a:solidFill>
                          <a:latin typeface="Cambria Math"/>
                        </a:rPr>
                        <m:t>𝑡</m:t>
                      </m:r>
                      <m:r>
                        <a:rPr lang="en-US" sz="2400" i="1" smtClean="0">
                          <a:solidFill>
                            <a:srgbClr val="C00000"/>
                          </a:solidFill>
                          <a:latin typeface="Cambria Math"/>
                        </a:rPr>
                        <m:t>=</m:t>
                      </m:r>
                      <m:f>
                        <m:fPr>
                          <m:ctrlPr>
                            <a:rPr lang="en-US" sz="2400" i="1">
                              <a:solidFill>
                                <a:srgbClr val="C00000"/>
                              </a:solidFill>
                              <a:latin typeface="Cambria Math" panose="02040503050406030204" pitchFamily="18" charset="0"/>
                            </a:rPr>
                          </m:ctrlPr>
                        </m:fPr>
                        <m:num>
                          <m:acc>
                            <m:accPr>
                              <m:chr m:val="̅"/>
                              <m:ctrlPr>
                                <a:rPr lang="en-US" sz="2400" i="1">
                                  <a:solidFill>
                                    <a:srgbClr val="C00000"/>
                                  </a:solidFill>
                                  <a:latin typeface="Cambria Math" panose="02040503050406030204" pitchFamily="18" charset="0"/>
                                </a:rPr>
                              </m:ctrlPr>
                            </m:accPr>
                            <m:e>
                              <m:r>
                                <a:rPr lang="en-US" sz="2400" i="1">
                                  <a:solidFill>
                                    <a:srgbClr val="C00000"/>
                                  </a:solidFill>
                                  <a:latin typeface="Cambria Math"/>
                                </a:rPr>
                                <m:t>𝑥</m:t>
                              </m:r>
                            </m:e>
                          </m:acc>
                          <m:r>
                            <a:rPr lang="en-US" sz="2400" i="1">
                              <a:solidFill>
                                <a:srgbClr val="C00000"/>
                              </a:solidFill>
                              <a:latin typeface="Cambria Math"/>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a:ea typeface="Cambria Math"/>
                                </a:rPr>
                                <m:t>𝜇</m:t>
                              </m:r>
                            </m:e>
                            <m:sub>
                              <m:r>
                                <a:rPr lang="en-US" sz="2400" i="1">
                                  <a:solidFill>
                                    <a:srgbClr val="C00000"/>
                                  </a:solidFill>
                                  <a:latin typeface="Cambria Math"/>
                                </a:rPr>
                                <m:t>0</m:t>
                              </m:r>
                            </m:sub>
                          </m:sSub>
                        </m:num>
                        <m:den>
                          <m:f>
                            <m:fPr>
                              <m:type m:val="skw"/>
                              <m:ctrlPr>
                                <a:rPr lang="en-US" sz="2400" i="1">
                                  <a:solidFill>
                                    <a:srgbClr val="C00000"/>
                                  </a:solidFill>
                                  <a:latin typeface="Cambria Math" panose="02040503050406030204" pitchFamily="18" charset="0"/>
                                </a:rPr>
                              </m:ctrlPr>
                            </m:fPr>
                            <m:num>
                              <m:r>
                                <a:rPr lang="en-US" sz="2400" i="1">
                                  <a:solidFill>
                                    <a:srgbClr val="C00000"/>
                                  </a:solidFill>
                                  <a:latin typeface="Cambria Math"/>
                                </a:rPr>
                                <m:t>𝑠</m:t>
                              </m:r>
                            </m:num>
                            <m:den>
                              <m:rad>
                                <m:radPr>
                                  <m:degHide m:val="on"/>
                                  <m:ctrlPr>
                                    <a:rPr lang="en-US" sz="2400" i="1">
                                      <a:solidFill>
                                        <a:srgbClr val="C00000"/>
                                      </a:solidFill>
                                      <a:latin typeface="Cambria Math" panose="02040503050406030204" pitchFamily="18" charset="0"/>
                                    </a:rPr>
                                  </m:ctrlPr>
                                </m:radPr>
                                <m:deg/>
                                <m:e>
                                  <m:r>
                                    <a:rPr lang="en-US" sz="2400" i="1">
                                      <a:solidFill>
                                        <a:srgbClr val="C00000"/>
                                      </a:solidFill>
                                      <a:latin typeface="Cambria Math"/>
                                    </a:rPr>
                                    <m:t>𝑛</m:t>
                                  </m:r>
                                </m:e>
                              </m:rad>
                            </m:den>
                          </m:f>
                        </m:den>
                      </m:f>
                      <m:r>
                        <a:rPr lang="en-US" sz="2400" b="0" i="0" smtClean="0">
                          <a:solidFill>
                            <a:srgbClr val="C00000"/>
                          </a:solidFill>
                          <a:latin typeface="Cambria Math"/>
                        </a:rPr>
                        <m:t>=</m:t>
                      </m:r>
                      <m:f>
                        <m:fPr>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a:rPr>
                            <m:t>1261.6−1000</m:t>
                          </m:r>
                        </m:num>
                        <m:den>
                          <m:f>
                            <m:fPr>
                              <m:type m:val="skw"/>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a:rPr>
                                <m:t>117.6</m:t>
                              </m:r>
                            </m:num>
                            <m:den>
                              <m:rad>
                                <m:radPr>
                                  <m:degHide m:val="on"/>
                                  <m:ctrlPr>
                                    <a:rPr lang="en-US" sz="2400" b="0" i="1" smtClean="0">
                                      <a:solidFill>
                                        <a:srgbClr val="C00000"/>
                                      </a:solidFill>
                                      <a:latin typeface="Cambria Math" panose="02040503050406030204" pitchFamily="18" charset="0"/>
                                    </a:rPr>
                                  </m:ctrlPr>
                                </m:radPr>
                                <m:deg/>
                                <m:e>
                                  <m:r>
                                    <a:rPr lang="en-US" sz="2400" b="0" i="1" smtClean="0">
                                      <a:solidFill>
                                        <a:srgbClr val="C00000"/>
                                      </a:solidFill>
                                      <a:latin typeface="Cambria Math"/>
                                    </a:rPr>
                                    <m:t>42</m:t>
                                  </m:r>
                                </m:e>
                              </m:rad>
                            </m:den>
                          </m:f>
                        </m:den>
                      </m:f>
                      <m:r>
                        <a:rPr lang="en-US" sz="2400" b="0" i="1" smtClean="0">
                          <a:solidFill>
                            <a:srgbClr val="C00000"/>
                          </a:solidFill>
                          <a:latin typeface="Cambria Math"/>
                        </a:rPr>
                        <m:t>=14.4</m:t>
                      </m:r>
                    </m:oMath>
                  </m:oMathPara>
                </a14:m>
                <a:endParaRPr lang="en-US" sz="2400" dirty="0">
                  <a:solidFill>
                    <a:srgbClr val="C0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2794846" y="2683489"/>
                <a:ext cx="4961743" cy="1085233"/>
              </a:xfrm>
              <a:prstGeom prst="rect">
                <a:avLst/>
              </a:prstGeom>
              <a:blipFill>
                <a:blip r:embed="rId3"/>
                <a:stretch>
                  <a:fillRect/>
                </a:stretch>
              </a:blipFill>
            </p:spPr>
            <p:txBody>
              <a:bodyPr/>
              <a:lstStyle/>
              <a:p>
                <a:r>
                  <a:rPr lang="en-US">
                    <a:noFill/>
                  </a:rPr>
                  <a:t> </a:t>
                </a:r>
              </a:p>
            </p:txBody>
          </p:sp>
        </mc:Fallback>
      </mc:AlternateContent>
      <p:pic>
        <p:nvPicPr>
          <p:cNvPr id="1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4137" y="3802753"/>
            <a:ext cx="3128963" cy="159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5029888" y="4445463"/>
            <a:ext cx="3046623" cy="461665"/>
          </a:xfrm>
          <a:prstGeom prst="rect">
            <a:avLst/>
          </a:prstGeom>
          <a:noFill/>
        </p:spPr>
        <p:txBody>
          <a:bodyPr wrap="square" rtlCol="0">
            <a:spAutoFit/>
          </a:bodyPr>
          <a:lstStyle/>
          <a:p>
            <a:r>
              <a:rPr lang="en-US" sz="2400" dirty="0" smtClean="0">
                <a:solidFill>
                  <a:srgbClr val="C00000"/>
                </a:solidFill>
              </a:rPr>
              <a:t>p-value </a:t>
            </a:r>
            <a:r>
              <a:rPr lang="en-US" sz="2400" dirty="0" smtClean="0">
                <a:solidFill>
                  <a:srgbClr val="C00000"/>
                </a:solidFill>
                <a:sym typeface="Symbol"/>
              </a:rPr>
              <a:t> 0</a:t>
            </a:r>
            <a:endParaRPr lang="en-US" sz="2400" dirty="0">
              <a:solidFill>
                <a:srgbClr val="C00000"/>
              </a:solidFill>
            </a:endParaRPr>
          </a:p>
        </p:txBody>
      </p:sp>
      <p:sp>
        <p:nvSpPr>
          <p:cNvPr id="21" name="TextBox 20"/>
          <p:cNvSpPr txBox="1"/>
          <p:nvPr/>
        </p:nvSpPr>
        <p:spPr>
          <a:xfrm>
            <a:off x="515816" y="5853494"/>
            <a:ext cx="7848600" cy="707886"/>
          </a:xfrm>
          <a:prstGeom prst="rect">
            <a:avLst/>
          </a:prstGeom>
          <a:noFill/>
        </p:spPr>
        <p:txBody>
          <a:bodyPr wrap="square" rtlCol="0">
            <a:spAutoFit/>
          </a:bodyPr>
          <a:lstStyle/>
          <a:p>
            <a:pPr fontAlgn="t"/>
            <a:r>
              <a:rPr lang="en-US" sz="2000" dirty="0" smtClean="0">
                <a:solidFill>
                  <a:srgbClr val="C00000"/>
                </a:solidFill>
                <a:latin typeface="Bradley Hand ITC" pitchFamily="66" charset="0"/>
                <a:cs typeface="Courier New" pitchFamily="49" charset="0"/>
              </a:rPr>
              <a:t>This provides extremely strong evidence that the average number of chips per bag of Chips Ahoy! cookies is greater than 1000.</a:t>
            </a:r>
            <a:endParaRPr lang="en-US" sz="2000" dirty="0">
              <a:solidFill>
                <a:srgbClr val="C00000"/>
              </a:solidFill>
              <a:latin typeface="Bradley Hand ITC" pitchFamily="66" charset="0"/>
            </a:endParaRPr>
          </a:p>
        </p:txBody>
      </p:sp>
      <mc:AlternateContent xmlns:mc="http://schemas.openxmlformats.org/markup-compatibility/2006" xmlns:a14="http://schemas.microsoft.com/office/drawing/2010/main">
        <mc:Choice Requires="a14">
          <p:sp>
            <p:nvSpPr>
              <p:cNvPr id="22" name="TextBox 21"/>
              <p:cNvSpPr txBox="1"/>
              <p:nvPr/>
            </p:nvSpPr>
            <p:spPr>
              <a:xfrm>
                <a:off x="6756464" y="871403"/>
                <a:ext cx="2000250" cy="1384995"/>
              </a:xfrm>
              <a:prstGeom prst="rect">
                <a:avLst/>
              </a:prstGeom>
              <a:noFill/>
              <a:ln>
                <a:solidFill>
                  <a:schemeClr val="tx2"/>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rgbClr val="221972"/>
                              </a:solidFill>
                              <a:latin typeface="Cambria Math" panose="02040503050406030204" pitchFamily="18" charset="0"/>
                            </a:rPr>
                          </m:ctrlPr>
                        </m:accPr>
                        <m:e>
                          <m:r>
                            <a:rPr lang="en-US" sz="2800" b="0" i="1" smtClean="0">
                              <a:solidFill>
                                <a:srgbClr val="221972"/>
                              </a:solidFill>
                              <a:latin typeface="Cambria Math"/>
                            </a:rPr>
                            <m:t>𝑥</m:t>
                          </m:r>
                        </m:e>
                      </m:acc>
                      <m:r>
                        <a:rPr lang="en-US" sz="2800" b="0" i="1" smtClean="0">
                          <a:solidFill>
                            <a:srgbClr val="221972"/>
                          </a:solidFill>
                          <a:latin typeface="Cambria Math"/>
                        </a:rPr>
                        <m:t>=1261.6</m:t>
                      </m:r>
                    </m:oMath>
                  </m:oMathPara>
                </a14:m>
                <a:endParaRPr lang="en-US" sz="2800" dirty="0">
                  <a:solidFill>
                    <a:srgbClr val="221972"/>
                  </a:solidFill>
                  <a:latin typeface="Garamond" panose="02020404030301010803" pitchFamily="18" charset="0"/>
                </a:endParaRPr>
              </a:p>
              <a:p>
                <a:r>
                  <a:rPr lang="en-US" sz="2800" i="1" dirty="0" smtClean="0">
                    <a:solidFill>
                      <a:srgbClr val="221972"/>
                    </a:solidFill>
                    <a:latin typeface="Garamond" panose="02020404030301010803" pitchFamily="18" charset="0"/>
                  </a:rPr>
                  <a:t>s</a:t>
                </a:r>
                <a:r>
                  <a:rPr lang="en-US" sz="2800" dirty="0" smtClean="0">
                    <a:solidFill>
                      <a:srgbClr val="221972"/>
                    </a:solidFill>
                    <a:latin typeface="Garamond" panose="02020404030301010803" pitchFamily="18" charset="0"/>
                  </a:rPr>
                  <a:t> = 117.6</a:t>
                </a:r>
              </a:p>
              <a:p>
                <a:r>
                  <a:rPr lang="en-US" sz="2800" i="1" dirty="0" smtClean="0">
                    <a:solidFill>
                      <a:srgbClr val="221972"/>
                    </a:solidFill>
                    <a:latin typeface="Garamond" panose="02020404030301010803" pitchFamily="18" charset="0"/>
                  </a:rPr>
                  <a:t>n</a:t>
                </a:r>
                <a:r>
                  <a:rPr lang="en-US" sz="2800" dirty="0" smtClean="0">
                    <a:solidFill>
                      <a:srgbClr val="221972"/>
                    </a:solidFill>
                    <a:latin typeface="Garamond" panose="02020404030301010803" pitchFamily="18" charset="0"/>
                  </a:rPr>
                  <a:t> = 42</a:t>
                </a:r>
                <a:endParaRPr lang="en-US" sz="2800" i="1" dirty="0">
                  <a:solidFill>
                    <a:srgbClr val="221972"/>
                  </a:solidFill>
                  <a:latin typeface="Garamond" panose="02020404030301010803"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756464" y="871403"/>
                <a:ext cx="2000250" cy="1384995"/>
              </a:xfrm>
              <a:prstGeom prst="rect">
                <a:avLst/>
              </a:prstGeom>
              <a:blipFill>
                <a:blip r:embed="rId5"/>
                <a:stretch>
                  <a:fillRect l="-5758" b="-10917"/>
                </a:stretch>
              </a:blipFill>
              <a:ln>
                <a:solidFill>
                  <a:schemeClr val="tx2"/>
                </a:solidFill>
              </a:ln>
            </p:spPr>
            <p:txBody>
              <a:bodyPr/>
              <a:lstStyle/>
              <a:p>
                <a:r>
                  <a:rPr lang="en-US">
                    <a:noFill/>
                  </a:rPr>
                  <a:t> </a:t>
                </a:r>
              </a:p>
            </p:txBody>
          </p:sp>
        </mc:Fallback>
      </mc:AlternateContent>
    </p:spTree>
    <p:extLst>
      <p:ext uri="{BB962C8B-B14F-4D97-AF65-F5344CB8AC3E}">
        <p14:creationId xmlns:p14="http://schemas.microsoft.com/office/powerpoint/2010/main" val="298408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rmAutofit lnSpcReduction="10000"/>
          </a:bodyPr>
          <a:lstStyle/>
          <a:p>
            <a:r>
              <a:rPr lang="en-GB" dirty="0">
                <a:solidFill>
                  <a:srgbClr val="221972"/>
                </a:solidFill>
                <a:latin typeface="Garamond" panose="02020404030301010803" pitchFamily="18" charset="0"/>
              </a:rPr>
              <a:t>The </a:t>
            </a:r>
            <a:r>
              <a:rPr lang="en-GB" sz="3000" dirty="0">
                <a:solidFill>
                  <a:srgbClr val="221972"/>
                </a:solidFill>
                <a:latin typeface="Garamond" panose="02020404030301010803" pitchFamily="18" charset="0"/>
              </a:rPr>
              <a:t>simplest</a:t>
            </a:r>
            <a:r>
              <a:rPr lang="en-GB" dirty="0">
                <a:solidFill>
                  <a:srgbClr val="221972"/>
                </a:solidFill>
                <a:latin typeface="Garamond" panose="02020404030301010803" pitchFamily="18" charset="0"/>
              </a:rPr>
              <a:t> form of experiment that can be done is one with only one independent variable that is manipulated in only two ways and only one outcome is measured.</a:t>
            </a:r>
          </a:p>
          <a:p>
            <a:pPr lvl="1"/>
            <a:r>
              <a:rPr lang="en-GB" dirty="0">
                <a:solidFill>
                  <a:srgbClr val="221972"/>
                </a:solidFill>
                <a:latin typeface="Garamond" panose="02020404030301010803" pitchFamily="18" charset="0"/>
              </a:rPr>
              <a:t>More often than not, the manipulation of the independent variable involves having an experimental condition and a control.</a:t>
            </a:r>
          </a:p>
          <a:p>
            <a:pPr lvl="1"/>
            <a:r>
              <a:rPr lang="en-GB" dirty="0">
                <a:solidFill>
                  <a:srgbClr val="221972"/>
                </a:solidFill>
                <a:latin typeface="Garamond" panose="02020404030301010803" pitchFamily="18" charset="0"/>
              </a:rPr>
              <a:t>E.g., Is the movie </a:t>
            </a:r>
            <a:r>
              <a:rPr lang="en-GB" i="1" dirty="0">
                <a:solidFill>
                  <a:srgbClr val="221972"/>
                </a:solidFill>
                <a:latin typeface="Garamond" panose="02020404030301010803" pitchFamily="18" charset="0"/>
              </a:rPr>
              <a:t>Scream 2</a:t>
            </a:r>
            <a:r>
              <a:rPr lang="en-GB" dirty="0">
                <a:solidFill>
                  <a:srgbClr val="221972"/>
                </a:solidFill>
                <a:latin typeface="Garamond" panose="02020404030301010803" pitchFamily="18" charset="0"/>
              </a:rPr>
              <a:t> scarier than the original </a:t>
            </a:r>
            <a:r>
              <a:rPr lang="en-GB" i="1" dirty="0">
                <a:solidFill>
                  <a:srgbClr val="221972"/>
                </a:solidFill>
                <a:latin typeface="Garamond" panose="02020404030301010803" pitchFamily="18" charset="0"/>
              </a:rPr>
              <a:t>Scream</a:t>
            </a:r>
            <a:r>
              <a:rPr lang="en-GB" dirty="0">
                <a:solidFill>
                  <a:srgbClr val="221972"/>
                </a:solidFill>
                <a:latin typeface="Garamond" panose="02020404030301010803" pitchFamily="18" charset="0"/>
              </a:rPr>
              <a:t>? We could measure heart rates (which indicate anxiety) during both films and compare them.</a:t>
            </a:r>
          </a:p>
          <a:p>
            <a:r>
              <a:rPr lang="en-GB" dirty="0">
                <a:solidFill>
                  <a:srgbClr val="221972"/>
                </a:solidFill>
                <a:latin typeface="Garamond" panose="02020404030301010803" pitchFamily="18" charset="0"/>
              </a:rPr>
              <a:t>This situation can be analysed with a </a:t>
            </a:r>
            <a:r>
              <a:rPr lang="en-GB" i="1" dirty="0">
                <a:solidFill>
                  <a:srgbClr val="221972"/>
                </a:solidFill>
                <a:latin typeface="Garamond" panose="02020404030301010803" pitchFamily="18" charset="0"/>
              </a:rPr>
              <a:t>t</a:t>
            </a:r>
            <a:r>
              <a:rPr lang="en-GB" dirty="0">
                <a:solidFill>
                  <a:srgbClr val="221972"/>
                </a:solidFill>
                <a:latin typeface="Garamond" panose="02020404030301010803" pitchFamily="18" charset="0"/>
              </a:rPr>
              <a:t>-test</a:t>
            </a:r>
          </a:p>
          <a:p>
            <a:pPr marL="0" indent="0">
              <a:buNone/>
            </a:pPr>
            <a:endParaRPr lang="en-US" sz="2800" dirty="0">
              <a:solidFill>
                <a:srgbClr val="221972"/>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8</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cap="small" dirty="0" smtClean="0">
                <a:solidFill>
                  <a:srgbClr val="8E908F"/>
                </a:solidFill>
                <a:latin typeface="Garamond"/>
                <a:cs typeface="Garamond"/>
              </a:rPr>
              <a:t>Experiments</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609502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28" y="1079500"/>
            <a:ext cx="8394672" cy="5046663"/>
          </a:xfrm>
        </p:spPr>
        <p:txBody>
          <a:bodyPr>
            <a:normAutofit fontScale="92500" lnSpcReduction="10000"/>
          </a:bodyPr>
          <a:lstStyle/>
          <a:p>
            <a:pPr marL="0" indent="0">
              <a:buNone/>
            </a:pPr>
            <a:r>
              <a:rPr lang="en-GB" dirty="0">
                <a:solidFill>
                  <a:srgbClr val="C00000"/>
                </a:solidFill>
                <a:latin typeface="Garamond" panose="02020404030301010803" pitchFamily="18" charset="0"/>
              </a:rPr>
              <a:t>Independent </a:t>
            </a:r>
            <a:r>
              <a:rPr lang="en-GB" i="1" dirty="0">
                <a:solidFill>
                  <a:srgbClr val="C00000"/>
                </a:solidFill>
                <a:latin typeface="Garamond" panose="02020404030301010803" pitchFamily="18" charset="0"/>
              </a:rPr>
              <a:t>t</a:t>
            </a:r>
            <a:r>
              <a:rPr lang="en-GB" dirty="0">
                <a:solidFill>
                  <a:srgbClr val="C00000"/>
                </a:solidFill>
                <a:latin typeface="Garamond" panose="02020404030301010803" pitchFamily="18" charset="0"/>
              </a:rPr>
              <a:t>-test</a:t>
            </a:r>
          </a:p>
          <a:p>
            <a:pPr lvl="1"/>
            <a:r>
              <a:rPr lang="en-GB" dirty="0">
                <a:solidFill>
                  <a:srgbClr val="221972"/>
                </a:solidFill>
                <a:latin typeface="Garamond" panose="02020404030301010803" pitchFamily="18" charset="0"/>
              </a:rPr>
              <a:t>Compares two means based on independent data.</a:t>
            </a:r>
          </a:p>
          <a:p>
            <a:pPr lvl="1"/>
            <a:r>
              <a:rPr lang="en-GB" dirty="0">
                <a:solidFill>
                  <a:srgbClr val="221972"/>
                </a:solidFill>
                <a:latin typeface="Garamond" panose="02020404030301010803" pitchFamily="18" charset="0"/>
              </a:rPr>
              <a:t>E.g., data from different groups of people.</a:t>
            </a:r>
          </a:p>
          <a:p>
            <a:pPr marL="0" indent="0">
              <a:buNone/>
            </a:pPr>
            <a:r>
              <a:rPr lang="en-GB" dirty="0">
                <a:solidFill>
                  <a:srgbClr val="C00000"/>
                </a:solidFill>
                <a:latin typeface="Garamond" panose="02020404030301010803" pitchFamily="18" charset="0"/>
              </a:rPr>
              <a:t>Dependent </a:t>
            </a:r>
            <a:r>
              <a:rPr lang="en-GB" i="1" dirty="0">
                <a:solidFill>
                  <a:srgbClr val="C00000"/>
                </a:solidFill>
                <a:latin typeface="Garamond" panose="02020404030301010803" pitchFamily="18" charset="0"/>
              </a:rPr>
              <a:t>t</a:t>
            </a:r>
            <a:r>
              <a:rPr lang="en-GB" dirty="0">
                <a:solidFill>
                  <a:srgbClr val="C00000"/>
                </a:solidFill>
                <a:latin typeface="Garamond" panose="02020404030301010803" pitchFamily="18" charset="0"/>
              </a:rPr>
              <a:t>-test</a:t>
            </a:r>
          </a:p>
          <a:p>
            <a:pPr lvl="1"/>
            <a:r>
              <a:rPr lang="en-GB" dirty="0">
                <a:solidFill>
                  <a:srgbClr val="221972"/>
                </a:solidFill>
                <a:latin typeface="Garamond" panose="02020404030301010803" pitchFamily="18" charset="0"/>
              </a:rPr>
              <a:t>Compares two means based on related data.</a:t>
            </a:r>
          </a:p>
          <a:p>
            <a:pPr lvl="1"/>
            <a:r>
              <a:rPr lang="en-GB" dirty="0">
                <a:solidFill>
                  <a:srgbClr val="221972"/>
                </a:solidFill>
                <a:latin typeface="Garamond" panose="02020404030301010803" pitchFamily="18" charset="0"/>
              </a:rPr>
              <a:t>E.g., Data from the same people measured at different times.</a:t>
            </a:r>
          </a:p>
          <a:p>
            <a:pPr lvl="1"/>
            <a:r>
              <a:rPr lang="en-GB" dirty="0">
                <a:solidFill>
                  <a:srgbClr val="221972"/>
                </a:solidFill>
                <a:latin typeface="Garamond" panose="02020404030301010803" pitchFamily="18" charset="0"/>
              </a:rPr>
              <a:t>Data from ‘matched’ samples.</a:t>
            </a:r>
          </a:p>
          <a:p>
            <a:pPr marL="0" indent="0">
              <a:buNone/>
            </a:pPr>
            <a:r>
              <a:rPr lang="en-GB" dirty="0">
                <a:solidFill>
                  <a:srgbClr val="C00000"/>
                </a:solidFill>
                <a:latin typeface="Garamond" panose="02020404030301010803" pitchFamily="18" charset="0"/>
              </a:rPr>
              <a:t>Significance testing</a:t>
            </a:r>
          </a:p>
          <a:p>
            <a:pPr lvl="1"/>
            <a:r>
              <a:rPr lang="en-GB" dirty="0">
                <a:solidFill>
                  <a:srgbClr val="221972"/>
                </a:solidFill>
                <a:latin typeface="Garamond" panose="02020404030301010803" pitchFamily="18" charset="0"/>
              </a:rPr>
              <a:t>Testing the significance of </a:t>
            </a:r>
            <a:r>
              <a:rPr lang="en-GB" i="1" dirty="0">
                <a:solidFill>
                  <a:srgbClr val="221972"/>
                </a:solidFill>
                <a:latin typeface="Garamond" panose="02020404030301010803" pitchFamily="18" charset="0"/>
              </a:rPr>
              <a:t>Pearson’s correlation coefficient</a:t>
            </a:r>
          </a:p>
          <a:p>
            <a:pPr lvl="1"/>
            <a:r>
              <a:rPr lang="en-GB" dirty="0">
                <a:solidFill>
                  <a:srgbClr val="221972"/>
                </a:solidFill>
                <a:latin typeface="Garamond" panose="02020404030301010803" pitchFamily="18" charset="0"/>
              </a:rPr>
              <a:t>Testing the significance of </a:t>
            </a:r>
            <a:r>
              <a:rPr lang="en-GB" i="1" dirty="0">
                <a:solidFill>
                  <a:srgbClr val="221972"/>
                </a:solidFill>
                <a:latin typeface="Garamond" panose="02020404030301010803" pitchFamily="18" charset="0"/>
              </a:rPr>
              <a:t>b</a:t>
            </a:r>
            <a:r>
              <a:rPr lang="en-GB" dirty="0">
                <a:solidFill>
                  <a:srgbClr val="221972"/>
                </a:solidFill>
                <a:latin typeface="Garamond" panose="02020404030301010803" pitchFamily="18" charset="0"/>
              </a:rPr>
              <a:t> in regression.</a:t>
            </a:r>
          </a:p>
          <a:p>
            <a:pPr marL="0" indent="0">
              <a:buNone/>
            </a:pPr>
            <a:endParaRPr lang="en-US" sz="2800" dirty="0">
              <a:solidFill>
                <a:srgbClr val="221972"/>
              </a:solidFill>
              <a:latin typeface="Garamond" panose="02020404030301010803" pitchFamily="18" charset="0"/>
              <a:cs typeface="Garamond"/>
            </a:endParaRPr>
          </a:p>
        </p:txBody>
      </p:sp>
      <p:sp>
        <p:nvSpPr>
          <p:cNvPr id="7" name="Slide Number Placeholder 6"/>
          <p:cNvSpPr>
            <a:spLocks noGrp="1"/>
          </p:cNvSpPr>
          <p:nvPr>
            <p:ph type="sldNum" sz="quarter" idx="12"/>
          </p:nvPr>
        </p:nvSpPr>
        <p:spPr/>
        <p:txBody>
          <a:bodyPr/>
          <a:lstStyle/>
          <a:p>
            <a:fld id="{B43586CA-777C-9945-A4A3-E4543084BA0F}" type="slidenum">
              <a:rPr lang="en-US" smtClean="0"/>
              <a:t>9</a:t>
            </a:fld>
            <a:endParaRPr lang="en-US"/>
          </a:p>
        </p:txBody>
      </p:sp>
      <p:sp>
        <p:nvSpPr>
          <p:cNvPr id="8" name="Rectangle 7"/>
          <p:cNvSpPr/>
          <p:nvPr/>
        </p:nvSpPr>
        <p:spPr>
          <a:xfrm>
            <a:off x="0" y="0"/>
            <a:ext cx="9144000" cy="752019"/>
          </a:xfrm>
          <a:prstGeom prst="rect">
            <a:avLst/>
          </a:prstGeom>
          <a:solidFill>
            <a:srgbClr val="221972"/>
          </a:solid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p:cNvSpPr txBox="1">
            <a:spLocks/>
          </p:cNvSpPr>
          <p:nvPr/>
        </p:nvSpPr>
        <p:spPr>
          <a:xfrm>
            <a:off x="292128" y="0"/>
            <a:ext cx="8851871" cy="6046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8E908F"/>
                </a:solidFill>
                <a:latin typeface="Garamond"/>
                <a:cs typeface="Garamond"/>
              </a:rPr>
              <a:t>t</a:t>
            </a:r>
            <a:r>
              <a:rPr lang="en-US" sz="3200" cap="small" dirty="0" smtClean="0">
                <a:solidFill>
                  <a:srgbClr val="8E908F"/>
                </a:solidFill>
                <a:latin typeface="Garamond"/>
                <a:cs typeface="Garamond"/>
              </a:rPr>
              <a:t>-test</a:t>
            </a:r>
            <a:endParaRPr lang="en-US" sz="3200" cap="small" dirty="0">
              <a:solidFill>
                <a:srgbClr val="8E908F"/>
              </a:solidFill>
              <a:latin typeface="Garamond"/>
              <a:cs typeface="Garamond"/>
            </a:endParaRPr>
          </a:p>
        </p:txBody>
      </p:sp>
    </p:spTree>
    <p:extLst>
      <p:ext uri="{BB962C8B-B14F-4D97-AF65-F5344CB8AC3E}">
        <p14:creationId xmlns:p14="http://schemas.microsoft.com/office/powerpoint/2010/main" val="3020487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14987</TotalTime>
  <Words>1251</Words>
  <Application>Microsoft Office PowerPoint</Application>
  <PresentationFormat>On-screen Show (4:3)</PresentationFormat>
  <Paragraphs>194</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ＭＳ Ｐゴシック</vt:lpstr>
      <vt:lpstr>Arial</vt:lpstr>
      <vt:lpstr>Bradley Hand ITC</vt:lpstr>
      <vt:lpstr>Calibri</vt:lpstr>
      <vt:lpstr>Cambria Math</vt:lpstr>
      <vt:lpstr>Courier New</vt:lpstr>
      <vt:lpstr>Garamond</vt:lpstr>
      <vt:lpstr>Lucida Console</vt:lpstr>
      <vt:lpstr>Symbol</vt:lpstr>
      <vt:lpstr>Times New Roman</vt:lpstr>
      <vt:lpstr>Office Theme</vt:lpstr>
      <vt:lpstr>t-Tests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 Thompson &amp;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Kenneth Thompson</dc:creator>
  <cp:lastModifiedBy>Thompson, Ken</cp:lastModifiedBy>
  <cp:revision>143</cp:revision>
  <cp:lastPrinted>2015-08-21T18:29:19Z</cp:lastPrinted>
  <dcterms:created xsi:type="dcterms:W3CDTF">2015-07-20T16:59:57Z</dcterms:created>
  <dcterms:modified xsi:type="dcterms:W3CDTF">2019-10-24T12:45:30Z</dcterms:modified>
</cp:coreProperties>
</file>