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77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2130425"/>
            <a:ext cx="7315224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480" y="385762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BFBD-7148-4DA3-8AC9-D5D7C51A748E}" type="datetimeFigureOut">
              <a:rPr lang="en-US" smtClean="0"/>
              <a:pPr/>
              <a:t>2/21/2020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DEDA-A816-4679-9881-A8D9ADF2A8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BFBD-7148-4DA3-8AC9-D5D7C51A748E}" type="datetimeFigureOut">
              <a:rPr lang="en-US" smtClean="0"/>
              <a:pPr/>
              <a:t>2/21/2020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DEDA-A816-4679-9881-A8D9ADF2A8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8662" y="274638"/>
            <a:ext cx="5548338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BFBD-7148-4DA3-8AC9-D5D7C51A748E}" type="datetimeFigureOut">
              <a:rPr lang="en-US" smtClean="0"/>
              <a:pPr/>
              <a:t>2/21/2020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DEDA-A816-4679-9881-A8D9ADF2A8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BFBD-7148-4DA3-8AC9-D5D7C51A748E}" type="datetimeFigureOut">
              <a:rPr lang="en-US" smtClean="0"/>
              <a:pPr/>
              <a:t>2/21/2020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DEDA-A816-4679-9881-A8D9ADF2A8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7" y="4406900"/>
            <a:ext cx="74231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537" y="2906713"/>
            <a:ext cx="742317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BFBD-7148-4DA3-8AC9-D5D7C51A748E}" type="datetimeFigureOut">
              <a:rPr lang="en-US" smtClean="0"/>
              <a:pPr/>
              <a:t>2/21/2020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DEDA-A816-4679-9881-A8D9ADF2A8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274638"/>
            <a:ext cx="7686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00" y="1571612"/>
            <a:ext cx="363857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0628" y="1600200"/>
            <a:ext cx="368617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BFBD-7148-4DA3-8AC9-D5D7C51A748E}" type="datetimeFigureOut">
              <a:rPr lang="en-US" smtClean="0"/>
              <a:pPr/>
              <a:t>2/21/2020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DEDA-A816-4679-9881-A8D9ADF2A8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24" y="1503354"/>
            <a:ext cx="385447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24" y="2143116"/>
            <a:ext cx="385447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7752" y="1535113"/>
            <a:ext cx="382904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7752" y="2174875"/>
            <a:ext cx="382904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BFBD-7148-4DA3-8AC9-D5D7C51A748E}" type="datetimeFigureOut">
              <a:rPr lang="en-US" smtClean="0"/>
              <a:pPr/>
              <a:t>2/21/2020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DEDA-A816-4679-9881-A8D9ADF2A8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BFBD-7148-4DA3-8AC9-D5D7C51A748E}" type="datetimeFigureOut">
              <a:rPr lang="en-US" smtClean="0"/>
              <a:pPr/>
              <a:t>2/21/2020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DEDA-A816-4679-9881-A8D9ADF2A8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BFBD-7148-4DA3-8AC9-D5D7C51A748E}" type="datetimeFigureOut">
              <a:rPr lang="en-US" smtClean="0"/>
              <a:pPr/>
              <a:t>2/21/2020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DEDA-A816-4679-9881-A8D9ADF2A8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285728"/>
            <a:ext cx="286543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0" y="273050"/>
            <a:ext cx="482918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8662" y="1428736"/>
            <a:ext cx="286543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BFBD-7148-4DA3-8AC9-D5D7C51A748E}" type="datetimeFigureOut">
              <a:rPr lang="en-US" smtClean="0"/>
              <a:pPr/>
              <a:t>2/21/2020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DEDA-A816-4679-9881-A8D9ADF2A8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BFBD-7148-4DA3-8AC9-D5D7C51A748E}" type="datetimeFigureOut">
              <a:rPr lang="en-US" smtClean="0"/>
              <a:pPr/>
              <a:t>2/21/2020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DEDA-A816-4679-9881-A8D9ADF2A8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8662" y="274638"/>
            <a:ext cx="77581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8662" y="1600200"/>
            <a:ext cx="775813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063BFBD-7148-4DA3-8AC9-D5D7C51A748E}" type="datetimeFigureOut">
              <a:rPr lang="en-US" smtClean="0"/>
              <a:pPr/>
              <a:t>2/21/2020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8148" y="6357958"/>
            <a:ext cx="1285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75DDEDA-A816-4679-9881-A8D9ADF2A89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C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studio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130425"/>
            <a:ext cx="8208912" cy="1470025"/>
          </a:xfrm>
        </p:spPr>
        <p:txBody>
          <a:bodyPr>
            <a:normAutofit/>
          </a:bodyPr>
          <a:lstStyle/>
          <a:p>
            <a:r>
              <a:rPr lang="en-GB" sz="3600" dirty="0" smtClean="0"/>
              <a:t>Welcome to the World of Data Science</a:t>
            </a:r>
            <a:endParaRPr lang="en-GB" sz="36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QMGT-4750-01 / QMGT-677-01: </a:t>
            </a:r>
          </a:p>
          <a:p>
            <a:r>
              <a:rPr lang="en-US" sz="2000" i="1" dirty="0" smtClean="0">
                <a:solidFill>
                  <a:schemeClr val="tx1"/>
                </a:solidFill>
              </a:rPr>
              <a:t>Collecting and Analyzing Data Using R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Millsaps_Crest_Logo_Combo_WBG.jpg"/>
          <p:cNvPicPr>
            <a:picLocks noChangeAspect="1"/>
          </p:cNvPicPr>
          <p:nvPr/>
        </p:nvPicPr>
        <p:blipFill>
          <a:blip r:embed="rId2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16632"/>
            <a:ext cx="2965366" cy="958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143000"/>
          </a:xfrm>
        </p:spPr>
        <p:txBody>
          <a:bodyPr>
            <a:normAutofit/>
          </a:bodyPr>
          <a:lstStyle/>
          <a:p>
            <a:pPr algn="l"/>
            <a:r>
              <a:rPr lang="en-GB" sz="3200" dirty="0" smtClean="0">
                <a:solidFill>
                  <a:schemeClr val="tx1"/>
                </a:solidFill>
              </a:rPr>
              <a:t>From data to information…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7638"/>
            <a:ext cx="8147248" cy="4708525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GB" sz="2400" dirty="0" smtClean="0">
                <a:solidFill>
                  <a:schemeClr val="tx1"/>
                </a:solidFill>
              </a:rPr>
              <a:t>Remember, data scientists change data into meaningful </a:t>
            </a:r>
            <a:r>
              <a:rPr lang="en-GB" sz="2400" dirty="0" smtClean="0">
                <a:solidFill>
                  <a:schemeClr val="tx1"/>
                </a:solidFill>
              </a:rPr>
              <a:t>information.</a:t>
            </a:r>
          </a:p>
          <a:p>
            <a:pPr marL="57150" indent="0">
              <a:buNone/>
            </a:pPr>
            <a:endParaRPr lang="en-GB" sz="2400" dirty="0">
              <a:solidFill>
                <a:schemeClr val="tx1"/>
              </a:solidFill>
            </a:endParaRPr>
          </a:p>
          <a:p>
            <a:pPr marL="57150" indent="0">
              <a:buNone/>
            </a:pPr>
            <a:r>
              <a:rPr lang="en-GB" sz="2400" dirty="0" smtClean="0">
                <a:solidFill>
                  <a:schemeClr val="tx1"/>
                </a:solidFill>
              </a:rPr>
              <a:t>Can </a:t>
            </a:r>
            <a:r>
              <a:rPr lang="en-GB" sz="2400" dirty="0" smtClean="0">
                <a:solidFill>
                  <a:schemeClr val="tx1"/>
                </a:solidFill>
              </a:rPr>
              <a:t>be challenging – data can be in various forms and come from various </a:t>
            </a:r>
            <a:r>
              <a:rPr lang="en-GB" sz="2400" dirty="0" smtClean="0">
                <a:solidFill>
                  <a:schemeClr val="tx1"/>
                </a:solidFill>
              </a:rPr>
              <a:t>sources.</a:t>
            </a:r>
          </a:p>
          <a:p>
            <a:pPr marL="57150" indent="0">
              <a:buNone/>
            </a:pPr>
            <a:endParaRPr lang="en-GB" sz="2400" dirty="0">
              <a:solidFill>
                <a:schemeClr val="tx1"/>
              </a:solidFill>
            </a:endParaRPr>
          </a:p>
          <a:p>
            <a:pPr marL="57150" indent="0">
              <a:buNone/>
            </a:pPr>
            <a:r>
              <a:rPr lang="en-GB" sz="2400" dirty="0" smtClean="0">
                <a:solidFill>
                  <a:schemeClr val="tx1"/>
                </a:solidFill>
              </a:rPr>
              <a:t>We </a:t>
            </a:r>
            <a:r>
              <a:rPr lang="en-GB" sz="2400" dirty="0" smtClean="0">
                <a:solidFill>
                  <a:schemeClr val="tx1"/>
                </a:solidFill>
              </a:rPr>
              <a:t>will examine the challenges and tools/methods (in </a:t>
            </a:r>
            <a:r>
              <a:rPr lang="en-GB" sz="2400" i="1" dirty="0" smtClean="0">
                <a:solidFill>
                  <a:schemeClr val="tx1"/>
                </a:solidFill>
              </a:rPr>
              <a:t>R</a:t>
            </a:r>
            <a:r>
              <a:rPr lang="en-GB" sz="2400" dirty="0" smtClean="0">
                <a:solidFill>
                  <a:schemeClr val="tx1"/>
                </a:solidFill>
              </a:rPr>
              <a:t>) for addressing those </a:t>
            </a:r>
            <a:r>
              <a:rPr lang="en-GB" sz="2400" dirty="0" smtClean="0">
                <a:solidFill>
                  <a:schemeClr val="tx1"/>
                </a:solidFill>
              </a:rPr>
              <a:t>challenges.</a:t>
            </a:r>
            <a:endParaRPr lang="en-GB" sz="2400" dirty="0" smtClean="0">
              <a:solidFill>
                <a:schemeClr val="tx1"/>
              </a:solidFill>
            </a:endParaRPr>
          </a:p>
          <a:p>
            <a:pPr marL="57150" indent="0">
              <a:buNone/>
            </a:pPr>
            <a:endParaRPr lang="en-GB" sz="2400" dirty="0" smtClean="0">
              <a:solidFill>
                <a:schemeClr val="tx1"/>
              </a:solidFill>
            </a:endParaRPr>
          </a:p>
          <a:p>
            <a:pPr marL="57150" indent="0">
              <a:buNone/>
            </a:pPr>
            <a:endParaRPr lang="en-GB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95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143000"/>
          </a:xfrm>
        </p:spPr>
        <p:txBody>
          <a:bodyPr>
            <a:normAutofit/>
          </a:bodyPr>
          <a:lstStyle/>
          <a:p>
            <a:pPr algn="l"/>
            <a:r>
              <a:rPr lang="en-GB" sz="3200" dirty="0" smtClean="0">
                <a:solidFill>
                  <a:schemeClr val="tx1"/>
                </a:solidFill>
              </a:rPr>
              <a:t>Welcome to the World of Big Data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7638"/>
            <a:ext cx="8147248" cy="4708525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GB" sz="2400" dirty="0" smtClean="0">
                <a:solidFill>
                  <a:schemeClr val="tx1"/>
                </a:solidFill>
              </a:rPr>
              <a:t>As technology matures and resources become more affordable, data sets are becoming bigger and bigger.</a:t>
            </a:r>
          </a:p>
          <a:p>
            <a:pPr marL="57150" indent="0">
              <a:buNone/>
            </a:pPr>
            <a:endParaRPr lang="en-GB" sz="2400" dirty="0">
              <a:solidFill>
                <a:schemeClr val="tx1"/>
              </a:solidFill>
            </a:endParaRPr>
          </a:p>
          <a:p>
            <a:pPr marL="57150" indent="0">
              <a:buNone/>
            </a:pPr>
            <a:r>
              <a:rPr lang="en-GB" sz="2400" dirty="0" smtClean="0">
                <a:solidFill>
                  <a:schemeClr val="tx1"/>
                </a:solidFill>
              </a:rPr>
              <a:t>Big data refers to “</a:t>
            </a:r>
            <a:r>
              <a:rPr lang="en-US" sz="2400" dirty="0" smtClean="0">
                <a:solidFill>
                  <a:schemeClr val="tx1"/>
                </a:solidFill>
              </a:rPr>
              <a:t>data </a:t>
            </a:r>
            <a:r>
              <a:rPr lang="en-US" sz="2400" dirty="0">
                <a:solidFill>
                  <a:schemeClr val="tx1"/>
                </a:solidFill>
              </a:rPr>
              <a:t>that is so large, fast or complex that it’s difficult or impossible to process using traditional methods</a:t>
            </a:r>
            <a:r>
              <a:rPr lang="en-GB" sz="2400" dirty="0" smtClean="0">
                <a:solidFill>
                  <a:schemeClr val="tx1"/>
                </a:solidFill>
              </a:rPr>
              <a:t>.”</a:t>
            </a:r>
          </a:p>
          <a:p>
            <a:pPr marL="57150" indent="0" algn="r"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/>
                </a:solidFill>
              </a:rPr>
              <a:t>https://www.sas.com/en_us/insights/big-data/what-is-big-data.html#history</a:t>
            </a:r>
            <a:r>
              <a:rPr lang="en-GB" sz="2400" dirty="0">
                <a:solidFill>
                  <a:schemeClr val="tx1"/>
                </a:solidFill>
              </a:rPr>
              <a:t>	</a:t>
            </a:r>
            <a:endParaRPr lang="en-GB" sz="2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GB" sz="2400" i="1" dirty="0" smtClean="0">
                <a:solidFill>
                  <a:schemeClr val="tx1"/>
                </a:solidFill>
              </a:rPr>
              <a:t>A sample-size of 1000 of human genome data can be around 80 terabytes (~81,920 GB).</a:t>
            </a:r>
          </a:p>
          <a:p>
            <a:pPr marL="57150" indent="0">
              <a:buNone/>
            </a:pPr>
            <a:endParaRPr lang="en-GB" sz="2400" dirty="0" smtClean="0">
              <a:solidFill>
                <a:schemeClr val="tx1"/>
              </a:solidFill>
            </a:endParaRPr>
          </a:p>
          <a:p>
            <a:pPr marL="57150" indent="0">
              <a:buNone/>
            </a:pPr>
            <a:r>
              <a:rPr lang="en-GB" sz="2400" dirty="0" smtClean="0">
                <a:solidFill>
                  <a:schemeClr val="tx1"/>
                </a:solidFill>
              </a:rPr>
              <a:t>Big data provides more robust analysis, but moves analysis beyond traditional approaches and into multiple dimensions.</a:t>
            </a:r>
          </a:p>
        </p:txBody>
      </p:sp>
    </p:spTree>
    <p:extLst>
      <p:ext uri="{BB962C8B-B14F-4D97-AF65-F5344CB8AC3E}">
        <p14:creationId xmlns:p14="http://schemas.microsoft.com/office/powerpoint/2010/main" val="162029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143000"/>
          </a:xfrm>
        </p:spPr>
        <p:txBody>
          <a:bodyPr>
            <a:normAutofit/>
          </a:bodyPr>
          <a:lstStyle/>
          <a:p>
            <a:pPr algn="l"/>
            <a:r>
              <a:rPr lang="en-GB" sz="3200" dirty="0" smtClean="0">
                <a:solidFill>
                  <a:schemeClr val="tx1"/>
                </a:solidFill>
              </a:rPr>
              <a:t>Welcome to the World of Big Data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7638"/>
            <a:ext cx="8147248" cy="4708525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In </a:t>
            </a:r>
            <a:r>
              <a:rPr lang="en-US" sz="2000" dirty="0">
                <a:solidFill>
                  <a:schemeClr val="tx1"/>
                </a:solidFill>
              </a:rPr>
              <a:t>2020, there will be around 40 trillion gigabytes of data (40 zettabytes</a:t>
            </a:r>
            <a:r>
              <a:rPr lang="en-US" sz="2000" dirty="0" smtClean="0">
                <a:solidFill>
                  <a:schemeClr val="tx1"/>
                </a:solidFill>
              </a:rPr>
              <a:t>).  </a:t>
            </a:r>
            <a:r>
              <a:rPr lang="en-US" sz="1200" i="1" dirty="0" smtClean="0">
                <a:solidFill>
                  <a:schemeClr val="tx1"/>
                </a:solidFill>
              </a:rPr>
              <a:t>(</a:t>
            </a:r>
            <a:r>
              <a:rPr lang="en-US" sz="1200" i="1" dirty="0">
                <a:solidFill>
                  <a:schemeClr val="tx1"/>
                </a:solidFill>
              </a:rPr>
              <a:t>Source: EMC</a:t>
            </a:r>
            <a:r>
              <a:rPr lang="en-US" sz="1200" i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90</a:t>
            </a:r>
            <a:r>
              <a:rPr lang="en-US" sz="2000" dirty="0">
                <a:solidFill>
                  <a:schemeClr val="tx1"/>
                </a:solidFill>
              </a:rPr>
              <a:t>% of all data has been created in the last two years</a:t>
            </a:r>
            <a:r>
              <a:rPr lang="en-US" sz="2000" dirty="0" smtClean="0">
                <a:solidFill>
                  <a:schemeClr val="tx1"/>
                </a:solidFill>
              </a:rPr>
              <a:t>.  </a:t>
            </a:r>
            <a:r>
              <a:rPr lang="en-US" sz="1200" i="1" dirty="0" smtClean="0">
                <a:solidFill>
                  <a:schemeClr val="tx1"/>
                </a:solidFill>
              </a:rPr>
              <a:t>(</a:t>
            </a:r>
            <a:r>
              <a:rPr lang="en-US" sz="1200" i="1" dirty="0">
                <a:solidFill>
                  <a:schemeClr val="tx1"/>
                </a:solidFill>
              </a:rPr>
              <a:t>Source: IBM)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Today </a:t>
            </a:r>
            <a:r>
              <a:rPr lang="en-US" sz="2000" dirty="0">
                <a:solidFill>
                  <a:schemeClr val="tx1"/>
                </a:solidFill>
              </a:rPr>
              <a:t>it would take a person approximately 181 million years to download all the data from the internet</a:t>
            </a:r>
            <a:r>
              <a:rPr lang="en-US" sz="2000" dirty="0" smtClean="0">
                <a:solidFill>
                  <a:schemeClr val="tx1"/>
                </a:solidFill>
              </a:rPr>
              <a:t>.  </a:t>
            </a:r>
            <a:r>
              <a:rPr lang="en-US" sz="1200" i="1" dirty="0" smtClean="0">
                <a:solidFill>
                  <a:schemeClr val="tx1"/>
                </a:solidFill>
              </a:rPr>
              <a:t>(</a:t>
            </a:r>
            <a:r>
              <a:rPr lang="en-US" sz="1200" i="1" dirty="0">
                <a:solidFill>
                  <a:schemeClr val="tx1"/>
                </a:solidFill>
              </a:rPr>
              <a:t>Source: Physics.org)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In </a:t>
            </a:r>
            <a:r>
              <a:rPr lang="en-US" sz="2000" dirty="0">
                <a:solidFill>
                  <a:schemeClr val="tx1"/>
                </a:solidFill>
              </a:rPr>
              <a:t>2012, only 0.5% of all data was analyzed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  <a:r>
              <a:rPr lang="en-US" sz="1200" i="1" dirty="0" smtClean="0">
                <a:solidFill>
                  <a:schemeClr val="tx1"/>
                </a:solidFill>
              </a:rPr>
              <a:t>(</a:t>
            </a:r>
            <a:r>
              <a:rPr lang="en-US" sz="1200" i="1" dirty="0">
                <a:solidFill>
                  <a:schemeClr val="tx1"/>
                </a:solidFill>
              </a:rPr>
              <a:t>Source: The Guardian)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Internet </a:t>
            </a:r>
            <a:r>
              <a:rPr lang="en-US" sz="2000" dirty="0">
                <a:solidFill>
                  <a:schemeClr val="tx1"/>
                </a:solidFill>
              </a:rPr>
              <a:t>users generate about 2.5 quintillion bytes of data each day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  <a:r>
              <a:rPr lang="en-US" sz="1200" i="1" dirty="0" smtClean="0">
                <a:solidFill>
                  <a:schemeClr val="tx1"/>
                </a:solidFill>
              </a:rPr>
              <a:t>(</a:t>
            </a:r>
            <a:r>
              <a:rPr lang="en-US" sz="1200" i="1" dirty="0">
                <a:solidFill>
                  <a:schemeClr val="tx1"/>
                </a:solidFill>
              </a:rPr>
              <a:t>Source: Data Never Sleeps 5.0</a:t>
            </a:r>
            <a:r>
              <a:rPr lang="en-US" sz="1200" i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 97.2</a:t>
            </a:r>
            <a:r>
              <a:rPr lang="en-US" sz="2000" dirty="0">
                <a:solidFill>
                  <a:schemeClr val="tx1"/>
                </a:solidFill>
              </a:rPr>
              <a:t>% of organizations are investing in big data and AI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  <a:r>
              <a:rPr lang="en-US" sz="1200" i="1" dirty="0" smtClean="0">
                <a:solidFill>
                  <a:schemeClr val="tx1"/>
                </a:solidFill>
              </a:rPr>
              <a:t>(</a:t>
            </a:r>
            <a:r>
              <a:rPr lang="en-US" sz="1200" i="1" dirty="0">
                <a:solidFill>
                  <a:schemeClr val="tx1"/>
                </a:solidFill>
              </a:rPr>
              <a:t>Source: New Vantage</a:t>
            </a:r>
            <a:r>
              <a:rPr lang="en-US" sz="1200" i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In </a:t>
            </a:r>
            <a:r>
              <a:rPr lang="en-US" sz="2000" dirty="0">
                <a:solidFill>
                  <a:schemeClr val="tx1"/>
                </a:solidFill>
              </a:rPr>
              <a:t>2020, the big data market is expected to grow by 14</a:t>
            </a:r>
            <a:r>
              <a:rPr lang="en-US" sz="2000" dirty="0" smtClean="0">
                <a:solidFill>
                  <a:schemeClr val="tx1"/>
                </a:solidFill>
              </a:rPr>
              <a:t>%. </a:t>
            </a:r>
            <a:r>
              <a:rPr lang="en-US" sz="1200" i="1" dirty="0" smtClean="0">
                <a:solidFill>
                  <a:schemeClr val="tx1"/>
                </a:solidFill>
              </a:rPr>
              <a:t>(</a:t>
            </a:r>
            <a:r>
              <a:rPr lang="en-US" sz="1200" i="1" dirty="0">
                <a:solidFill>
                  <a:schemeClr val="tx1"/>
                </a:solidFill>
              </a:rPr>
              <a:t>Source: Statista)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Job </a:t>
            </a:r>
            <a:r>
              <a:rPr lang="en-US" sz="2000" dirty="0">
                <a:solidFill>
                  <a:schemeClr val="tx1"/>
                </a:solidFill>
              </a:rPr>
              <a:t>listings for data science and analytics will reach around 2.7 million by 2020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  <a:r>
              <a:rPr lang="en-US" sz="1200" i="1" dirty="0" smtClean="0">
                <a:solidFill>
                  <a:schemeClr val="tx1"/>
                </a:solidFill>
              </a:rPr>
              <a:t>(</a:t>
            </a:r>
            <a:r>
              <a:rPr lang="en-US" sz="1200" i="1" dirty="0">
                <a:solidFill>
                  <a:schemeClr val="tx1"/>
                </a:solidFill>
              </a:rPr>
              <a:t>Source: Forbes)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By </a:t>
            </a:r>
            <a:r>
              <a:rPr lang="en-US" sz="2000" dirty="0">
                <a:solidFill>
                  <a:schemeClr val="tx1"/>
                </a:solidFill>
              </a:rPr>
              <a:t>2020, every person will generate 1.7 megabytes in just a second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  <a:r>
              <a:rPr lang="en-US" sz="1200" i="1" dirty="0" smtClean="0">
                <a:solidFill>
                  <a:schemeClr val="tx1"/>
                </a:solidFill>
              </a:rPr>
              <a:t>(</a:t>
            </a:r>
            <a:r>
              <a:rPr lang="en-US" sz="1200" i="1" dirty="0">
                <a:solidFill>
                  <a:schemeClr val="tx1"/>
                </a:solidFill>
              </a:rPr>
              <a:t>Source: Domo</a:t>
            </a:r>
            <a:r>
              <a:rPr lang="en-US" sz="1200" i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</a:rPr>
              <a:t>As of January 2020 there were over 1.74 billion websites on the Internet</a:t>
            </a:r>
            <a:r>
              <a:rPr lang="en-US" sz="2000" dirty="0" smtClean="0">
                <a:solidFill>
                  <a:schemeClr val="tx1"/>
                </a:solidFill>
              </a:rPr>
              <a:t>.  </a:t>
            </a:r>
            <a:r>
              <a:rPr lang="en-US" sz="1200" i="1" dirty="0" smtClean="0">
                <a:solidFill>
                  <a:schemeClr val="tx1"/>
                </a:solidFill>
              </a:rPr>
              <a:t>(</a:t>
            </a:r>
            <a:r>
              <a:rPr lang="en-US" sz="1200" i="1" dirty="0">
                <a:solidFill>
                  <a:schemeClr val="tx1"/>
                </a:solidFill>
              </a:rPr>
              <a:t>Source: </a:t>
            </a:r>
            <a:r>
              <a:rPr lang="en-US" sz="1200" i="1" dirty="0" smtClean="0">
                <a:solidFill>
                  <a:schemeClr val="tx1"/>
                </a:solidFill>
              </a:rPr>
              <a:t>websitehosting.com)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69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143000"/>
          </a:xfrm>
        </p:spPr>
        <p:txBody>
          <a:bodyPr>
            <a:normAutofit/>
          </a:bodyPr>
          <a:lstStyle/>
          <a:p>
            <a:pPr algn="l"/>
            <a:r>
              <a:rPr lang="en-GB" sz="3200" dirty="0" smtClean="0">
                <a:solidFill>
                  <a:schemeClr val="tx1"/>
                </a:solidFill>
              </a:rPr>
              <a:t>The Vs of Big Data (Doug Laney)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7638"/>
            <a:ext cx="8147248" cy="4708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Volume</a:t>
            </a:r>
            <a:r>
              <a:rPr lang="en-US" sz="2400" dirty="0"/>
              <a:t> 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Organizations </a:t>
            </a:r>
            <a:r>
              <a:rPr lang="en-US" sz="2400" dirty="0">
                <a:solidFill>
                  <a:schemeClr val="tx1"/>
                </a:solidFill>
              </a:rPr>
              <a:t>collect data from a variety of sources, including business transactions, smart </a:t>
            </a:r>
            <a:r>
              <a:rPr lang="en-US" sz="2400" dirty="0" smtClean="0">
                <a:solidFill>
                  <a:schemeClr val="tx1"/>
                </a:solidFill>
              </a:rPr>
              <a:t>devices</a:t>
            </a:r>
            <a:r>
              <a:rPr lang="en-US" sz="2400" dirty="0">
                <a:solidFill>
                  <a:schemeClr val="tx1"/>
                </a:solidFill>
              </a:rPr>
              <a:t>, industrial equipment, videos, social media and more. In the past, storing it would have been a problem – but cheaper storage on platforms like data lakes and Hadoop have eased the burden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05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143000"/>
          </a:xfrm>
        </p:spPr>
        <p:txBody>
          <a:bodyPr>
            <a:normAutofit/>
          </a:bodyPr>
          <a:lstStyle/>
          <a:p>
            <a:pPr algn="l"/>
            <a:r>
              <a:rPr lang="en-GB" sz="3200" dirty="0" smtClean="0">
                <a:solidFill>
                  <a:schemeClr val="tx1"/>
                </a:solidFill>
              </a:rPr>
              <a:t>The Vs of Big Data (Doug Laney)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7638"/>
            <a:ext cx="8147248" cy="4708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Velocity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With </a:t>
            </a:r>
            <a:r>
              <a:rPr lang="en-US" sz="2400" dirty="0">
                <a:solidFill>
                  <a:schemeClr val="tx1"/>
                </a:solidFill>
              </a:rPr>
              <a:t>the growth in the Internet of Things, data streams in to businesses at an unprecedented speed and must be handled in a timely manner. RFID tags, </a:t>
            </a:r>
            <a:r>
              <a:rPr lang="en-US" sz="2400" dirty="0" smtClean="0">
                <a:solidFill>
                  <a:schemeClr val="tx1"/>
                </a:solidFill>
              </a:rPr>
              <a:t>sensors, </a:t>
            </a:r>
            <a:r>
              <a:rPr lang="en-US" sz="2400" dirty="0">
                <a:solidFill>
                  <a:schemeClr val="tx1"/>
                </a:solidFill>
              </a:rPr>
              <a:t>and smart meters are driving the need to deal with these torrents of data in near-real time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31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143000"/>
          </a:xfrm>
        </p:spPr>
        <p:txBody>
          <a:bodyPr>
            <a:normAutofit/>
          </a:bodyPr>
          <a:lstStyle/>
          <a:p>
            <a:pPr algn="l"/>
            <a:r>
              <a:rPr lang="en-GB" sz="3200" dirty="0" smtClean="0">
                <a:solidFill>
                  <a:schemeClr val="tx1"/>
                </a:solidFill>
              </a:rPr>
              <a:t>The Vs of Big Data (Doug Laney)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7638"/>
            <a:ext cx="8147248" cy="4708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Variety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Data </a:t>
            </a:r>
            <a:r>
              <a:rPr lang="en-US" sz="2400" dirty="0">
                <a:solidFill>
                  <a:schemeClr val="tx1"/>
                </a:solidFill>
              </a:rPr>
              <a:t>comes in all types of formats – from structured, numeric data in traditional databases to unstructured text documents, emails, videos, audios, stock ticker </a:t>
            </a:r>
            <a:r>
              <a:rPr lang="en-US" sz="2400" dirty="0" smtClean="0">
                <a:solidFill>
                  <a:schemeClr val="tx1"/>
                </a:solidFill>
              </a:rPr>
              <a:t>data, </a:t>
            </a:r>
            <a:r>
              <a:rPr lang="en-US" sz="2400" dirty="0">
                <a:solidFill>
                  <a:schemeClr val="tx1"/>
                </a:solidFill>
              </a:rPr>
              <a:t>and financial transactions.</a:t>
            </a:r>
          </a:p>
          <a:p>
            <a:pPr lvl="1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03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143000"/>
          </a:xfrm>
        </p:spPr>
        <p:txBody>
          <a:bodyPr>
            <a:normAutofit/>
          </a:bodyPr>
          <a:lstStyle/>
          <a:p>
            <a:pPr algn="l"/>
            <a:r>
              <a:rPr lang="en-GB" sz="3200" dirty="0" smtClean="0">
                <a:solidFill>
                  <a:schemeClr val="tx1"/>
                </a:solidFill>
              </a:rPr>
              <a:t>The Vs of Big Data (SAS)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7638"/>
            <a:ext cx="8147248" cy="4708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Variability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In </a:t>
            </a:r>
            <a:r>
              <a:rPr lang="en-US" sz="2400" dirty="0">
                <a:solidFill>
                  <a:schemeClr val="tx1"/>
                </a:solidFill>
              </a:rPr>
              <a:t>addition to the increasing velocities and varieties of data, data flows are unpredictable – changing often and varying greatly. It’s challenging, but businesses need to know when something is trending in social media, and how to manage daily, </a:t>
            </a:r>
            <a:r>
              <a:rPr lang="en-US" sz="2400" dirty="0" smtClean="0">
                <a:solidFill>
                  <a:schemeClr val="tx1"/>
                </a:solidFill>
              </a:rPr>
              <a:t>seasonal, </a:t>
            </a:r>
            <a:r>
              <a:rPr lang="en-US" sz="2400" dirty="0">
                <a:solidFill>
                  <a:schemeClr val="tx1"/>
                </a:solidFill>
              </a:rPr>
              <a:t>and event-triggered peak data loads.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34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143000"/>
          </a:xfrm>
        </p:spPr>
        <p:txBody>
          <a:bodyPr>
            <a:normAutofit/>
          </a:bodyPr>
          <a:lstStyle/>
          <a:p>
            <a:pPr algn="l"/>
            <a:r>
              <a:rPr lang="en-GB" sz="3200" dirty="0" smtClean="0">
                <a:solidFill>
                  <a:schemeClr val="tx1"/>
                </a:solidFill>
              </a:rPr>
              <a:t>The Vs of Big Data (SAS)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7638"/>
            <a:ext cx="8147248" cy="4708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Veracity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Veracity </a:t>
            </a:r>
            <a:r>
              <a:rPr lang="en-US" sz="2400" dirty="0">
                <a:solidFill>
                  <a:schemeClr val="tx1"/>
                </a:solidFill>
              </a:rPr>
              <a:t>refers to the quality of data. Because data comes from so many different sources, it’s difficult to link, match, </a:t>
            </a:r>
            <a:r>
              <a:rPr lang="en-US" sz="2400" dirty="0" smtClean="0">
                <a:solidFill>
                  <a:schemeClr val="tx1"/>
                </a:solidFill>
              </a:rPr>
              <a:t>cleanse, </a:t>
            </a:r>
            <a:r>
              <a:rPr lang="en-US" sz="2400" dirty="0">
                <a:solidFill>
                  <a:schemeClr val="tx1"/>
                </a:solidFill>
              </a:rPr>
              <a:t>and transform data across systems. Businesses need to connect and correlate relationships, </a:t>
            </a:r>
            <a:r>
              <a:rPr lang="en-US" sz="2400" dirty="0" smtClean="0">
                <a:solidFill>
                  <a:schemeClr val="tx1"/>
                </a:solidFill>
              </a:rPr>
              <a:t>hierarchies, </a:t>
            </a:r>
            <a:r>
              <a:rPr lang="en-US" sz="2400" dirty="0">
                <a:solidFill>
                  <a:schemeClr val="tx1"/>
                </a:solidFill>
              </a:rPr>
              <a:t>and multiple data linkages. Otherwise, their data can quickly spiral out of control.</a:t>
            </a:r>
          </a:p>
          <a:p>
            <a:pPr lvl="2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44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143000"/>
          </a:xfrm>
        </p:spPr>
        <p:txBody>
          <a:bodyPr>
            <a:normAutofit/>
          </a:bodyPr>
          <a:lstStyle/>
          <a:p>
            <a:pPr algn="l"/>
            <a:r>
              <a:rPr lang="en-GB" sz="3200" dirty="0" smtClean="0">
                <a:solidFill>
                  <a:schemeClr val="tx1"/>
                </a:solidFill>
              </a:rPr>
              <a:t>Downloading </a:t>
            </a:r>
            <a:r>
              <a:rPr lang="en-GB" sz="3200" i="1" dirty="0" smtClean="0">
                <a:solidFill>
                  <a:schemeClr val="tx1"/>
                </a:solidFill>
              </a:rPr>
              <a:t>R</a:t>
            </a:r>
            <a:endParaRPr lang="en-GB" sz="3200" i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7639"/>
            <a:ext cx="8147248" cy="6432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https://www.r-project.org/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6931" t="12600" r="24266" b="38847"/>
          <a:stretch/>
        </p:blipFill>
        <p:spPr>
          <a:xfrm>
            <a:off x="539552" y="2204864"/>
            <a:ext cx="8118172" cy="377048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076056" y="3429000"/>
            <a:ext cx="136815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7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143000"/>
          </a:xfrm>
        </p:spPr>
        <p:txBody>
          <a:bodyPr>
            <a:normAutofit/>
          </a:bodyPr>
          <a:lstStyle/>
          <a:p>
            <a:pPr algn="l"/>
            <a:r>
              <a:rPr lang="en-GB" sz="3200" dirty="0" smtClean="0">
                <a:solidFill>
                  <a:schemeClr val="tx1"/>
                </a:solidFill>
              </a:rPr>
              <a:t>Downloading </a:t>
            </a:r>
            <a:r>
              <a:rPr lang="en-GB" sz="3200" i="1" dirty="0" err="1" smtClean="0">
                <a:solidFill>
                  <a:schemeClr val="tx1"/>
                </a:solidFill>
              </a:rPr>
              <a:t>R</a:t>
            </a:r>
            <a:r>
              <a:rPr lang="en-GB" sz="3200" dirty="0" err="1" smtClean="0">
                <a:solidFill>
                  <a:schemeClr val="tx1"/>
                </a:solidFill>
              </a:rPr>
              <a:t>Studio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7639"/>
            <a:ext cx="8147248" cy="6432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https://rstudio.com/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839" t="13122" r="12195" b="30879"/>
          <a:stretch/>
        </p:blipFill>
        <p:spPr>
          <a:xfrm>
            <a:off x="539552" y="2276872"/>
            <a:ext cx="8335612" cy="345638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156176" y="2276872"/>
            <a:ext cx="136815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5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143000"/>
          </a:xfrm>
        </p:spPr>
        <p:txBody>
          <a:bodyPr>
            <a:normAutofit/>
          </a:bodyPr>
          <a:lstStyle/>
          <a:p>
            <a:pPr algn="l"/>
            <a:r>
              <a:rPr lang="en-GB" sz="3200" dirty="0" smtClean="0">
                <a:solidFill>
                  <a:schemeClr val="tx1"/>
                </a:solidFill>
              </a:rPr>
              <a:t>From data to information…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7638"/>
            <a:ext cx="8147248" cy="4708525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GB" sz="2400" dirty="0" smtClean="0">
                <a:solidFill>
                  <a:schemeClr val="tx1"/>
                </a:solidFill>
              </a:rPr>
              <a:t>Data science is at the intersection of programming and analysis</a:t>
            </a:r>
            <a:endParaRPr lang="en-GB" sz="2400" dirty="0">
              <a:solidFill>
                <a:schemeClr val="tx1"/>
              </a:solidFill>
            </a:endParaRPr>
          </a:p>
          <a:p>
            <a:pPr marL="57150" indent="0">
              <a:buNone/>
            </a:pPr>
            <a:endParaRPr lang="en-GB" sz="2400" dirty="0" smtClean="0">
              <a:solidFill>
                <a:schemeClr val="tx1"/>
              </a:solidFill>
            </a:endParaRPr>
          </a:p>
          <a:p>
            <a:pPr marL="57150" indent="0">
              <a:buNone/>
            </a:pPr>
            <a:r>
              <a:rPr lang="en-GB" sz="2400" dirty="0" smtClean="0">
                <a:solidFill>
                  <a:schemeClr val="tx1"/>
                </a:solidFill>
              </a:rPr>
              <a:t>Programming can solve many problems, including “data wrangling.”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chemeClr val="tx1"/>
                </a:solidFill>
              </a:rPr>
              <a:t>Importing Data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chemeClr val="tx1"/>
                </a:solidFill>
              </a:rPr>
              <a:t>Cleaning Data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chemeClr val="tx1"/>
                </a:solidFill>
              </a:rPr>
              <a:t>Transforming Data</a:t>
            </a:r>
          </a:p>
          <a:p>
            <a:pPr marL="57150" indent="0">
              <a:buNone/>
            </a:pPr>
            <a:endParaRPr lang="en-GB" sz="2400" dirty="0" smtClean="0">
              <a:solidFill>
                <a:schemeClr val="tx1"/>
              </a:solidFill>
            </a:endParaRPr>
          </a:p>
          <a:p>
            <a:pPr marL="57150" indent="0">
              <a:buNone/>
            </a:pPr>
            <a:r>
              <a:rPr lang="en-GB" sz="2400" dirty="0" smtClean="0">
                <a:solidFill>
                  <a:schemeClr val="tx1"/>
                </a:solidFill>
              </a:rPr>
              <a:t>Data science is more than importing, cleaning, and transforming data.  Data scientists also </a:t>
            </a:r>
            <a:r>
              <a:rPr lang="en-GB" sz="2400" i="1" dirty="0" smtClean="0">
                <a:solidFill>
                  <a:schemeClr val="tx1"/>
                </a:solidFill>
              </a:rPr>
              <a:t>understand</a:t>
            </a:r>
            <a:r>
              <a:rPr lang="en-GB" sz="2400" dirty="0" smtClean="0">
                <a:solidFill>
                  <a:schemeClr val="tx1"/>
                </a:solidFill>
              </a:rPr>
              <a:t> the data and how to extract </a:t>
            </a:r>
            <a:r>
              <a:rPr lang="en-GB" sz="2400" i="1" dirty="0" smtClean="0">
                <a:solidFill>
                  <a:schemeClr val="tx1"/>
                </a:solidFill>
              </a:rPr>
              <a:t>useful </a:t>
            </a:r>
            <a:r>
              <a:rPr lang="en-GB" sz="2400" dirty="0" smtClean="0">
                <a:solidFill>
                  <a:schemeClr val="tx1"/>
                </a:solidFill>
              </a:rPr>
              <a:t>information from the data.</a:t>
            </a:r>
          </a:p>
        </p:txBody>
      </p:sp>
    </p:spTree>
    <p:extLst>
      <p:ext uri="{BB962C8B-B14F-4D97-AF65-F5344CB8AC3E}">
        <p14:creationId xmlns:p14="http://schemas.microsoft.com/office/powerpoint/2010/main" val="186714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6250706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chemeClr val="tx1"/>
                </a:solidFill>
              </a:rPr>
              <a:t>Data scientists change </a:t>
            </a:r>
            <a:r>
              <a:rPr lang="en-GB" sz="3200" dirty="0" smtClean="0">
                <a:solidFill>
                  <a:srgbClr val="C00000"/>
                </a:solidFill>
              </a:rPr>
              <a:t>data </a:t>
            </a:r>
            <a:r>
              <a:rPr lang="en-GB" sz="3200" dirty="0" smtClean="0">
                <a:solidFill>
                  <a:schemeClr val="tx1"/>
                </a:solidFill>
              </a:rPr>
              <a:t>into </a:t>
            </a:r>
            <a:r>
              <a:rPr lang="en-GB" sz="3200" dirty="0" smtClean="0">
                <a:solidFill>
                  <a:srgbClr val="C00000"/>
                </a:solidFill>
              </a:rPr>
              <a:t>information</a:t>
            </a:r>
            <a:r>
              <a:rPr lang="en-GB" sz="3200" dirty="0" smtClean="0">
                <a:solidFill>
                  <a:schemeClr val="tx1"/>
                </a:solidFill>
              </a:rPr>
              <a:t>.</a:t>
            </a:r>
            <a:endParaRPr lang="en-GB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143000"/>
          </a:xfrm>
        </p:spPr>
        <p:txBody>
          <a:bodyPr>
            <a:normAutofit/>
          </a:bodyPr>
          <a:lstStyle/>
          <a:p>
            <a:pPr algn="l"/>
            <a:r>
              <a:rPr lang="en-GB" sz="3200" dirty="0" smtClean="0">
                <a:solidFill>
                  <a:schemeClr val="tx1"/>
                </a:solidFill>
              </a:rPr>
              <a:t>From data to information…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7638"/>
            <a:ext cx="8147248" cy="4708525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GB" sz="2400" dirty="0" smtClean="0">
                <a:solidFill>
                  <a:schemeClr val="tx1"/>
                </a:solidFill>
              </a:rPr>
              <a:t>To move from data to information, the data needs to be in a format that allows data to be </a:t>
            </a:r>
            <a:r>
              <a:rPr lang="en-GB" sz="2400" dirty="0" err="1" smtClean="0">
                <a:solidFill>
                  <a:schemeClr val="tx1"/>
                </a:solidFill>
              </a:rPr>
              <a:t>analyzed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smtClean="0">
                <a:solidFill>
                  <a:schemeClr val="tx1"/>
                </a:solidFill>
              </a:rPr>
              <a:t>statistically.</a:t>
            </a:r>
          </a:p>
          <a:p>
            <a:pPr marL="57150" indent="0">
              <a:buNone/>
            </a:pPr>
            <a:endParaRPr lang="en-GB" sz="2400" dirty="0">
              <a:solidFill>
                <a:schemeClr val="tx1"/>
              </a:solidFill>
            </a:endParaRPr>
          </a:p>
          <a:p>
            <a:pPr marL="57150" indent="0">
              <a:buNone/>
            </a:pPr>
            <a:r>
              <a:rPr lang="en-GB" sz="2400" dirty="0" smtClean="0">
                <a:solidFill>
                  <a:schemeClr val="tx1"/>
                </a:solidFill>
              </a:rPr>
              <a:t>Amazon stock prices for a week…</a:t>
            </a:r>
          </a:p>
          <a:p>
            <a:pPr marL="57150" indent="0">
              <a:buNone/>
            </a:pPr>
            <a:endParaRPr lang="en-GB" sz="2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932705"/>
              </p:ext>
            </p:extLst>
          </p:nvPr>
        </p:nvGraphicFramePr>
        <p:xfrm>
          <a:off x="755576" y="3356992"/>
          <a:ext cx="7632848" cy="2592288"/>
        </p:xfrm>
        <a:graphic>
          <a:graphicData uri="http://schemas.openxmlformats.org/drawingml/2006/table">
            <a:tbl>
              <a:tblPr/>
              <a:tblGrid>
                <a:gridCol w="1169549">
                  <a:extLst>
                    <a:ext uri="{9D8B030D-6E8A-4147-A177-3AD203B41FA5}">
                      <a16:colId xmlns:a16="http://schemas.microsoft.com/office/drawing/2014/main" val="919175655"/>
                    </a:ext>
                  </a:extLst>
                </a:gridCol>
                <a:gridCol w="1005402">
                  <a:extLst>
                    <a:ext uri="{9D8B030D-6E8A-4147-A177-3AD203B41FA5}">
                      <a16:colId xmlns:a16="http://schemas.microsoft.com/office/drawing/2014/main" val="1187659382"/>
                    </a:ext>
                  </a:extLst>
                </a:gridCol>
                <a:gridCol w="1005402">
                  <a:extLst>
                    <a:ext uri="{9D8B030D-6E8A-4147-A177-3AD203B41FA5}">
                      <a16:colId xmlns:a16="http://schemas.microsoft.com/office/drawing/2014/main" val="2867506302"/>
                    </a:ext>
                  </a:extLst>
                </a:gridCol>
                <a:gridCol w="1005402">
                  <a:extLst>
                    <a:ext uri="{9D8B030D-6E8A-4147-A177-3AD203B41FA5}">
                      <a16:colId xmlns:a16="http://schemas.microsoft.com/office/drawing/2014/main" val="2458560856"/>
                    </a:ext>
                  </a:extLst>
                </a:gridCol>
                <a:gridCol w="1005402">
                  <a:extLst>
                    <a:ext uri="{9D8B030D-6E8A-4147-A177-3AD203B41FA5}">
                      <a16:colId xmlns:a16="http://schemas.microsoft.com/office/drawing/2014/main" val="2153961124"/>
                    </a:ext>
                  </a:extLst>
                </a:gridCol>
                <a:gridCol w="1333697">
                  <a:extLst>
                    <a:ext uri="{9D8B030D-6E8A-4147-A177-3AD203B41FA5}">
                      <a16:colId xmlns:a16="http://schemas.microsoft.com/office/drawing/2014/main" val="2756988507"/>
                    </a:ext>
                  </a:extLst>
                </a:gridCol>
                <a:gridCol w="1107994">
                  <a:extLst>
                    <a:ext uri="{9D8B030D-6E8A-4147-A177-3AD203B41FA5}">
                      <a16:colId xmlns:a16="http://schemas.microsoft.com/office/drawing/2014/main" val="275306968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 close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volume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39699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5/19/1997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1.7083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1.7708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1.625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1.7083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0.232564141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6106800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81168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5/20/1997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1.7292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1.6358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1.6358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0.213730204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5467200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689555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5/21/1997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1.6042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1.6458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1.4275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0.154576117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18853200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443219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5/22/1997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1.4375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1.4483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1.3125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1.3958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0.144823194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11776800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301448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5/23/1997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1.4067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1.5208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1.3333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0.176091259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15937200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996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97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143000"/>
          </a:xfrm>
        </p:spPr>
        <p:txBody>
          <a:bodyPr>
            <a:normAutofit/>
          </a:bodyPr>
          <a:lstStyle/>
          <a:p>
            <a:pPr algn="l"/>
            <a:r>
              <a:rPr lang="en-GB" sz="3200" dirty="0" smtClean="0">
                <a:solidFill>
                  <a:schemeClr val="tx1"/>
                </a:solidFill>
              </a:rPr>
              <a:t>From data to information…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7638"/>
            <a:ext cx="8147248" cy="4708525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GB" sz="2400" dirty="0" smtClean="0">
                <a:solidFill>
                  <a:schemeClr val="tx1"/>
                </a:solidFill>
              </a:rPr>
              <a:t>But it’s rarely that straightforward.</a:t>
            </a:r>
          </a:p>
          <a:p>
            <a:pPr marL="57150" indent="0">
              <a:buNone/>
            </a:pPr>
            <a:endParaRPr lang="en-GB" sz="2400" dirty="0">
              <a:solidFill>
                <a:schemeClr val="tx1"/>
              </a:solidFill>
            </a:endParaRPr>
          </a:p>
          <a:p>
            <a:pPr marL="57150" indent="0">
              <a:buNone/>
            </a:pPr>
            <a:r>
              <a:rPr lang="en-GB" sz="2400" dirty="0" smtClean="0">
                <a:solidFill>
                  <a:schemeClr val="tx1"/>
                </a:solidFill>
              </a:rPr>
              <a:t>Most often, it’s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</a:rPr>
              <a:t>	</a:t>
            </a:r>
            <a:r>
              <a:rPr lang="en-GB" sz="2400" dirty="0" smtClean="0">
                <a:solidFill>
                  <a:schemeClr val="tx1"/>
                </a:solidFill>
              </a:rPr>
              <a:t>Formatted in way we can’t use it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</a:rPr>
              <a:t>	</a:t>
            </a:r>
            <a:r>
              <a:rPr lang="en-GB" sz="2400" dirty="0" smtClean="0">
                <a:solidFill>
                  <a:schemeClr val="tx1"/>
                </a:solidFill>
              </a:rPr>
              <a:t>Unformatted 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tx1"/>
                </a:solidFill>
              </a:rPr>
              <a:t>	Incomplete</a:t>
            </a:r>
          </a:p>
          <a:p>
            <a:pPr marL="57150" indent="0">
              <a:buNone/>
            </a:pPr>
            <a:endParaRPr lang="en-GB" sz="2400" dirty="0" smtClean="0">
              <a:solidFill>
                <a:schemeClr val="tx1"/>
              </a:solidFill>
            </a:endParaRPr>
          </a:p>
          <a:p>
            <a:pPr marL="57150" indent="0">
              <a:buNone/>
            </a:pPr>
            <a:endParaRPr lang="en-GB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8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143000"/>
          </a:xfrm>
        </p:spPr>
        <p:txBody>
          <a:bodyPr>
            <a:normAutofit/>
          </a:bodyPr>
          <a:lstStyle/>
          <a:p>
            <a:pPr algn="l"/>
            <a:r>
              <a:rPr lang="en-GB" sz="3200" dirty="0" smtClean="0">
                <a:solidFill>
                  <a:schemeClr val="tx1"/>
                </a:solidFill>
              </a:rPr>
              <a:t>From data to information…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7638"/>
            <a:ext cx="8147248" cy="4708525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GB" sz="2400" dirty="0" smtClean="0">
                <a:solidFill>
                  <a:schemeClr val="tx1"/>
                </a:solidFill>
              </a:rPr>
              <a:t>Even when formatted, it can come from a variety sources.</a:t>
            </a:r>
          </a:p>
          <a:p>
            <a:pPr marL="57150" indent="0">
              <a:buNone/>
            </a:pPr>
            <a:endParaRPr lang="en-GB" sz="2400" dirty="0">
              <a:solidFill>
                <a:schemeClr val="tx1"/>
              </a:solidFill>
            </a:endParaRP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</a:rPr>
              <a:t>	</a:t>
            </a:r>
            <a:r>
              <a:rPr lang="en-GB" sz="2400" dirty="0" smtClean="0">
                <a:solidFill>
                  <a:schemeClr val="tx1"/>
                </a:solidFill>
              </a:rPr>
              <a:t>Simple text files, such as CSV, DAT, or TXT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</a:rPr>
              <a:t>	</a:t>
            </a:r>
            <a:r>
              <a:rPr lang="en-GB" sz="2400" dirty="0" smtClean="0">
                <a:solidFill>
                  <a:schemeClr val="tx1"/>
                </a:solidFill>
              </a:rPr>
              <a:t>Structured text files, such as XML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tx1"/>
                </a:solidFill>
              </a:rPr>
              <a:t>  Proprietary files, such as SPSS or SAS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tx1"/>
                </a:solidFill>
              </a:rPr>
              <a:t>	Relational databases, such as SQL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tx1"/>
                </a:solidFill>
              </a:rPr>
              <a:t>  Non-Relational databases, such as </a:t>
            </a:r>
            <a:r>
              <a:rPr lang="en-GB" sz="2400" dirty="0" err="1" smtClean="0">
                <a:solidFill>
                  <a:schemeClr val="tx1"/>
                </a:solidFill>
              </a:rPr>
              <a:t>CouchDB</a:t>
            </a:r>
            <a:endParaRPr lang="en-GB" sz="2400" dirty="0">
              <a:solidFill>
                <a:schemeClr val="tx1"/>
              </a:solidFill>
            </a:endParaRP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tx1"/>
                </a:solidFill>
              </a:rPr>
              <a:t>  Embedded data, such as HTML</a:t>
            </a:r>
          </a:p>
          <a:p>
            <a:pPr marL="57150" indent="0">
              <a:buNone/>
            </a:pPr>
            <a:endParaRPr lang="en-GB" sz="2400" dirty="0" smtClean="0">
              <a:solidFill>
                <a:schemeClr val="tx1"/>
              </a:solidFill>
            </a:endParaRPr>
          </a:p>
          <a:p>
            <a:pPr marL="57150" indent="0">
              <a:buNone/>
            </a:pPr>
            <a:endParaRPr lang="en-GB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84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143000"/>
          </a:xfrm>
        </p:spPr>
        <p:txBody>
          <a:bodyPr>
            <a:normAutofit/>
          </a:bodyPr>
          <a:lstStyle/>
          <a:p>
            <a:pPr algn="l"/>
            <a:r>
              <a:rPr lang="en-GB" sz="3200" dirty="0" smtClean="0">
                <a:solidFill>
                  <a:schemeClr val="tx1"/>
                </a:solidFill>
              </a:rPr>
              <a:t>From data to information…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7638"/>
            <a:ext cx="8147248" cy="4708525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GB" sz="2400" dirty="0" smtClean="0">
                <a:solidFill>
                  <a:schemeClr val="tx1"/>
                </a:solidFill>
              </a:rPr>
              <a:t>Data embedded on webpages can be “scraped”</a:t>
            </a:r>
          </a:p>
          <a:p>
            <a:pPr marL="57150" indent="0">
              <a:buNone/>
            </a:pPr>
            <a:endParaRPr lang="en-GB" sz="2400" dirty="0">
              <a:solidFill>
                <a:schemeClr val="tx1"/>
              </a:solidFill>
            </a:endParaRPr>
          </a:p>
          <a:p>
            <a:pPr marL="57150" indent="0">
              <a:buNone/>
            </a:pPr>
            <a:endParaRPr lang="en-GB" sz="2400" dirty="0" smtClean="0">
              <a:solidFill>
                <a:schemeClr val="tx1"/>
              </a:solidFill>
            </a:endParaRPr>
          </a:p>
          <a:p>
            <a:pPr marL="57150" indent="0">
              <a:buNone/>
            </a:pPr>
            <a:endParaRPr lang="en-GB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886" t="3150" r="886" b="5501"/>
          <a:stretch/>
        </p:blipFill>
        <p:spPr>
          <a:xfrm>
            <a:off x="683568" y="2060848"/>
            <a:ext cx="812800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6250706"/>
          </a:xfrm>
        </p:spPr>
        <p:txBody>
          <a:bodyPr>
            <a:normAutofit/>
          </a:bodyPr>
          <a:lstStyle/>
          <a:p>
            <a:r>
              <a:rPr lang="en-GB" sz="3200" i="1" dirty="0" smtClean="0">
                <a:solidFill>
                  <a:schemeClr val="tx1"/>
                </a:solidFill>
              </a:rPr>
              <a:t>R</a:t>
            </a:r>
            <a:r>
              <a:rPr lang="en-GB" sz="3200" dirty="0" smtClean="0">
                <a:solidFill>
                  <a:schemeClr val="tx1"/>
                </a:solidFill>
              </a:rPr>
              <a:t> is a powerful tool when </a:t>
            </a:r>
            <a:br>
              <a:rPr lang="en-GB" sz="3200" dirty="0" smtClean="0">
                <a:solidFill>
                  <a:schemeClr val="tx1"/>
                </a:solidFill>
              </a:rPr>
            </a:br>
            <a:r>
              <a:rPr lang="en-GB" sz="3200" dirty="0" smtClean="0">
                <a:solidFill>
                  <a:schemeClr val="tx1"/>
                </a:solidFill>
              </a:rPr>
              <a:t>turning data into information.</a:t>
            </a:r>
            <a:endParaRPr lang="en-GB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71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519446"/>
            <a:ext cx="9102810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https://github.com/rstudio/rstudio-conf/blob/master/2017/The_Tidyverse-Hadley_Wickham/tidyverse.pdf</a:t>
            </a:r>
          </a:p>
        </p:txBody>
      </p:sp>
      <p:sp>
        <p:nvSpPr>
          <p:cNvPr id="2" name="Oval 1"/>
          <p:cNvSpPr/>
          <p:nvPr/>
        </p:nvSpPr>
        <p:spPr>
          <a:xfrm>
            <a:off x="-252536" y="-99392"/>
            <a:ext cx="2592288" cy="108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95736" y="1916832"/>
            <a:ext cx="3312368" cy="1440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55201" y="-27283"/>
            <a:ext cx="3312368" cy="1440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0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26161</TotalTime>
  <Words>943</Words>
  <Application>Microsoft Office PowerPoint</Application>
  <PresentationFormat>On-screen Show (4:3)</PresentationFormat>
  <Paragraphs>129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Welcome to the World of Data Science</vt:lpstr>
      <vt:lpstr>From data to information…</vt:lpstr>
      <vt:lpstr>Data scientists change data into information.</vt:lpstr>
      <vt:lpstr>From data to information…</vt:lpstr>
      <vt:lpstr>From data to information…</vt:lpstr>
      <vt:lpstr>From data to information…</vt:lpstr>
      <vt:lpstr>From data to information…</vt:lpstr>
      <vt:lpstr>R is a powerful tool when  turning data into information.</vt:lpstr>
      <vt:lpstr>PowerPoint Presentation</vt:lpstr>
      <vt:lpstr>From data to information…</vt:lpstr>
      <vt:lpstr>Welcome to the World of Big Data</vt:lpstr>
      <vt:lpstr>Welcome to the World of Big Data</vt:lpstr>
      <vt:lpstr>The Vs of Big Data (Doug Laney)</vt:lpstr>
      <vt:lpstr>The Vs of Big Data (Doug Laney)</vt:lpstr>
      <vt:lpstr>The Vs of Big Data (Doug Laney)</vt:lpstr>
      <vt:lpstr>The Vs of Big Data (SAS)</vt:lpstr>
      <vt:lpstr>The Vs of Big Data (SAS)</vt:lpstr>
      <vt:lpstr>Downloading R</vt:lpstr>
      <vt:lpstr>Downloading RStudio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we need statistics?</dc:title>
  <dc:creator>Dr. Andy Field</dc:creator>
  <cp:lastModifiedBy>Thompson, Ken</cp:lastModifiedBy>
  <cp:revision>56</cp:revision>
  <dcterms:created xsi:type="dcterms:W3CDTF">2009-01-11T14:48:07Z</dcterms:created>
  <dcterms:modified xsi:type="dcterms:W3CDTF">2020-02-21T15:26:25Z</dcterms:modified>
</cp:coreProperties>
</file>