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8" r:id="rId3"/>
    <p:sldId id="261" r:id="rId4"/>
    <p:sldId id="262" r:id="rId5"/>
    <p:sldId id="263" r:id="rId6"/>
    <p:sldId id="272" r:id="rId7"/>
    <p:sldId id="277" r:id="rId8"/>
    <p:sldId id="286" r:id="rId9"/>
    <p:sldId id="276" r:id="rId10"/>
    <p:sldId id="275" r:id="rId11"/>
    <p:sldId id="285" r:id="rId12"/>
    <p:sldId id="279" r:id="rId13"/>
    <p:sldId id="280" r:id="rId14"/>
    <p:sldId id="283" r:id="rId15"/>
    <p:sldId id="284" r:id="rId16"/>
    <p:sldId id="281" r:id="rId17"/>
    <p:sldId id="282" r:id="rId18"/>
    <p:sldId id="271"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BFB28B-3A84-4A35-8307-EE1901A98623}">
  <a:tblStyle styleId="{A8BFB28B-3A84-4A35-8307-EE1901A9862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8" d="100"/>
          <a:sy n="78" d="100"/>
        </p:scale>
        <p:origin x="956"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990035666_0_28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e990035666_0_28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0160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e990035666_0_29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e990035666_0_2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e990035666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e990035666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990035666_0_28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e990035666_0_28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e990035666_0_28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e990035666_0_2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990035666_0_29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e990035666_0_29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990035666_0_29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e990035666_0_29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9793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990035666_0_28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e990035666_0_28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5657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990035666_0_29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e990035666_0_29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1219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990035666_0_29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e990035666_0_29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9364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10594" y="2001051"/>
            <a:ext cx="8722811" cy="1141397"/>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dirty="0">
                <a:latin typeface="inherit"/>
                <a:ea typeface="Proxima Nova"/>
                <a:cs typeface="Times New Roman" panose="02020603050405020304" pitchFamily="18" charset="0"/>
                <a:sym typeface="Proxima Nova"/>
              </a:rPr>
              <a:t>Reporting Vulnerability</a:t>
            </a:r>
            <a:endParaRPr b="1" dirty="0">
              <a:latin typeface="inherit"/>
              <a:ea typeface="Proxima Nova"/>
              <a:cs typeface="Times New Roman" panose="02020603050405020304" pitchFamily="18" charset="0"/>
              <a:sym typeface="Proxima Nova"/>
            </a:endParaRPr>
          </a:p>
        </p:txBody>
      </p:sp>
      <p:sp>
        <p:nvSpPr>
          <p:cNvPr id="55" name="Google Shape;55;p13"/>
          <p:cNvSpPr txBox="1">
            <a:spLocks noGrp="1"/>
          </p:cNvSpPr>
          <p:nvPr>
            <p:ph type="subTitle" idx="1"/>
          </p:nvPr>
        </p:nvSpPr>
        <p:spPr>
          <a:xfrm>
            <a:off x="894717" y="3239618"/>
            <a:ext cx="7354564" cy="458804"/>
          </a:xfrm>
          <a:prstGeom prst="rect">
            <a:avLst/>
          </a:prstGeom>
        </p:spPr>
        <p:txBody>
          <a:bodyPr spcFirstLastPara="1" wrap="square" lIns="91425" tIns="91425" rIns="91425" bIns="91425" anchor="t" anchorCtr="0">
            <a:normAutofit fontScale="77500" lnSpcReduction="20000"/>
          </a:bodyPr>
          <a:lstStyle/>
          <a:p>
            <a:pPr marL="0" lvl="0" indent="0" algn="ctr" rtl="0">
              <a:spcBef>
                <a:spcPts val="0"/>
              </a:spcBef>
              <a:spcAft>
                <a:spcPts val="0"/>
              </a:spcAft>
              <a:buNone/>
            </a:pPr>
            <a:r>
              <a:rPr lang="en" dirty="0">
                <a:solidFill>
                  <a:schemeClr val="accent2">
                    <a:lumMod val="75000"/>
                    <a:lumOff val="25000"/>
                  </a:schemeClr>
                </a:solidFill>
                <a:latin typeface="inherit"/>
                <a:ea typeface="Proxima Nova"/>
                <a:cs typeface="Times New Roman" panose="02020603050405020304" pitchFamily="18" charset="0"/>
                <a:sym typeface="Proxima Nova"/>
              </a:rPr>
              <a:t>Target URL: http://zero.webappsecurity.com/</a:t>
            </a:r>
            <a:endParaRPr dirty="0">
              <a:solidFill>
                <a:schemeClr val="accent2">
                  <a:lumMod val="75000"/>
                  <a:lumOff val="25000"/>
                </a:schemeClr>
              </a:solidFill>
              <a:latin typeface="inherit"/>
              <a:ea typeface="Proxima Nova"/>
              <a:cs typeface="Times New Roman" panose="02020603050405020304" pitchFamily="18" charset="0"/>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2" name="TextBox 1">
            <a:extLst>
              <a:ext uri="{FF2B5EF4-FFF2-40B4-BE49-F238E27FC236}">
                <a16:creationId xmlns:a16="http://schemas.microsoft.com/office/drawing/2014/main" id="{2D2D4D32-1711-4777-6A9C-09CC81A51F6C}"/>
              </a:ext>
            </a:extLst>
          </p:cNvPr>
          <p:cNvSpPr txBox="1"/>
          <p:nvPr/>
        </p:nvSpPr>
        <p:spPr>
          <a:xfrm>
            <a:off x="347133" y="371147"/>
            <a:ext cx="8449734" cy="4216539"/>
          </a:xfrm>
          <a:prstGeom prst="rect">
            <a:avLst/>
          </a:prstGeom>
          <a:noFill/>
        </p:spPr>
        <p:txBody>
          <a:bodyPr wrap="square" rtlCol="0">
            <a:spAutoFit/>
          </a:bodyPr>
          <a:lstStyle/>
          <a:p>
            <a:pPr algn="l"/>
            <a:r>
              <a:rPr lang="en-GB" sz="2000" b="1" i="0" dirty="0">
                <a:solidFill>
                  <a:schemeClr val="tx1"/>
                </a:solidFill>
                <a:effectLst/>
                <a:latin typeface="inherit"/>
              </a:rPr>
              <a:t>Proof of Concept (PoC): </a:t>
            </a:r>
          </a:p>
          <a:p>
            <a:pPr algn="l"/>
            <a:endParaRPr lang="en-GB" sz="2000" b="0" i="0" dirty="0">
              <a:solidFill>
                <a:schemeClr val="tx1"/>
              </a:solidFill>
              <a:effectLst/>
              <a:latin typeface="inherit"/>
            </a:endParaRPr>
          </a:p>
          <a:p>
            <a:pPr algn="l"/>
            <a:r>
              <a:rPr lang="en-GB" sz="1600" b="0" i="0" dirty="0">
                <a:solidFill>
                  <a:schemeClr val="tx1"/>
                </a:solidFill>
                <a:effectLst/>
                <a:latin typeface="inherit"/>
              </a:rPr>
              <a:t>Some specific vulnerabilities found in the outdated Apache HTTP Server version 2.2.6. These include:</a:t>
            </a:r>
          </a:p>
          <a:p>
            <a:pPr algn="l"/>
            <a:endParaRPr lang="en-GB" sz="600" b="0" i="0" dirty="0">
              <a:solidFill>
                <a:schemeClr val="tx1"/>
              </a:solidFill>
              <a:effectLst/>
              <a:latin typeface="inherit"/>
            </a:endParaRPr>
          </a:p>
          <a:p>
            <a:pPr marL="285750" indent="-285750" algn="l">
              <a:buFont typeface="Arial" panose="020B0604020202020204" pitchFamily="34" charset="0"/>
              <a:buChar char="•"/>
            </a:pPr>
            <a:r>
              <a:rPr lang="en-GB" sz="1600" b="0" i="0" dirty="0">
                <a:solidFill>
                  <a:schemeClr val="tx1"/>
                </a:solidFill>
                <a:effectLst/>
                <a:latin typeface="inherit"/>
              </a:rPr>
              <a:t>CVE-2016-8743: Whitespace acceptance vulnerability leading to request smuggling and cache pollution.</a:t>
            </a:r>
          </a:p>
          <a:p>
            <a:pPr marL="285750" indent="-285750" algn="l">
              <a:buFont typeface="Arial" panose="020B0604020202020204" pitchFamily="34" charset="0"/>
              <a:buChar char="•"/>
            </a:pPr>
            <a:r>
              <a:rPr lang="en-GB" sz="1600" b="0" i="0" dirty="0">
                <a:solidFill>
                  <a:schemeClr val="tx1"/>
                </a:solidFill>
                <a:effectLst/>
                <a:latin typeface="inherit"/>
              </a:rPr>
              <a:t>CVE-2016-5387: Presence of untrusted client data in the HTTP_PROXY environment variable, allowing HTTP traffic redirection.</a:t>
            </a:r>
          </a:p>
          <a:p>
            <a:pPr marL="285750" indent="-285750" algn="l">
              <a:buFont typeface="Arial" panose="020B0604020202020204" pitchFamily="34" charset="0"/>
              <a:buChar char="•"/>
            </a:pPr>
            <a:r>
              <a:rPr lang="en-GB" sz="1600" b="0" i="0" dirty="0">
                <a:solidFill>
                  <a:schemeClr val="tx1"/>
                </a:solidFill>
                <a:effectLst/>
                <a:latin typeface="inherit"/>
              </a:rPr>
              <a:t>CVE-2012-0031: Scoreboard manipulation leading to denial of service or other impacts.</a:t>
            </a:r>
          </a:p>
          <a:p>
            <a:pPr marL="285750" indent="-285750" algn="l">
              <a:buFont typeface="Arial" panose="020B0604020202020204" pitchFamily="34" charset="0"/>
              <a:buChar char="•"/>
            </a:pPr>
            <a:r>
              <a:rPr lang="en-GB" sz="1600" b="0" i="0" dirty="0">
                <a:solidFill>
                  <a:schemeClr val="tx1"/>
                </a:solidFill>
                <a:effectLst/>
                <a:latin typeface="inherit"/>
              </a:rPr>
              <a:t>CVE-2012-0053: Improper restriction of header information resulting in cookie exposure.</a:t>
            </a:r>
          </a:p>
          <a:p>
            <a:pPr marL="285750" indent="-285750" algn="l">
              <a:buFont typeface="Arial" panose="020B0604020202020204" pitchFamily="34" charset="0"/>
              <a:buChar char="•"/>
            </a:pPr>
            <a:r>
              <a:rPr lang="en-GB" sz="1600" b="0" i="0" dirty="0">
                <a:solidFill>
                  <a:schemeClr val="tx1"/>
                </a:solidFill>
                <a:effectLst/>
                <a:latin typeface="inherit"/>
              </a:rPr>
              <a:t>CVE-2012-0883: Placing a zero-length directory name in LD_LIBRARY_PATH, potentially allowing privilege escalation.</a:t>
            </a:r>
          </a:p>
          <a:p>
            <a:pPr marL="285750" indent="-285750" algn="l">
              <a:buFont typeface="Arial" panose="020B0604020202020204" pitchFamily="34" charset="0"/>
              <a:buChar char="•"/>
            </a:pPr>
            <a:r>
              <a:rPr lang="en-GB" sz="1600" b="0" i="0" dirty="0">
                <a:solidFill>
                  <a:schemeClr val="tx1"/>
                </a:solidFill>
                <a:effectLst/>
                <a:latin typeface="inherit"/>
              </a:rPr>
              <a:t>CVE-2013-1862: Data logging vulnerability permitting remote command execution.</a:t>
            </a:r>
          </a:p>
          <a:p>
            <a:pPr marL="285750" indent="-285750" algn="l">
              <a:buFont typeface="Arial" panose="020B0604020202020204" pitchFamily="34" charset="0"/>
              <a:buChar char="•"/>
            </a:pPr>
            <a:r>
              <a:rPr lang="en-GB" sz="1600" b="0" i="0" dirty="0">
                <a:solidFill>
                  <a:schemeClr val="tx1"/>
                </a:solidFill>
                <a:effectLst/>
                <a:latin typeface="inherit"/>
              </a:rPr>
              <a:t>CVE-2013-1896: Failure to properly determine whether DAV is enabled, leading to a denial of service.</a:t>
            </a:r>
          </a:p>
          <a:p>
            <a:pPr marL="285750" indent="-285750" algn="l">
              <a:buFont typeface="Arial" panose="020B0604020202020204" pitchFamily="34" charset="0"/>
              <a:buChar char="•"/>
            </a:pPr>
            <a:r>
              <a:rPr lang="en-GB" sz="1600" b="0" i="0" dirty="0">
                <a:solidFill>
                  <a:schemeClr val="tx1"/>
                </a:solidFill>
                <a:effectLst/>
                <a:latin typeface="inherit"/>
              </a:rPr>
              <a:t>CVE-2013-6438: Improper handling of whitespace characters causing a denial of service.</a:t>
            </a:r>
          </a:p>
        </p:txBody>
      </p:sp>
    </p:spTree>
    <p:extLst>
      <p:ext uri="{BB962C8B-B14F-4D97-AF65-F5344CB8AC3E}">
        <p14:creationId xmlns:p14="http://schemas.microsoft.com/office/powerpoint/2010/main" val="310384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155850" y="1198112"/>
            <a:ext cx="8832300" cy="274727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br>
              <a:rPr lang="en-GB" sz="2000" b="1" dirty="0">
                <a:solidFill>
                  <a:schemeClr val="tx1"/>
                </a:solidFill>
                <a:latin typeface="inherit"/>
              </a:rPr>
            </a:br>
            <a:r>
              <a:rPr lang="en-GB" sz="2000" b="1" i="0" dirty="0">
                <a:solidFill>
                  <a:schemeClr val="tx1"/>
                </a:solidFill>
                <a:effectLst/>
                <a:latin typeface="inherit"/>
              </a:rPr>
              <a:t>Furthermore, it should be noted that an additional Cross-Site Scripting (XSS) vulnerability has been identified, which was not detected by my </a:t>
            </a:r>
            <a:r>
              <a:rPr lang="en-GB" sz="2000" b="1" i="0" dirty="0" err="1">
                <a:solidFill>
                  <a:schemeClr val="tx1"/>
                </a:solidFill>
                <a:effectLst/>
                <a:latin typeface="inherit"/>
              </a:rPr>
              <a:t>Netsparker</a:t>
            </a:r>
            <a:r>
              <a:rPr lang="en-GB" sz="2000" b="1" i="0" dirty="0">
                <a:solidFill>
                  <a:schemeClr val="tx1"/>
                </a:solidFill>
                <a:effectLst/>
                <a:latin typeface="inherit"/>
              </a:rPr>
              <a:t> during the scan. This particular vulnerability may carries the potential for critical impact. </a:t>
            </a:r>
            <a:br>
              <a:rPr lang="en-GB" sz="2000" b="1" i="0" dirty="0">
                <a:solidFill>
                  <a:schemeClr val="tx1"/>
                </a:solidFill>
                <a:effectLst/>
                <a:latin typeface="inherit"/>
              </a:rPr>
            </a:br>
            <a:r>
              <a:rPr lang="en-GB" sz="2000" b="1" i="0" dirty="0">
                <a:solidFill>
                  <a:srgbClr val="FF0000"/>
                </a:solidFill>
                <a:effectLst/>
                <a:latin typeface="inherit"/>
              </a:rPr>
              <a:t>Attaching a </a:t>
            </a:r>
            <a:r>
              <a:rPr lang="en-IN" sz="2000" b="1" i="0" dirty="0">
                <a:solidFill>
                  <a:srgbClr val="FF0000"/>
                </a:solidFill>
                <a:effectLst/>
                <a:latin typeface="inherit"/>
              </a:rPr>
              <a:t>report regarding this</a:t>
            </a:r>
            <a:endParaRPr sz="2000" b="1" dirty="0">
              <a:solidFill>
                <a:srgbClr val="FF0000"/>
              </a:solidFill>
              <a:latin typeface="inherit"/>
              <a:ea typeface="Proxima Nova Extrabold"/>
              <a:cs typeface="Times New Roman" panose="02020603050405020304" pitchFamily="18" charset="0"/>
              <a:sym typeface="Proxima Nova Extrabold"/>
            </a:endParaRPr>
          </a:p>
        </p:txBody>
      </p:sp>
    </p:spTree>
    <p:extLst>
      <p:ext uri="{BB962C8B-B14F-4D97-AF65-F5344CB8AC3E}">
        <p14:creationId xmlns:p14="http://schemas.microsoft.com/office/powerpoint/2010/main" val="2527923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7C2875-1087-4FE2-F36A-7D595745731D}"/>
              </a:ext>
            </a:extLst>
          </p:cNvPr>
          <p:cNvSpPr txBox="1"/>
          <p:nvPr/>
        </p:nvSpPr>
        <p:spPr>
          <a:xfrm>
            <a:off x="448733" y="635000"/>
            <a:ext cx="8449734" cy="4093428"/>
          </a:xfrm>
          <a:prstGeom prst="rect">
            <a:avLst/>
          </a:prstGeom>
          <a:noFill/>
        </p:spPr>
        <p:txBody>
          <a:bodyPr wrap="square" rtlCol="0">
            <a:spAutoFit/>
          </a:bodyPr>
          <a:lstStyle/>
          <a:p>
            <a:r>
              <a:rPr lang="en-GB" sz="2000" b="1" dirty="0">
                <a:latin typeface="inherit"/>
                <a:cs typeface="Times New Roman" panose="02020603050405020304" pitchFamily="18" charset="0"/>
              </a:rPr>
              <a:t>Summary:</a:t>
            </a:r>
          </a:p>
          <a:p>
            <a:r>
              <a:rPr lang="en-GB" sz="1600" dirty="0">
                <a:latin typeface="inherit"/>
                <a:cs typeface="Times New Roman" panose="02020603050405020304" pitchFamily="18" charset="0"/>
              </a:rPr>
              <a:t>This report highlights a discovered vulnerability in your company's web application related to Cross-site Scripting (XSS). The vulnerability allows an attacker to execute dynamic scripts, such as JavaScript or VBScript, within the context of the application.</a:t>
            </a:r>
          </a:p>
          <a:p>
            <a:endParaRPr lang="en-GB" dirty="0">
              <a:latin typeface="inherit"/>
            </a:endParaRPr>
          </a:p>
          <a:p>
            <a:endParaRPr lang="en-GB" dirty="0">
              <a:latin typeface="inherit"/>
            </a:endParaRPr>
          </a:p>
          <a:p>
            <a:r>
              <a:rPr lang="en-GB" sz="2000" b="1" dirty="0">
                <a:latin typeface="inherit"/>
                <a:cs typeface="Times New Roman" panose="02020603050405020304" pitchFamily="18" charset="0"/>
              </a:rPr>
              <a:t>Description:</a:t>
            </a:r>
          </a:p>
          <a:p>
            <a:r>
              <a:rPr lang="en-GB" sz="1600" dirty="0">
                <a:latin typeface="inherit"/>
                <a:cs typeface="Times New Roman" panose="02020603050405020304" pitchFamily="18" charset="0"/>
              </a:rPr>
              <a:t>This report outlines a critical vulnerability identified in your website, known as Cross-site Scripting (XSS), which demands immediate attention. XSS occurs when the website fails to adequately sanitize and validate user input, allowing malicious code to be injected and executed within the application's context.</a:t>
            </a:r>
          </a:p>
          <a:p>
            <a:endParaRPr lang="en-GB" sz="1600" dirty="0">
              <a:latin typeface="inherit"/>
              <a:cs typeface="Times New Roman" panose="02020603050405020304" pitchFamily="18" charset="0"/>
            </a:endParaRPr>
          </a:p>
          <a:p>
            <a:r>
              <a:rPr lang="en-GB" sz="1600" dirty="0">
                <a:latin typeface="inherit"/>
                <a:cs typeface="Times New Roman" panose="02020603050405020304" pitchFamily="18" charset="0"/>
              </a:rPr>
              <a:t>By exploiting this vulnerability, threat actors can engage in various malicious activities, compromising the integrity and security of your website and its users. These activities include the hijacking of active user sessions, perpetrating phishing attacks, and intercepting sensitive data for nefarious purposes.</a:t>
            </a:r>
          </a:p>
        </p:txBody>
      </p:sp>
    </p:spTree>
    <p:extLst>
      <p:ext uri="{BB962C8B-B14F-4D97-AF65-F5344CB8AC3E}">
        <p14:creationId xmlns:p14="http://schemas.microsoft.com/office/powerpoint/2010/main" val="2672151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38E80E-A4D8-C147-1083-9598803124B0}"/>
              </a:ext>
            </a:extLst>
          </p:cNvPr>
          <p:cNvSpPr txBox="1"/>
          <p:nvPr/>
        </p:nvSpPr>
        <p:spPr>
          <a:xfrm>
            <a:off x="80433" y="178787"/>
            <a:ext cx="8983133" cy="4785926"/>
          </a:xfrm>
          <a:prstGeom prst="rect">
            <a:avLst/>
          </a:prstGeom>
          <a:noFill/>
        </p:spPr>
        <p:txBody>
          <a:bodyPr wrap="square" rtlCol="0">
            <a:spAutoFit/>
          </a:bodyPr>
          <a:lstStyle/>
          <a:p>
            <a:r>
              <a:rPr lang="en-GB" sz="1900" b="1" dirty="0">
                <a:latin typeface="inherit"/>
                <a:cs typeface="Times New Roman" panose="02020603050405020304" pitchFamily="18" charset="0"/>
              </a:rPr>
              <a:t>Environment:</a:t>
            </a:r>
          </a:p>
          <a:p>
            <a:r>
              <a:rPr lang="en-GB" sz="1500" dirty="0">
                <a:latin typeface="inherit"/>
                <a:cs typeface="Times New Roman" panose="02020603050405020304" pitchFamily="18" charset="0"/>
              </a:rPr>
              <a:t>Scope:  Web Application</a:t>
            </a:r>
          </a:p>
          <a:p>
            <a:r>
              <a:rPr lang="en-GB" sz="1500" dirty="0">
                <a:latin typeface="inherit"/>
                <a:cs typeface="Times New Roman" panose="02020603050405020304" pitchFamily="18" charset="0"/>
              </a:rPr>
              <a:t>Product name: Zero Bank</a:t>
            </a:r>
          </a:p>
          <a:p>
            <a:r>
              <a:rPr lang="en-GB" sz="1500" dirty="0">
                <a:latin typeface="inherit"/>
                <a:cs typeface="Times New Roman" panose="02020603050405020304" pitchFamily="18" charset="0"/>
              </a:rPr>
              <a:t>OS name and version (</a:t>
            </a:r>
            <a:r>
              <a:rPr lang="en-GB" sz="1500" dirty="0" err="1">
                <a:latin typeface="inherit"/>
                <a:cs typeface="Times New Roman" panose="02020603050405020304" pitchFamily="18" charset="0"/>
              </a:rPr>
              <a:t>incl</a:t>
            </a:r>
            <a:r>
              <a:rPr lang="en-GB" sz="1500" dirty="0">
                <a:latin typeface="inherit"/>
                <a:cs typeface="Times New Roman" panose="02020603050405020304" pitchFamily="18" charset="0"/>
              </a:rPr>
              <a:t> SP): Windows 11 22H2</a:t>
            </a:r>
          </a:p>
          <a:p>
            <a:r>
              <a:rPr lang="en-GB" sz="1500" dirty="0">
                <a:latin typeface="inherit"/>
                <a:cs typeface="Times New Roman" panose="02020603050405020304" pitchFamily="18" charset="0"/>
              </a:rPr>
              <a:t>Attack type: Universal XSS</a:t>
            </a:r>
          </a:p>
          <a:p>
            <a:r>
              <a:rPr lang="en-GB" sz="1500" dirty="0">
                <a:latin typeface="inherit"/>
                <a:cs typeface="Times New Roman" panose="02020603050405020304" pitchFamily="18" charset="0"/>
              </a:rPr>
              <a:t>Maximum user privileges needed to reproduce your issue: no privileges</a:t>
            </a:r>
          </a:p>
          <a:p>
            <a:endParaRPr lang="en-GB" dirty="0">
              <a:latin typeface="inherit"/>
            </a:endParaRPr>
          </a:p>
          <a:p>
            <a:endParaRPr lang="en-GB" dirty="0">
              <a:latin typeface="inherit"/>
            </a:endParaRPr>
          </a:p>
          <a:p>
            <a:r>
              <a:rPr lang="en-GB" sz="1900" b="1" dirty="0">
                <a:latin typeface="inherit"/>
                <a:cs typeface="Times New Roman" panose="02020603050405020304" pitchFamily="18" charset="0"/>
              </a:rPr>
              <a:t>Steps To Reproduce:</a:t>
            </a:r>
          </a:p>
          <a:p>
            <a:pPr marL="342900" indent="-342900">
              <a:buFont typeface="+mj-lt"/>
              <a:buAutoNum type="arabicPeriod"/>
            </a:pPr>
            <a:r>
              <a:rPr lang="en-GB" sz="1500" dirty="0">
                <a:latin typeface="inherit"/>
                <a:cs typeface="Times New Roman" panose="02020603050405020304" pitchFamily="18" charset="0"/>
              </a:rPr>
              <a:t>Access the web page using the provided URL: http://zero.webappsecurity.com/admin/currencies-add.html.</a:t>
            </a:r>
          </a:p>
          <a:p>
            <a:pPr marL="342900" indent="-342900">
              <a:buFont typeface="+mj-lt"/>
              <a:buAutoNum type="arabicPeriod"/>
            </a:pPr>
            <a:r>
              <a:rPr lang="en-GB" sz="1500" dirty="0">
                <a:latin typeface="inherit"/>
                <a:cs typeface="Times New Roman" panose="02020603050405020304" pitchFamily="18" charset="0"/>
              </a:rPr>
              <a:t>On the loaded page, locate the "Name" field.</a:t>
            </a:r>
          </a:p>
          <a:p>
            <a:pPr marL="342900" indent="-342900">
              <a:buFont typeface="+mj-lt"/>
              <a:buAutoNum type="arabicPeriod"/>
            </a:pPr>
            <a:r>
              <a:rPr lang="en-GB" sz="1500" dirty="0">
                <a:latin typeface="inherit"/>
                <a:cs typeface="Times New Roman" panose="02020603050405020304" pitchFamily="18" charset="0"/>
              </a:rPr>
              <a:t>Inject the following payload into the "Name" field: </a:t>
            </a:r>
            <a:r>
              <a:rPr lang="en-GB" sz="1500" i="1" dirty="0">
                <a:latin typeface="inherit"/>
                <a:cs typeface="Times New Roman" panose="02020603050405020304" pitchFamily="18" charset="0"/>
              </a:rPr>
              <a:t>&lt;/style&gt;&lt;/script&gt;&lt;script&gt;alert(1)&lt;/script&gt;</a:t>
            </a:r>
            <a:r>
              <a:rPr lang="en-GB" sz="1500" dirty="0">
                <a:latin typeface="inherit"/>
                <a:cs typeface="Times New Roman" panose="02020603050405020304" pitchFamily="18" charset="0"/>
              </a:rPr>
              <a:t>.</a:t>
            </a:r>
          </a:p>
          <a:p>
            <a:pPr marL="342900" indent="-342900">
              <a:buFont typeface="+mj-lt"/>
              <a:buAutoNum type="arabicPeriod"/>
            </a:pPr>
            <a:r>
              <a:rPr lang="en-GB" sz="1500" dirty="0">
                <a:latin typeface="inherit"/>
                <a:cs typeface="Times New Roman" panose="02020603050405020304" pitchFamily="18" charset="0"/>
              </a:rPr>
              <a:t> Proceed to visit the http://zero.webappsecurity.com/admin/currencies-add.html web page.</a:t>
            </a:r>
          </a:p>
          <a:p>
            <a:pPr marL="342900" indent="-342900">
              <a:buFont typeface="+mj-lt"/>
              <a:buAutoNum type="arabicPeriod"/>
            </a:pPr>
            <a:r>
              <a:rPr lang="en-GB" sz="1500" dirty="0">
                <a:latin typeface="inherit"/>
                <a:cs typeface="Times New Roman" panose="02020603050405020304" pitchFamily="18" charset="0"/>
              </a:rPr>
              <a:t>Once on the "currency.html" page, the injected JavaScript payload will trigger, resulting in an alert displaying the value "1".</a:t>
            </a:r>
          </a:p>
          <a:p>
            <a:endParaRPr lang="en-GB" sz="1500" dirty="0">
              <a:latin typeface="inherit"/>
            </a:endParaRPr>
          </a:p>
          <a:p>
            <a:r>
              <a:rPr lang="en-GB" sz="1500" dirty="0">
                <a:latin typeface="inherit"/>
                <a:cs typeface="Times New Roman" panose="02020603050405020304" pitchFamily="18" charset="0"/>
              </a:rPr>
              <a:t>These steps demonstrate the presence of a Cross-site Scripting (XSS) vulnerability within the web application.</a:t>
            </a:r>
          </a:p>
          <a:p>
            <a:r>
              <a:rPr lang="en-GB" sz="1500" dirty="0">
                <a:latin typeface="inherit"/>
                <a:cs typeface="Times New Roman" panose="02020603050405020304" pitchFamily="18" charset="0"/>
              </a:rPr>
              <a:t>To support this report, I have attached a video and screenshots that clearly demonstrate the vulnerability. Kindly refer to the "Proof of Concept (POC)" section for further details and visual evidence.</a:t>
            </a:r>
            <a:endParaRPr lang="en-GB" sz="1500" dirty="0">
              <a:latin typeface="inherit"/>
            </a:endParaRPr>
          </a:p>
          <a:p>
            <a:endParaRPr lang="en-IN" dirty="0">
              <a:latin typeface="inherit"/>
            </a:endParaRPr>
          </a:p>
        </p:txBody>
      </p:sp>
    </p:spTree>
    <p:extLst>
      <p:ext uri="{BB962C8B-B14F-4D97-AF65-F5344CB8AC3E}">
        <p14:creationId xmlns:p14="http://schemas.microsoft.com/office/powerpoint/2010/main" val="2689024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F98A41-62AF-BDCB-E64F-C523A8E532A3}"/>
              </a:ext>
            </a:extLst>
          </p:cNvPr>
          <p:cNvSpPr txBox="1"/>
          <p:nvPr/>
        </p:nvSpPr>
        <p:spPr>
          <a:xfrm>
            <a:off x="296333" y="313267"/>
            <a:ext cx="8382000" cy="492443"/>
          </a:xfrm>
          <a:prstGeom prst="rect">
            <a:avLst/>
          </a:prstGeom>
          <a:noFill/>
        </p:spPr>
        <p:txBody>
          <a:bodyPr wrap="square" rtlCol="0">
            <a:spAutoFit/>
          </a:bodyPr>
          <a:lstStyle/>
          <a:p>
            <a:r>
              <a:rPr lang="en-IN" sz="2600" b="1" i="0" dirty="0">
                <a:solidFill>
                  <a:schemeClr val="tx1"/>
                </a:solidFill>
                <a:effectLst/>
                <a:latin typeface="inherit"/>
                <a:cs typeface="Times New Roman" panose="02020603050405020304" pitchFamily="18" charset="0"/>
              </a:rPr>
              <a:t>Proof of Concept (PoC):</a:t>
            </a:r>
            <a:endParaRPr lang="en-IN" sz="2600" b="1" dirty="0">
              <a:solidFill>
                <a:schemeClr val="tx1"/>
              </a:solidFill>
              <a:latin typeface="inherit"/>
              <a:cs typeface="Times New Roman" panose="02020603050405020304" pitchFamily="18" charset="0"/>
            </a:endParaRPr>
          </a:p>
        </p:txBody>
      </p:sp>
      <p:pic>
        <p:nvPicPr>
          <p:cNvPr id="5" name="Picture 4">
            <a:extLst>
              <a:ext uri="{FF2B5EF4-FFF2-40B4-BE49-F238E27FC236}">
                <a16:creationId xmlns:a16="http://schemas.microsoft.com/office/drawing/2014/main" id="{4A21A125-FF6F-EB13-3DA6-708A7883EA11}"/>
              </a:ext>
            </a:extLst>
          </p:cNvPr>
          <p:cNvPicPr>
            <a:picLocks noChangeAspect="1"/>
          </p:cNvPicPr>
          <p:nvPr/>
        </p:nvPicPr>
        <p:blipFill>
          <a:blip r:embed="rId2"/>
          <a:stretch>
            <a:fillRect/>
          </a:stretch>
        </p:blipFill>
        <p:spPr>
          <a:xfrm>
            <a:off x="0" y="1038225"/>
            <a:ext cx="9144000" cy="4105275"/>
          </a:xfrm>
          <a:prstGeom prst="rect">
            <a:avLst/>
          </a:prstGeom>
        </p:spPr>
      </p:pic>
    </p:spTree>
    <p:extLst>
      <p:ext uri="{BB962C8B-B14F-4D97-AF65-F5344CB8AC3E}">
        <p14:creationId xmlns:p14="http://schemas.microsoft.com/office/powerpoint/2010/main" val="776458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63CED1-0741-DE71-4B7E-BEC32F7D2E11}"/>
              </a:ext>
            </a:extLst>
          </p:cNvPr>
          <p:cNvPicPr>
            <a:picLocks noChangeAspect="1"/>
          </p:cNvPicPr>
          <p:nvPr/>
        </p:nvPicPr>
        <p:blipFill>
          <a:blip r:embed="rId2"/>
          <a:stretch>
            <a:fillRect/>
          </a:stretch>
        </p:blipFill>
        <p:spPr>
          <a:xfrm>
            <a:off x="0" y="0"/>
            <a:ext cx="9144000" cy="5143499"/>
          </a:xfrm>
          <a:prstGeom prst="rect">
            <a:avLst/>
          </a:prstGeom>
        </p:spPr>
      </p:pic>
    </p:spTree>
    <p:extLst>
      <p:ext uri="{BB962C8B-B14F-4D97-AF65-F5344CB8AC3E}">
        <p14:creationId xmlns:p14="http://schemas.microsoft.com/office/powerpoint/2010/main" val="1519922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Untitled video - Made with Clipchamp">
            <a:hlinkClick r:id="" action="ppaction://media"/>
            <a:extLst>
              <a:ext uri="{FF2B5EF4-FFF2-40B4-BE49-F238E27FC236}">
                <a16:creationId xmlns:a16="http://schemas.microsoft.com/office/drawing/2014/main" id="{EC3EADB7-9523-CFA1-81D8-3485FC83B384}"/>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669471" y="588054"/>
            <a:ext cx="7805057" cy="4390345"/>
          </a:xfrm>
          <a:prstGeom prst="rect">
            <a:avLst/>
          </a:prstGeom>
        </p:spPr>
      </p:pic>
      <p:sp>
        <p:nvSpPr>
          <p:cNvPr id="3" name="TextBox 2">
            <a:extLst>
              <a:ext uri="{FF2B5EF4-FFF2-40B4-BE49-F238E27FC236}">
                <a16:creationId xmlns:a16="http://schemas.microsoft.com/office/drawing/2014/main" id="{810BDFCA-68C6-190B-36A1-C567BEA13B7B}"/>
              </a:ext>
            </a:extLst>
          </p:cNvPr>
          <p:cNvSpPr txBox="1"/>
          <p:nvPr/>
        </p:nvSpPr>
        <p:spPr>
          <a:xfrm>
            <a:off x="677635" y="106136"/>
            <a:ext cx="5208814" cy="369332"/>
          </a:xfrm>
          <a:prstGeom prst="rect">
            <a:avLst/>
          </a:prstGeom>
          <a:noFill/>
        </p:spPr>
        <p:txBody>
          <a:bodyPr wrap="square" rtlCol="0">
            <a:spAutoFit/>
          </a:bodyPr>
          <a:lstStyle/>
          <a:p>
            <a:pPr algn="l" fontAlgn="auto"/>
            <a:r>
              <a:rPr lang="en-IN" sz="1800" b="1" i="0" dirty="0">
                <a:solidFill>
                  <a:srgbClr val="3E3E3E"/>
                </a:solidFill>
                <a:effectLst/>
                <a:latin typeface="inherit"/>
              </a:rPr>
              <a:t>Video Demonstration:</a:t>
            </a:r>
          </a:p>
        </p:txBody>
      </p:sp>
    </p:spTree>
    <p:extLst>
      <p:ext uri="{BB962C8B-B14F-4D97-AF65-F5344CB8AC3E}">
        <p14:creationId xmlns:p14="http://schemas.microsoft.com/office/powerpoint/2010/main" val="1455455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8767"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10092C-756B-13A4-727A-4EC214FF3F91}"/>
              </a:ext>
            </a:extLst>
          </p:cNvPr>
          <p:cNvSpPr txBox="1"/>
          <p:nvPr/>
        </p:nvSpPr>
        <p:spPr>
          <a:xfrm>
            <a:off x="230716" y="455786"/>
            <a:ext cx="8682567" cy="4231928"/>
          </a:xfrm>
          <a:prstGeom prst="rect">
            <a:avLst/>
          </a:prstGeom>
          <a:noFill/>
        </p:spPr>
        <p:txBody>
          <a:bodyPr wrap="square" rtlCol="0">
            <a:spAutoFit/>
          </a:bodyPr>
          <a:lstStyle/>
          <a:p>
            <a:r>
              <a:rPr lang="en-IN" sz="2000" b="1" i="0" dirty="0">
                <a:solidFill>
                  <a:schemeClr val="tx1"/>
                </a:solidFill>
                <a:effectLst/>
                <a:latin typeface="inherit"/>
                <a:cs typeface="Times New Roman" panose="02020603050405020304" pitchFamily="18" charset="0"/>
              </a:rPr>
              <a:t>Impact:</a:t>
            </a:r>
            <a:endParaRPr lang="en-IN" sz="2000" b="1" dirty="0">
              <a:solidFill>
                <a:schemeClr val="tx1"/>
              </a:solidFill>
              <a:latin typeface="inherit"/>
              <a:cs typeface="Times New Roman" panose="02020603050405020304" pitchFamily="18" charset="0"/>
            </a:endParaRPr>
          </a:p>
          <a:p>
            <a:r>
              <a:rPr lang="en-GB" sz="1600" dirty="0">
                <a:latin typeface="inherit"/>
                <a:cs typeface="Times New Roman" panose="02020603050405020304" pitchFamily="18" charset="0"/>
              </a:rPr>
              <a:t>The identified Cross-site Scripting (XSS) vulnerability poses significant risks to the security and integrity of the web application. If exploited, the following impacts can be expected:</a:t>
            </a:r>
          </a:p>
          <a:p>
            <a:endParaRPr lang="en-GB" sz="1600" dirty="0">
              <a:latin typeface="inherit"/>
              <a:cs typeface="Times New Roman" panose="02020603050405020304" pitchFamily="18" charset="0"/>
            </a:endParaRPr>
          </a:p>
          <a:p>
            <a:pPr marL="285750" indent="-285750">
              <a:buFont typeface="Arial" panose="020B0604020202020204" pitchFamily="34" charset="0"/>
              <a:buChar char="•"/>
            </a:pPr>
            <a:r>
              <a:rPr lang="en-GB" sz="1600" dirty="0">
                <a:latin typeface="inherit"/>
                <a:cs typeface="Times New Roman" panose="02020603050405020304" pitchFamily="18" charset="0"/>
              </a:rPr>
              <a:t>Session Hijacking</a:t>
            </a:r>
          </a:p>
          <a:p>
            <a:pPr marL="285750" indent="-285750">
              <a:buFont typeface="Arial" panose="020B0604020202020204" pitchFamily="34" charset="0"/>
              <a:buChar char="•"/>
            </a:pPr>
            <a:r>
              <a:rPr lang="en-GB" sz="1600" dirty="0">
                <a:latin typeface="inherit"/>
                <a:cs typeface="Times New Roman" panose="02020603050405020304" pitchFamily="18" charset="0"/>
              </a:rPr>
              <a:t>Phishing Attacks</a:t>
            </a:r>
          </a:p>
          <a:p>
            <a:pPr marL="285750" indent="-285750">
              <a:buFont typeface="Arial" panose="020B0604020202020204" pitchFamily="34" charset="0"/>
              <a:buChar char="•"/>
            </a:pPr>
            <a:r>
              <a:rPr lang="en-GB" sz="1600" dirty="0">
                <a:latin typeface="inherit"/>
                <a:cs typeface="Times New Roman" panose="02020603050405020304" pitchFamily="18" charset="0"/>
              </a:rPr>
              <a:t>Data Interception and Man-in-the-Middle Attacks</a:t>
            </a:r>
          </a:p>
          <a:p>
            <a:pPr marL="285750" indent="-285750">
              <a:buFont typeface="Arial" panose="020B0604020202020204" pitchFamily="34" charset="0"/>
              <a:buChar char="•"/>
            </a:pPr>
            <a:r>
              <a:rPr lang="en-GB" sz="1600" dirty="0">
                <a:latin typeface="inherit"/>
                <a:cs typeface="Times New Roman" panose="02020603050405020304" pitchFamily="18" charset="0"/>
              </a:rPr>
              <a:t>Reputation and Trust Damage</a:t>
            </a:r>
            <a:endParaRPr lang="en-IN" sz="1600" dirty="0">
              <a:latin typeface="inherit"/>
              <a:cs typeface="Times New Roman" panose="02020603050405020304" pitchFamily="18" charset="0"/>
            </a:endParaRPr>
          </a:p>
          <a:p>
            <a:endParaRPr lang="en-GB" dirty="0">
              <a:latin typeface="inherit"/>
            </a:endParaRPr>
          </a:p>
          <a:p>
            <a:endParaRPr lang="en-GB" dirty="0">
              <a:latin typeface="inherit"/>
            </a:endParaRPr>
          </a:p>
          <a:p>
            <a:r>
              <a:rPr lang="en-IN" sz="2000" b="1" i="0" dirty="0">
                <a:solidFill>
                  <a:schemeClr val="tx1"/>
                </a:solidFill>
                <a:effectLst/>
                <a:latin typeface="inherit"/>
              </a:rPr>
              <a:t>Recommendations:</a:t>
            </a:r>
          </a:p>
          <a:p>
            <a:endParaRPr lang="en-IN" sz="1600" b="0" i="0" dirty="0">
              <a:solidFill>
                <a:schemeClr val="tx1"/>
              </a:solidFill>
              <a:effectLst/>
              <a:latin typeface="inherit"/>
            </a:endParaRPr>
          </a:p>
          <a:p>
            <a:pPr marL="285750" indent="-285750" algn="l">
              <a:buFont typeface="Arial" panose="020B0604020202020204" pitchFamily="34" charset="0"/>
              <a:buChar char="•"/>
            </a:pPr>
            <a:r>
              <a:rPr lang="en-GB" sz="1600" b="0" i="0" dirty="0">
                <a:solidFill>
                  <a:schemeClr val="tx1"/>
                </a:solidFill>
                <a:effectLst/>
                <a:latin typeface="inherit"/>
              </a:rPr>
              <a:t>Implement thorough input validation and output encoding techniques.</a:t>
            </a:r>
          </a:p>
          <a:p>
            <a:pPr marL="285750" indent="-285750" algn="l">
              <a:buFont typeface="Arial" panose="020B0604020202020204" pitchFamily="34" charset="0"/>
              <a:buChar char="•"/>
            </a:pPr>
            <a:endParaRPr lang="en-GB" sz="300" b="0" i="0" dirty="0">
              <a:solidFill>
                <a:schemeClr val="tx1"/>
              </a:solidFill>
              <a:effectLst/>
              <a:latin typeface="inherit"/>
            </a:endParaRPr>
          </a:p>
          <a:p>
            <a:pPr marL="285750" indent="-285750" algn="l">
              <a:buFont typeface="Arial" panose="020B0604020202020204" pitchFamily="34" charset="0"/>
              <a:buChar char="•"/>
            </a:pPr>
            <a:r>
              <a:rPr lang="en-GB" sz="1600" b="0" i="0" dirty="0">
                <a:solidFill>
                  <a:schemeClr val="tx1"/>
                </a:solidFill>
                <a:effectLst/>
                <a:latin typeface="inherit"/>
              </a:rPr>
              <a:t>Deploy and configure a robust Content Security Policy (CSP).</a:t>
            </a:r>
          </a:p>
          <a:p>
            <a:pPr marL="285750" indent="-285750" algn="l">
              <a:buFont typeface="Arial" panose="020B0604020202020204" pitchFamily="34" charset="0"/>
              <a:buChar char="•"/>
            </a:pPr>
            <a:endParaRPr lang="en-GB" sz="300" b="0" i="0" dirty="0">
              <a:solidFill>
                <a:schemeClr val="tx1"/>
              </a:solidFill>
              <a:effectLst/>
              <a:latin typeface="inherit"/>
            </a:endParaRPr>
          </a:p>
          <a:p>
            <a:pPr marL="285750" indent="-285750" algn="l">
              <a:buFont typeface="Arial" panose="020B0604020202020204" pitchFamily="34" charset="0"/>
              <a:buChar char="•"/>
            </a:pPr>
            <a:r>
              <a:rPr lang="en-GB" sz="1600" b="0" i="0" dirty="0">
                <a:solidFill>
                  <a:schemeClr val="tx1"/>
                </a:solidFill>
                <a:effectLst/>
                <a:latin typeface="inherit"/>
              </a:rPr>
              <a:t>Integrate secure coding practices into the development process.</a:t>
            </a:r>
          </a:p>
          <a:p>
            <a:pPr marL="285750" indent="-285750" algn="l">
              <a:buFont typeface="Arial" panose="020B0604020202020204" pitchFamily="34" charset="0"/>
              <a:buChar char="•"/>
            </a:pPr>
            <a:endParaRPr lang="en-GB" sz="300" b="0" i="0" dirty="0">
              <a:solidFill>
                <a:schemeClr val="tx1"/>
              </a:solidFill>
              <a:effectLst/>
              <a:latin typeface="inherit"/>
            </a:endParaRPr>
          </a:p>
          <a:p>
            <a:pPr marL="285750" indent="-285750" algn="l">
              <a:buFont typeface="Arial" panose="020B0604020202020204" pitchFamily="34" charset="0"/>
              <a:buChar char="•"/>
            </a:pPr>
            <a:r>
              <a:rPr lang="en-GB" sz="1600" b="0" i="0" dirty="0">
                <a:solidFill>
                  <a:schemeClr val="tx1"/>
                </a:solidFill>
                <a:effectLst/>
                <a:latin typeface="inherit"/>
              </a:rPr>
              <a:t>Develop an effective incident response plan for XSS attacks.</a:t>
            </a:r>
          </a:p>
        </p:txBody>
      </p:sp>
    </p:spTree>
    <p:extLst>
      <p:ext uri="{BB962C8B-B14F-4D97-AF65-F5344CB8AC3E}">
        <p14:creationId xmlns:p14="http://schemas.microsoft.com/office/powerpoint/2010/main" val="3539438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311700" y="1959975"/>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b="1" dirty="0">
                <a:latin typeface="Times New Roman" panose="02020603050405020304" pitchFamily="18" charset="0"/>
                <a:ea typeface="Proxima Nova"/>
                <a:cs typeface="Times New Roman" panose="02020603050405020304" pitchFamily="18" charset="0"/>
                <a:sym typeface="Proxima Nova"/>
              </a:rPr>
              <a:t>Thank </a:t>
            </a:r>
            <a:r>
              <a:rPr lang="en" sz="5000" b="1" dirty="0">
                <a:latin typeface="inherit"/>
                <a:ea typeface="Proxima Nova"/>
                <a:cs typeface="Times New Roman" panose="02020603050405020304" pitchFamily="18" charset="0"/>
                <a:sym typeface="Proxima Nova"/>
              </a:rPr>
              <a:t>You</a:t>
            </a:r>
            <a:endParaRPr sz="5000" b="1" dirty="0">
              <a:latin typeface="inherit"/>
              <a:ea typeface="Proxima Nova"/>
              <a:cs typeface="Times New Roman" panose="02020603050405020304" pitchFamily="18" charset="0"/>
              <a:sym typeface="Proxima Nova"/>
            </a:endParaRPr>
          </a:p>
        </p:txBody>
      </p:sp>
      <p:sp>
        <p:nvSpPr>
          <p:cNvPr id="2" name="TextBox 1">
            <a:extLst>
              <a:ext uri="{FF2B5EF4-FFF2-40B4-BE49-F238E27FC236}">
                <a16:creationId xmlns:a16="http://schemas.microsoft.com/office/drawing/2014/main" id="{1D79F108-5A54-E00A-1EA6-1EBFD1CA5382}"/>
              </a:ext>
            </a:extLst>
          </p:cNvPr>
          <p:cNvSpPr txBox="1"/>
          <p:nvPr/>
        </p:nvSpPr>
        <p:spPr>
          <a:xfrm>
            <a:off x="3388001" y="2801775"/>
            <a:ext cx="2367997" cy="307777"/>
          </a:xfrm>
          <a:prstGeom prst="rect">
            <a:avLst/>
          </a:prstGeom>
          <a:noFill/>
        </p:spPr>
        <p:txBody>
          <a:bodyPr wrap="square" rtlCol="0">
            <a:spAutoFit/>
          </a:bodyPr>
          <a:lstStyle/>
          <a:p>
            <a:r>
              <a:rPr lang="en-GB" b="1" dirty="0">
                <a:solidFill>
                  <a:schemeClr val="tx1"/>
                </a:solidFill>
                <a:latin typeface="inherit"/>
                <a:cs typeface="Times New Roman" panose="02020603050405020304" pitchFamily="18" charset="0"/>
              </a:rPr>
              <a:t>Submitted by: Vishal Balani</a:t>
            </a:r>
            <a:endParaRPr lang="en-IN" b="1" dirty="0">
              <a:solidFill>
                <a:schemeClr val="tx1"/>
              </a:solidFill>
              <a:latin typeface="inherit"/>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191421"/>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GB" sz="3000" b="1" dirty="0" err="1">
                <a:latin typeface="inherit"/>
                <a:ea typeface="Proxima Nova Extrabold"/>
                <a:cs typeface="Times New Roman" panose="02020603050405020304" pitchFamily="18" charset="0"/>
                <a:sym typeface="Proxima Nova Extrabold"/>
              </a:rPr>
              <a:t>Netsparker</a:t>
            </a:r>
            <a:r>
              <a:rPr lang="en-GB" sz="3000" b="1" dirty="0">
                <a:latin typeface="inherit"/>
                <a:ea typeface="Proxima Nova Extrabold"/>
                <a:cs typeface="Times New Roman" panose="02020603050405020304" pitchFamily="18" charset="0"/>
                <a:sym typeface="Proxima Nova Extrabold"/>
              </a:rPr>
              <a:t> Vulnerability Report</a:t>
            </a:r>
          </a:p>
        </p:txBody>
      </p:sp>
      <p:sp>
        <p:nvSpPr>
          <p:cNvPr id="2" name="TextBox 1">
            <a:extLst>
              <a:ext uri="{FF2B5EF4-FFF2-40B4-BE49-F238E27FC236}">
                <a16:creationId xmlns:a16="http://schemas.microsoft.com/office/drawing/2014/main" id="{A0FEC57A-00BB-C473-99F0-8DAC4EBD76F4}"/>
              </a:ext>
            </a:extLst>
          </p:cNvPr>
          <p:cNvSpPr txBox="1"/>
          <p:nvPr/>
        </p:nvSpPr>
        <p:spPr>
          <a:xfrm>
            <a:off x="355875" y="1196067"/>
            <a:ext cx="8432250" cy="4124206"/>
          </a:xfrm>
          <a:prstGeom prst="rect">
            <a:avLst/>
          </a:prstGeom>
        </p:spPr>
        <p:txBody>
          <a:bodyPr wrap="square" rtlCol="0">
            <a:spAutoFit/>
          </a:bodyPr>
          <a:lstStyle/>
          <a:p>
            <a:r>
              <a:rPr lang="en-IN" sz="2000" b="0" i="0" dirty="0">
                <a:solidFill>
                  <a:schemeClr val="tx1"/>
                </a:solidFill>
                <a:effectLst/>
                <a:latin typeface="inherit"/>
                <a:cs typeface="Times New Roman" panose="02020603050405020304" pitchFamily="18" charset="0"/>
              </a:rPr>
              <a:t>Overview:</a:t>
            </a:r>
          </a:p>
          <a:p>
            <a:pPr marL="342900" indent="-342900">
              <a:buFont typeface="Arial" panose="020B0604020202020204" pitchFamily="34" charset="0"/>
              <a:buChar char="•"/>
            </a:pPr>
            <a:r>
              <a:rPr lang="en-GB" sz="1600" b="0" i="0" dirty="0">
                <a:solidFill>
                  <a:schemeClr val="tx1"/>
                </a:solidFill>
                <a:effectLst/>
                <a:latin typeface="inherit"/>
                <a:cs typeface="Times New Roman" panose="02020603050405020304" pitchFamily="18" charset="0"/>
              </a:rPr>
              <a:t>The </a:t>
            </a:r>
            <a:r>
              <a:rPr lang="en-GB" sz="1600" b="0" i="0" dirty="0" err="1">
                <a:solidFill>
                  <a:schemeClr val="tx1"/>
                </a:solidFill>
                <a:effectLst/>
                <a:latin typeface="inherit"/>
                <a:cs typeface="Times New Roman" panose="02020603050405020304" pitchFamily="18" charset="0"/>
              </a:rPr>
              <a:t>Netsparker</a:t>
            </a:r>
            <a:r>
              <a:rPr lang="en-GB" sz="1600" b="0" i="0" dirty="0">
                <a:solidFill>
                  <a:schemeClr val="tx1"/>
                </a:solidFill>
                <a:effectLst/>
                <a:latin typeface="inherit"/>
                <a:cs typeface="Times New Roman" panose="02020603050405020304" pitchFamily="18" charset="0"/>
              </a:rPr>
              <a:t> vulnerability scan was conducted on http://</a:t>
            </a:r>
            <a:r>
              <a:rPr lang="en" sz="1600" dirty="0">
                <a:latin typeface="inherit"/>
                <a:ea typeface="Proxima Nova"/>
                <a:cs typeface="Times New Roman" panose="02020603050405020304" pitchFamily="18" charset="0"/>
                <a:sym typeface="Proxima Nova"/>
              </a:rPr>
              <a:t>zero.webappsecurity.com.</a:t>
            </a:r>
            <a:endParaRPr lang="en-GB" sz="1600" b="0" i="0" dirty="0">
              <a:solidFill>
                <a:schemeClr val="tx1"/>
              </a:solidFill>
              <a:effectLst/>
              <a:latin typeface="inherit"/>
              <a:cs typeface="Times New Roman" panose="02020603050405020304" pitchFamily="18" charset="0"/>
            </a:endParaRPr>
          </a:p>
          <a:p>
            <a:pPr marL="285750" indent="-285750" algn="l">
              <a:buFont typeface="Arial" panose="020B0604020202020204" pitchFamily="34" charset="0"/>
              <a:buChar char="•"/>
            </a:pPr>
            <a:r>
              <a:rPr lang="en-GB" sz="1600" b="0" i="0" dirty="0">
                <a:solidFill>
                  <a:schemeClr val="tx1"/>
                </a:solidFill>
                <a:effectLst/>
                <a:latin typeface="inherit"/>
                <a:cs typeface="Times New Roman" panose="02020603050405020304" pitchFamily="18" charset="0"/>
              </a:rPr>
              <a:t> The detailed scan report PDF is attached in the folder for reference.</a:t>
            </a:r>
          </a:p>
          <a:p>
            <a:pPr marL="285750" indent="-285750" algn="l">
              <a:buFont typeface="Arial" panose="020B0604020202020204" pitchFamily="34" charset="0"/>
              <a:buChar char="•"/>
            </a:pPr>
            <a:r>
              <a:rPr lang="en-GB" sz="1600" b="0" i="0" dirty="0">
                <a:solidFill>
                  <a:schemeClr val="tx1"/>
                </a:solidFill>
                <a:effectLst/>
                <a:latin typeface="inherit"/>
                <a:cs typeface="Times New Roman" panose="02020603050405020304" pitchFamily="18" charset="0"/>
              </a:rPr>
              <a:t> Additionally, a Base Knowledge report is also provided.</a:t>
            </a:r>
          </a:p>
          <a:p>
            <a:pPr algn="l"/>
            <a:endParaRPr lang="en-GB" sz="1600" b="0" i="0" dirty="0">
              <a:solidFill>
                <a:schemeClr val="tx1"/>
              </a:solidFill>
              <a:effectLst/>
              <a:latin typeface="inherit"/>
              <a:cs typeface="Times New Roman" panose="02020603050405020304" pitchFamily="18" charset="0"/>
            </a:endParaRPr>
          </a:p>
          <a:p>
            <a:pPr algn="l"/>
            <a:endParaRPr lang="en-GB" sz="1600" b="0" i="0" dirty="0">
              <a:solidFill>
                <a:schemeClr val="tx1"/>
              </a:solidFill>
              <a:effectLst/>
              <a:latin typeface="inherit"/>
              <a:cs typeface="Times New Roman" panose="02020603050405020304" pitchFamily="18" charset="0"/>
            </a:endParaRPr>
          </a:p>
          <a:p>
            <a:pPr algn="l"/>
            <a:r>
              <a:rPr lang="en-GB" sz="2000" b="0" i="0" dirty="0">
                <a:solidFill>
                  <a:schemeClr val="tx1"/>
                </a:solidFill>
                <a:effectLst/>
                <a:latin typeface="inherit"/>
                <a:cs typeface="Times New Roman" panose="02020603050405020304" pitchFamily="18" charset="0"/>
              </a:rPr>
              <a:t>Highlights:</a:t>
            </a:r>
          </a:p>
          <a:p>
            <a:pPr algn="l"/>
            <a:endParaRPr lang="en-GB" sz="1600" b="0" i="0" dirty="0">
              <a:solidFill>
                <a:schemeClr val="tx1"/>
              </a:solidFill>
              <a:effectLst/>
              <a:latin typeface="inherit"/>
              <a:cs typeface="Times New Roman" panose="02020603050405020304" pitchFamily="18" charset="0"/>
            </a:endParaRPr>
          </a:p>
          <a:p>
            <a:pPr marL="285750" indent="-285750" algn="l">
              <a:buFont typeface="Arial" panose="020B0604020202020204" pitchFamily="34" charset="0"/>
              <a:buChar char="•"/>
            </a:pPr>
            <a:r>
              <a:rPr lang="en-IN" sz="1600" b="0" i="0" dirty="0">
                <a:solidFill>
                  <a:schemeClr val="tx1"/>
                </a:solidFill>
                <a:effectLst/>
                <a:latin typeface="inherit"/>
              </a:rPr>
              <a:t>Critical vulnerabilities identified: 3</a:t>
            </a:r>
          </a:p>
          <a:p>
            <a:pPr marL="285750" indent="-285750">
              <a:buFont typeface="Arial" panose="020B0604020202020204" pitchFamily="34" charset="0"/>
              <a:buChar char="•"/>
            </a:pPr>
            <a:r>
              <a:rPr lang="en-GB" sz="1600" b="0" i="0" dirty="0">
                <a:solidFill>
                  <a:schemeClr val="tx1"/>
                </a:solidFill>
                <a:effectLst/>
                <a:latin typeface="inherit"/>
                <a:cs typeface="Times New Roman" panose="02020603050405020304" pitchFamily="18" charset="0"/>
              </a:rPr>
              <a:t>High vulnerabilities identified: 5</a:t>
            </a:r>
          </a:p>
          <a:p>
            <a:pPr marL="285750" indent="-285750" algn="l">
              <a:buFont typeface="Arial" panose="020B0604020202020204" pitchFamily="34" charset="0"/>
              <a:buChar char="•"/>
            </a:pPr>
            <a:r>
              <a:rPr lang="en-GB" sz="1600" b="0" i="0" dirty="0">
                <a:solidFill>
                  <a:schemeClr val="tx1"/>
                </a:solidFill>
                <a:effectLst/>
                <a:latin typeface="inherit"/>
                <a:cs typeface="Times New Roman" panose="02020603050405020304" pitchFamily="18" charset="0"/>
              </a:rPr>
              <a:t>Medium vulnerabilities identified: 7</a:t>
            </a:r>
          </a:p>
          <a:p>
            <a:pPr marL="285750" indent="-285750" algn="l">
              <a:buFont typeface="Arial" panose="020B0604020202020204" pitchFamily="34" charset="0"/>
              <a:buChar char="•"/>
            </a:pPr>
            <a:r>
              <a:rPr lang="en-GB" sz="1600" b="0" i="0" dirty="0">
                <a:solidFill>
                  <a:schemeClr val="tx1"/>
                </a:solidFill>
                <a:effectLst/>
                <a:latin typeface="inherit"/>
                <a:cs typeface="Times New Roman" panose="02020603050405020304" pitchFamily="18" charset="0"/>
              </a:rPr>
              <a:t>Low vulnerabilities identified: 13</a:t>
            </a:r>
          </a:p>
          <a:p>
            <a:pPr marL="285750" indent="-285750" algn="l">
              <a:buFont typeface="Arial" panose="020B0604020202020204" pitchFamily="34" charset="0"/>
              <a:buChar char="•"/>
            </a:pPr>
            <a:r>
              <a:rPr lang="en-GB" sz="1600" b="0" i="0" dirty="0">
                <a:solidFill>
                  <a:schemeClr val="tx1"/>
                </a:solidFill>
                <a:effectLst/>
                <a:latin typeface="inherit"/>
                <a:cs typeface="Times New Roman" panose="02020603050405020304" pitchFamily="18" charset="0"/>
              </a:rPr>
              <a:t>Best Practice recommendations: 5</a:t>
            </a:r>
          </a:p>
          <a:p>
            <a:pPr marL="285750" indent="-285750" algn="l">
              <a:buFont typeface="Arial" panose="020B0604020202020204" pitchFamily="34" charset="0"/>
              <a:buChar char="•"/>
            </a:pPr>
            <a:r>
              <a:rPr lang="en-GB" sz="1600" b="0" i="0" dirty="0">
                <a:solidFill>
                  <a:schemeClr val="tx1"/>
                </a:solidFill>
                <a:effectLst/>
                <a:latin typeface="inherit"/>
                <a:cs typeface="Times New Roman" panose="02020603050405020304" pitchFamily="18" charset="0"/>
              </a:rPr>
              <a:t>Informational findings: 7</a:t>
            </a:r>
          </a:p>
          <a:p>
            <a:pPr algn="l"/>
            <a:endParaRPr lang="en-GB" sz="1600" b="0" i="0" dirty="0">
              <a:solidFill>
                <a:schemeClr val="tx1"/>
              </a:solidFill>
              <a:effectLst/>
              <a:latin typeface="inherit"/>
              <a:cs typeface="Times New Roman" panose="02020603050405020304" pitchFamily="18" charset="0"/>
            </a:endParaRPr>
          </a:p>
          <a:p>
            <a:endParaRPr lang="en-IN" dirty="0">
              <a:solidFill>
                <a:schemeClr val="tx1"/>
              </a:solidFill>
              <a:latin typeface="inherit"/>
              <a:cs typeface="Times New Roman" panose="02020603050405020304" pitchFamily="18" charset="0"/>
            </a:endParaRPr>
          </a:p>
        </p:txBody>
      </p:sp>
      <p:sp>
        <p:nvSpPr>
          <p:cNvPr id="4" name="TextBox 3">
            <a:extLst>
              <a:ext uri="{FF2B5EF4-FFF2-40B4-BE49-F238E27FC236}">
                <a16:creationId xmlns:a16="http://schemas.microsoft.com/office/drawing/2014/main" id="{72920CD4-1A74-4D2B-6BE7-65EE1B53CBEB}"/>
              </a:ext>
            </a:extLst>
          </p:cNvPr>
          <p:cNvSpPr txBox="1"/>
          <p:nvPr/>
        </p:nvSpPr>
        <p:spPr>
          <a:xfrm>
            <a:off x="4135335" y="2721106"/>
            <a:ext cx="5497917" cy="2154436"/>
          </a:xfrm>
          <a:prstGeom prst="rect">
            <a:avLst/>
          </a:prstGeom>
        </p:spPr>
        <p:txBody>
          <a:bodyPr wrap="square" rtlCol="0">
            <a:spAutoFit/>
          </a:bodyPr>
          <a:lstStyle/>
          <a:p>
            <a:pPr algn="l">
              <a:buSzPts val="990"/>
            </a:pPr>
            <a:r>
              <a:rPr lang="en-GB" sz="2000" dirty="0">
                <a:solidFill>
                  <a:schemeClr val="tx1"/>
                </a:solidFill>
                <a:latin typeface="inherit"/>
                <a:cs typeface="Times New Roman" panose="02020603050405020304" pitchFamily="18" charset="0"/>
              </a:rPr>
              <a:t>Testing Environment:</a:t>
            </a:r>
          </a:p>
          <a:p>
            <a:pPr algn="l">
              <a:buSzPts val="990"/>
            </a:pPr>
            <a:endParaRPr lang="en-GB" sz="1600" dirty="0">
              <a:solidFill>
                <a:schemeClr val="tx1"/>
              </a:solidFill>
              <a:latin typeface="inherit"/>
              <a:cs typeface="Times New Roman" panose="02020603050405020304" pitchFamily="18" charset="0"/>
            </a:endParaRPr>
          </a:p>
          <a:p>
            <a:pPr marL="342900" indent="-342900">
              <a:buFont typeface="Arial" panose="020B0604020202020204" pitchFamily="34" charset="0"/>
              <a:buChar char="•"/>
            </a:pPr>
            <a:r>
              <a:rPr lang="en-GB" sz="1600" dirty="0" err="1">
                <a:solidFill>
                  <a:schemeClr val="tx1"/>
                </a:solidFill>
                <a:latin typeface="inherit"/>
                <a:cs typeface="Times New Roman" panose="02020603050405020304" pitchFamily="18" charset="0"/>
              </a:rPr>
              <a:t>Netsparker</a:t>
            </a:r>
            <a:r>
              <a:rPr lang="en-GB" sz="1600" dirty="0">
                <a:solidFill>
                  <a:schemeClr val="tx1"/>
                </a:solidFill>
                <a:latin typeface="inherit"/>
                <a:cs typeface="Times New Roman" panose="02020603050405020304" pitchFamily="18" charset="0"/>
              </a:rPr>
              <a:t> version: 5.8.2.28358.</a:t>
            </a:r>
          </a:p>
          <a:p>
            <a:pPr marL="342900" indent="-342900">
              <a:buFont typeface="Arial" panose="020B0604020202020204" pitchFamily="34" charset="0"/>
              <a:buChar char="•"/>
            </a:pPr>
            <a:r>
              <a:rPr lang="en-GB" sz="1600" dirty="0">
                <a:solidFill>
                  <a:schemeClr val="tx1"/>
                </a:solidFill>
                <a:latin typeface="inherit"/>
                <a:cs typeface="Times New Roman" panose="02020603050405020304" pitchFamily="18" charset="0"/>
              </a:rPr>
              <a:t>Settings: Default</a:t>
            </a:r>
          </a:p>
          <a:p>
            <a:pPr marL="342900" indent="-342900">
              <a:buFont typeface="Arial" panose="020B0604020202020204" pitchFamily="34" charset="0"/>
              <a:buChar char="•"/>
            </a:pPr>
            <a:r>
              <a:rPr lang="en-GB" sz="1600" dirty="0">
                <a:solidFill>
                  <a:schemeClr val="tx1"/>
                </a:solidFill>
                <a:latin typeface="inherit"/>
                <a:cs typeface="Times New Roman" panose="02020603050405020304" pitchFamily="18" charset="0"/>
              </a:rPr>
              <a:t>Scan Policy: Extensive Security Checks</a:t>
            </a:r>
          </a:p>
          <a:p>
            <a:pPr marL="342900" indent="-342900">
              <a:buFont typeface="Arial" panose="020B0604020202020204" pitchFamily="34" charset="0"/>
              <a:buChar char="•"/>
            </a:pPr>
            <a:r>
              <a:rPr lang="en-GB" sz="1600" dirty="0">
                <a:solidFill>
                  <a:schemeClr val="tx1"/>
                </a:solidFill>
                <a:latin typeface="inherit"/>
                <a:cs typeface="Times New Roman" panose="02020603050405020304" pitchFamily="18" charset="0"/>
              </a:rPr>
              <a:t>OS: Windows machine.</a:t>
            </a:r>
          </a:p>
          <a:p>
            <a:pPr marL="342900" indent="-342900">
              <a:buFont typeface="Arial" panose="020B0604020202020204" pitchFamily="34" charset="0"/>
              <a:buChar char="•"/>
            </a:pPr>
            <a:r>
              <a:rPr lang="en-GB" sz="1600" dirty="0">
                <a:solidFill>
                  <a:schemeClr val="tx1"/>
                </a:solidFill>
                <a:latin typeface="inherit"/>
                <a:cs typeface="Times New Roman" panose="02020603050405020304" pitchFamily="18" charset="0"/>
              </a:rPr>
              <a:t>Initiated on: 15th June 2023 at </a:t>
            </a:r>
            <a:r>
              <a:rPr lang="en-IN" sz="1600" dirty="0">
                <a:solidFill>
                  <a:schemeClr val="tx1"/>
                </a:solidFill>
                <a:latin typeface="inherit"/>
              </a:rPr>
              <a:t>15:07:45</a:t>
            </a:r>
            <a:r>
              <a:rPr lang="en-GB" sz="1600" dirty="0">
                <a:solidFill>
                  <a:schemeClr val="tx1"/>
                </a:solidFill>
                <a:latin typeface="inherit"/>
                <a:cs typeface="Times New Roman" panose="02020603050405020304" pitchFamily="18" charset="0"/>
              </a:rPr>
              <a:t> (UTC+05:30).</a:t>
            </a:r>
            <a:endParaRPr lang="en-GB" sz="1600" dirty="0">
              <a:solidFill>
                <a:schemeClr val="tx1"/>
              </a:solidFill>
              <a:latin typeface="inherit"/>
              <a:ea typeface="Proxima Nova Extrabold"/>
              <a:cs typeface="Times New Roman" panose="02020603050405020304" pitchFamily="18" charset="0"/>
              <a:sym typeface="Proxima Nova Extrabold"/>
            </a:endParaRPr>
          </a:p>
          <a:p>
            <a:endParaRPr lang="en-IN" dirty="0">
              <a:solidFill>
                <a:schemeClr val="tx1"/>
              </a:solidFill>
              <a:latin typeface="inheri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155850" y="1909391"/>
            <a:ext cx="8832300" cy="132471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IN" sz="3500" b="1" i="0" u="none" strike="noStrike" dirty="0">
                <a:solidFill>
                  <a:srgbClr val="000000"/>
                </a:solidFill>
                <a:effectLst/>
                <a:latin typeface="inherit"/>
                <a:cs typeface="Times New Roman" panose="02020603050405020304" pitchFamily="18" charset="0"/>
              </a:rPr>
              <a:t>3 </a:t>
            </a:r>
            <a:r>
              <a:rPr lang="en-IN" sz="3500" b="1" dirty="0">
                <a:solidFill>
                  <a:srgbClr val="000000"/>
                </a:solidFill>
                <a:latin typeface="inherit"/>
                <a:cs typeface="Times New Roman" panose="02020603050405020304" pitchFamily="18" charset="0"/>
              </a:rPr>
              <a:t>C</a:t>
            </a:r>
            <a:r>
              <a:rPr lang="en-IN" sz="3500" b="1" i="0" u="none" strike="noStrike" dirty="0">
                <a:solidFill>
                  <a:srgbClr val="000000"/>
                </a:solidFill>
                <a:effectLst/>
                <a:latin typeface="inherit"/>
                <a:cs typeface="Times New Roman" panose="02020603050405020304" pitchFamily="18" charset="0"/>
              </a:rPr>
              <a:t>ritical </a:t>
            </a:r>
            <a:r>
              <a:rPr lang="en-IN" sz="3500" b="1" dirty="0">
                <a:solidFill>
                  <a:srgbClr val="000000"/>
                </a:solidFill>
                <a:latin typeface="inherit"/>
                <a:cs typeface="Times New Roman" panose="02020603050405020304" pitchFamily="18" charset="0"/>
              </a:rPr>
              <a:t>V</a:t>
            </a:r>
            <a:r>
              <a:rPr lang="en-IN" sz="3500" b="1" i="0" u="none" strike="noStrike" dirty="0">
                <a:solidFill>
                  <a:srgbClr val="000000"/>
                </a:solidFill>
                <a:effectLst/>
                <a:latin typeface="inherit"/>
                <a:cs typeface="Times New Roman" panose="02020603050405020304" pitchFamily="18" charset="0"/>
              </a:rPr>
              <a:t>ulnerabilities are:</a:t>
            </a:r>
            <a:endParaRPr sz="3500" b="1" dirty="0">
              <a:latin typeface="inherit"/>
              <a:ea typeface="Proxima Nova Extrabold"/>
              <a:cs typeface="Times New Roman" panose="02020603050405020304" pitchFamily="18" charset="0"/>
              <a:sym typeface="Proxima Nova Extra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21162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b="1" dirty="0">
                <a:latin typeface="inherit"/>
                <a:ea typeface="Proxima Nova Extrabold"/>
                <a:cs typeface="Times New Roman" panose="02020603050405020304" pitchFamily="18" charset="0"/>
                <a:sym typeface="Proxima Nova Extrabold"/>
              </a:rPr>
              <a:t>1. Out-of-date Version (Tomcat)</a:t>
            </a:r>
            <a:endParaRPr sz="2400" b="1" dirty="0">
              <a:latin typeface="inherit"/>
              <a:ea typeface="Proxima Nova Extrabold"/>
              <a:cs typeface="Times New Roman" panose="02020603050405020304" pitchFamily="18" charset="0"/>
              <a:sym typeface="Proxima Nova Extrabold"/>
            </a:endParaRPr>
          </a:p>
        </p:txBody>
      </p:sp>
      <p:pic>
        <p:nvPicPr>
          <p:cNvPr id="10" name="Picture 9">
            <a:extLst>
              <a:ext uri="{FF2B5EF4-FFF2-40B4-BE49-F238E27FC236}">
                <a16:creationId xmlns:a16="http://schemas.microsoft.com/office/drawing/2014/main" id="{9A9CCD14-0345-8F70-894B-C7A80A69D0F3}"/>
              </a:ext>
            </a:extLst>
          </p:cNvPr>
          <p:cNvPicPr>
            <a:picLocks noChangeAspect="1"/>
          </p:cNvPicPr>
          <p:nvPr/>
        </p:nvPicPr>
        <p:blipFill>
          <a:blip r:embed="rId3"/>
          <a:stretch>
            <a:fillRect/>
          </a:stretch>
        </p:blipFill>
        <p:spPr>
          <a:xfrm>
            <a:off x="0" y="958696"/>
            <a:ext cx="9144000" cy="356900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202100"/>
            <a:ext cx="8520600" cy="572700"/>
          </a:xfrm>
          <a:prstGeom prst="rect">
            <a:avLst/>
          </a:prstGeom>
        </p:spPr>
        <p:txBody>
          <a:bodyPr spcFirstLastPara="1" wrap="square" lIns="91425" tIns="91425" rIns="91425" bIns="91425" anchor="t" anchorCtr="0">
            <a:noAutofit/>
          </a:bodyPr>
          <a:lstStyle/>
          <a:p>
            <a:pPr>
              <a:buSzPts val="990"/>
            </a:pPr>
            <a:r>
              <a:rPr lang="en-GB" sz="2400" b="1" dirty="0">
                <a:latin typeface="inherit"/>
                <a:cs typeface="Times New Roman" panose="02020603050405020304" pitchFamily="18" charset="0"/>
              </a:rPr>
              <a:t>2. </a:t>
            </a:r>
            <a:r>
              <a:rPr lang="en-IN" sz="2400" b="1" dirty="0">
                <a:latin typeface="inherit"/>
              </a:rPr>
              <a:t>Out-of-date Version (OpenSSL)</a:t>
            </a:r>
            <a:br>
              <a:rPr lang="en-IN" sz="2400" b="1" dirty="0">
                <a:latin typeface="inherit"/>
              </a:rPr>
            </a:br>
            <a:endParaRPr lang="en-GB" sz="2400" dirty="0">
              <a:latin typeface="inherit"/>
              <a:ea typeface="Proxima Nova Extrabold"/>
              <a:cs typeface="Times New Roman" panose="02020603050405020304" pitchFamily="18" charset="0"/>
              <a:sym typeface="Proxima Nova Extrabold"/>
            </a:endParaRPr>
          </a:p>
        </p:txBody>
      </p:sp>
      <p:pic>
        <p:nvPicPr>
          <p:cNvPr id="4" name="Picture 3">
            <a:extLst>
              <a:ext uri="{FF2B5EF4-FFF2-40B4-BE49-F238E27FC236}">
                <a16:creationId xmlns:a16="http://schemas.microsoft.com/office/drawing/2014/main" id="{74591768-FB83-F4ED-7F70-BDAF72976A4F}"/>
              </a:ext>
            </a:extLst>
          </p:cNvPr>
          <p:cNvPicPr>
            <a:picLocks noChangeAspect="1"/>
          </p:cNvPicPr>
          <p:nvPr/>
        </p:nvPicPr>
        <p:blipFill>
          <a:blip r:embed="rId3"/>
          <a:stretch>
            <a:fillRect/>
          </a:stretch>
        </p:blipFill>
        <p:spPr>
          <a:xfrm>
            <a:off x="0" y="937878"/>
            <a:ext cx="9144000" cy="361064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159767"/>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IN" sz="2400" b="1" dirty="0">
                <a:latin typeface="inherit"/>
                <a:cs typeface="Times New Roman" panose="02020603050405020304" pitchFamily="18" charset="0"/>
              </a:rPr>
              <a:t>3. </a:t>
            </a:r>
            <a:r>
              <a:rPr lang="en-IN" sz="2400" b="1" dirty="0">
                <a:latin typeface="inherit"/>
              </a:rPr>
              <a:t>Out-of-date Version (Apache)</a:t>
            </a:r>
            <a:endParaRPr lang="en-IN" sz="2400" dirty="0">
              <a:latin typeface="inherit"/>
              <a:ea typeface="Proxima Nova Extrabold"/>
              <a:cs typeface="Times New Roman" panose="02020603050405020304" pitchFamily="18" charset="0"/>
              <a:sym typeface="Proxima Nova Extrabold"/>
            </a:endParaRPr>
          </a:p>
        </p:txBody>
      </p:sp>
      <p:pic>
        <p:nvPicPr>
          <p:cNvPr id="3" name="Picture 2">
            <a:extLst>
              <a:ext uri="{FF2B5EF4-FFF2-40B4-BE49-F238E27FC236}">
                <a16:creationId xmlns:a16="http://schemas.microsoft.com/office/drawing/2014/main" id="{FA28A40B-3BC5-BFE2-F648-04465551D2D8}"/>
              </a:ext>
            </a:extLst>
          </p:cNvPr>
          <p:cNvPicPr>
            <a:picLocks noChangeAspect="1"/>
          </p:cNvPicPr>
          <p:nvPr/>
        </p:nvPicPr>
        <p:blipFill>
          <a:blip r:embed="rId3"/>
          <a:stretch>
            <a:fillRect/>
          </a:stretch>
        </p:blipFill>
        <p:spPr>
          <a:xfrm>
            <a:off x="0" y="898860"/>
            <a:ext cx="9144000" cy="3590708"/>
          </a:xfrm>
          <a:prstGeom prst="rect">
            <a:avLst/>
          </a:prstGeom>
        </p:spPr>
      </p:pic>
    </p:spTree>
    <p:extLst>
      <p:ext uri="{BB962C8B-B14F-4D97-AF65-F5344CB8AC3E}">
        <p14:creationId xmlns:p14="http://schemas.microsoft.com/office/powerpoint/2010/main" val="2604054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155850" y="1909391"/>
            <a:ext cx="8832300" cy="132471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IN" sz="3000" b="1" dirty="0">
                <a:latin typeface="inherit"/>
              </a:rPr>
              <a:t>Out-of-date Version (Apache) </a:t>
            </a:r>
            <a:r>
              <a:rPr lang="en" sz="3000" b="1" dirty="0">
                <a:latin typeface="inherit"/>
                <a:ea typeface="Proxima Nova"/>
                <a:cs typeface="Times New Roman" panose="02020603050405020304" pitchFamily="18" charset="0"/>
                <a:sym typeface="Proxima Nova"/>
              </a:rPr>
              <a:t>Vulnerability</a:t>
            </a:r>
            <a:br>
              <a:rPr lang="en-GB" sz="3000" b="1" dirty="0">
                <a:solidFill>
                  <a:schemeClr val="tx1"/>
                </a:solidFill>
                <a:latin typeface="inherit"/>
                <a:cs typeface="Times New Roman" panose="02020603050405020304" pitchFamily="18" charset="0"/>
              </a:rPr>
            </a:br>
            <a:r>
              <a:rPr lang="en-GB" sz="3000" b="1" dirty="0">
                <a:solidFill>
                  <a:schemeClr val="tx1"/>
                </a:solidFill>
                <a:latin typeface="inherit"/>
                <a:cs typeface="Times New Roman" panose="02020603050405020304" pitchFamily="18" charset="0"/>
              </a:rPr>
              <a:t>R</a:t>
            </a:r>
            <a:r>
              <a:rPr lang="en-GB" sz="3000" b="1" i="0" u="none" strike="noStrike" dirty="0">
                <a:solidFill>
                  <a:schemeClr val="tx1"/>
                </a:solidFill>
                <a:effectLst/>
                <a:latin typeface="inherit"/>
                <a:cs typeface="Times New Roman" panose="02020603050405020304" pitchFamily="18" charset="0"/>
              </a:rPr>
              <a:t>eport in own language</a:t>
            </a:r>
            <a:endParaRPr sz="3000" b="1" dirty="0">
              <a:solidFill>
                <a:schemeClr val="tx1"/>
              </a:solidFill>
              <a:latin typeface="inherit"/>
              <a:ea typeface="Proxima Nova Extrabold"/>
              <a:cs typeface="Times New Roman" panose="02020603050405020304" pitchFamily="18" charset="0"/>
              <a:sym typeface="Proxima Nova Extrabold"/>
            </a:endParaRPr>
          </a:p>
        </p:txBody>
      </p:sp>
    </p:spTree>
    <p:extLst>
      <p:ext uri="{BB962C8B-B14F-4D97-AF65-F5344CB8AC3E}">
        <p14:creationId xmlns:p14="http://schemas.microsoft.com/office/powerpoint/2010/main" val="711776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7C2875-1087-4FE2-F36A-7D595745731D}"/>
              </a:ext>
            </a:extLst>
          </p:cNvPr>
          <p:cNvSpPr txBox="1"/>
          <p:nvPr/>
        </p:nvSpPr>
        <p:spPr>
          <a:xfrm>
            <a:off x="347133" y="371147"/>
            <a:ext cx="8449734" cy="4339650"/>
          </a:xfrm>
          <a:prstGeom prst="rect">
            <a:avLst/>
          </a:prstGeom>
          <a:noFill/>
        </p:spPr>
        <p:txBody>
          <a:bodyPr wrap="square" rtlCol="0">
            <a:spAutoFit/>
          </a:bodyPr>
          <a:lstStyle/>
          <a:p>
            <a:r>
              <a:rPr lang="en-GB" sz="2000" b="1" dirty="0">
                <a:latin typeface="inherit"/>
                <a:cs typeface="Times New Roman" panose="02020603050405020304" pitchFamily="18" charset="0"/>
              </a:rPr>
              <a:t>Summary:</a:t>
            </a:r>
          </a:p>
          <a:p>
            <a:r>
              <a:rPr lang="en-GB" sz="1600" b="0" i="0" dirty="0">
                <a:solidFill>
                  <a:schemeClr val="tx1"/>
                </a:solidFill>
                <a:effectLst/>
                <a:latin typeface="inherit"/>
              </a:rPr>
              <a:t>The vulnerability report focuses on an out-of-date version of the Apache HTTP Server (version 2.2.6) identified in the web application. The report highlights the potential security risks associated with this outdated version and recommends upgrading to the latest stable version (2.2.34)</a:t>
            </a:r>
            <a:r>
              <a:rPr lang="en-GB" sz="1600" dirty="0">
                <a:solidFill>
                  <a:schemeClr val="tx1"/>
                </a:solidFill>
                <a:latin typeface="inherit"/>
                <a:cs typeface="Times New Roman" panose="02020603050405020304" pitchFamily="18" charset="0"/>
              </a:rPr>
              <a:t>.</a:t>
            </a:r>
          </a:p>
          <a:p>
            <a:endParaRPr lang="en-GB" sz="2000" dirty="0">
              <a:latin typeface="inherit"/>
            </a:endParaRPr>
          </a:p>
          <a:p>
            <a:r>
              <a:rPr lang="en-GB" sz="2000" b="1" dirty="0">
                <a:latin typeface="inherit"/>
                <a:cs typeface="Times New Roman" panose="02020603050405020304" pitchFamily="18" charset="0"/>
              </a:rPr>
              <a:t>Description:</a:t>
            </a:r>
          </a:p>
          <a:p>
            <a:r>
              <a:rPr lang="en-GB" sz="1600" b="0" i="0" dirty="0" err="1">
                <a:solidFill>
                  <a:schemeClr val="tx1"/>
                </a:solidFill>
                <a:effectLst/>
                <a:latin typeface="inherit"/>
              </a:rPr>
              <a:t>Netsparker</a:t>
            </a:r>
            <a:r>
              <a:rPr lang="en-GB" sz="1600" b="0" i="0" dirty="0">
                <a:solidFill>
                  <a:schemeClr val="tx1"/>
                </a:solidFill>
                <a:effectLst/>
                <a:latin typeface="inherit"/>
              </a:rPr>
              <a:t>, the scanning tool used, has classified this vulnerability based on various standards such as PCI DSS 3.2, OWASP 2013/2017, CWE 829, CAPEC 310, HIPAA 164.308(A)(1)(I), and ISO27001 A.14.1.2. It signifies the importance of addressing the vulnerability promptly to maintain compliance with these standards and mitigate potential risks.</a:t>
            </a:r>
          </a:p>
          <a:p>
            <a:endParaRPr lang="en-GB" sz="2000" dirty="0">
              <a:solidFill>
                <a:schemeClr val="tx1"/>
              </a:solidFill>
              <a:latin typeface="inherit"/>
            </a:endParaRPr>
          </a:p>
          <a:p>
            <a:r>
              <a:rPr lang="en-GB" sz="2000" b="1" dirty="0">
                <a:latin typeface="inherit"/>
                <a:cs typeface="Times New Roman" panose="02020603050405020304" pitchFamily="18" charset="0"/>
              </a:rPr>
              <a:t>Environment:</a:t>
            </a:r>
          </a:p>
          <a:p>
            <a:r>
              <a:rPr lang="en-GB" sz="1600" b="0" i="0" dirty="0">
                <a:solidFill>
                  <a:schemeClr val="tx1"/>
                </a:solidFill>
                <a:effectLst/>
                <a:latin typeface="inherit"/>
              </a:rPr>
              <a:t>The scanning process was conducted using </a:t>
            </a:r>
            <a:r>
              <a:rPr lang="en-GB" sz="1600" b="0" i="0" dirty="0" err="1">
                <a:solidFill>
                  <a:schemeClr val="tx1"/>
                </a:solidFill>
                <a:effectLst/>
                <a:latin typeface="inherit"/>
              </a:rPr>
              <a:t>Netsparker</a:t>
            </a:r>
            <a:r>
              <a:rPr lang="en-GB" sz="1600" b="0" i="0" dirty="0">
                <a:solidFill>
                  <a:schemeClr val="tx1"/>
                </a:solidFill>
                <a:effectLst/>
                <a:latin typeface="inherit"/>
              </a:rPr>
              <a:t> version 5.8.2.28358 on a Windows machine. </a:t>
            </a:r>
            <a:endParaRPr lang="en-GB" sz="1600" b="1" dirty="0">
              <a:solidFill>
                <a:schemeClr val="tx1"/>
              </a:solidFill>
              <a:latin typeface="inherit"/>
              <a:cs typeface="Times New Roman" panose="02020603050405020304" pitchFamily="18" charset="0"/>
            </a:endParaRPr>
          </a:p>
          <a:p>
            <a:r>
              <a:rPr lang="en-GB" sz="1600" b="0" i="0" dirty="0">
                <a:solidFill>
                  <a:schemeClr val="tx1"/>
                </a:solidFill>
                <a:effectLst/>
                <a:latin typeface="inherit"/>
              </a:rPr>
              <a:t>The scan was initiated on 15th June 2023 at 15:07:45 (UTC+05:30). The scan was performed using the default settings and employed the Extensive Security Checks scan policy.</a:t>
            </a:r>
          </a:p>
          <a:p>
            <a:endParaRPr lang="en-GB" sz="1600" dirty="0">
              <a:solidFill>
                <a:schemeClr val="tx1"/>
              </a:solidFill>
              <a:latin typeface="inherit"/>
              <a:cs typeface="Times New Roman" panose="02020603050405020304" pitchFamily="18" charset="0"/>
            </a:endParaRPr>
          </a:p>
        </p:txBody>
      </p:sp>
    </p:spTree>
    <p:extLst>
      <p:ext uri="{BB962C8B-B14F-4D97-AF65-F5344CB8AC3E}">
        <p14:creationId xmlns:p14="http://schemas.microsoft.com/office/powerpoint/2010/main" val="2237360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2" name="TextBox 1">
            <a:extLst>
              <a:ext uri="{FF2B5EF4-FFF2-40B4-BE49-F238E27FC236}">
                <a16:creationId xmlns:a16="http://schemas.microsoft.com/office/drawing/2014/main" id="{F963225E-BFB6-5BD4-B4D0-7574767ED95C}"/>
              </a:ext>
            </a:extLst>
          </p:cNvPr>
          <p:cNvSpPr txBox="1"/>
          <p:nvPr/>
        </p:nvSpPr>
        <p:spPr>
          <a:xfrm>
            <a:off x="347133" y="786646"/>
            <a:ext cx="8449734" cy="3293209"/>
          </a:xfrm>
          <a:prstGeom prst="rect">
            <a:avLst/>
          </a:prstGeom>
          <a:noFill/>
        </p:spPr>
        <p:txBody>
          <a:bodyPr wrap="square" rtlCol="0">
            <a:spAutoFit/>
          </a:bodyPr>
          <a:lstStyle/>
          <a:p>
            <a:pPr algn="l"/>
            <a:r>
              <a:rPr lang="en-GB" sz="2000" b="1" i="0" dirty="0">
                <a:solidFill>
                  <a:schemeClr val="tx1"/>
                </a:solidFill>
                <a:effectLst/>
                <a:latin typeface="inherit"/>
              </a:rPr>
              <a:t>Impact:</a:t>
            </a:r>
          </a:p>
          <a:p>
            <a:pPr algn="l"/>
            <a:endParaRPr lang="en-GB" sz="600" b="1" i="0" dirty="0">
              <a:solidFill>
                <a:schemeClr val="tx1"/>
              </a:solidFill>
              <a:effectLst/>
              <a:latin typeface="inherit"/>
            </a:endParaRPr>
          </a:p>
          <a:p>
            <a:pPr marL="285750" indent="-285750" algn="l">
              <a:buFont typeface="Arial" panose="020B0604020202020204" pitchFamily="34" charset="0"/>
              <a:buChar char="•"/>
            </a:pPr>
            <a:r>
              <a:rPr lang="en-GB" sz="1600" b="0" i="0" dirty="0">
                <a:solidFill>
                  <a:schemeClr val="tx1"/>
                </a:solidFill>
                <a:effectLst/>
                <a:latin typeface="inherit"/>
              </a:rPr>
              <a:t>Using an outdated version of Apache HTTP Server may expose the web application to security threats.</a:t>
            </a:r>
          </a:p>
          <a:p>
            <a:pPr marL="285750" indent="-285750" algn="l">
              <a:buFont typeface="Arial" panose="020B0604020202020204" pitchFamily="34" charset="0"/>
              <a:buChar char="•"/>
            </a:pPr>
            <a:endParaRPr lang="en-GB" sz="500" b="0" i="0" dirty="0">
              <a:solidFill>
                <a:schemeClr val="tx1"/>
              </a:solidFill>
              <a:effectLst/>
              <a:latin typeface="inherit"/>
            </a:endParaRPr>
          </a:p>
          <a:p>
            <a:pPr marL="285750" indent="-285750" algn="l">
              <a:buFont typeface="Arial" panose="020B0604020202020204" pitchFamily="34" charset="0"/>
              <a:buChar char="•"/>
            </a:pPr>
            <a:r>
              <a:rPr lang="en-GB" sz="1600" b="0" i="0" dirty="0">
                <a:solidFill>
                  <a:schemeClr val="tx1"/>
                </a:solidFill>
                <a:effectLst/>
                <a:latin typeface="inherit"/>
              </a:rPr>
              <a:t>Several known vulnerabilities have been identified in the old version, which may be exploited by attackers.</a:t>
            </a:r>
          </a:p>
          <a:p>
            <a:pPr marL="285750" indent="-285750" algn="l">
              <a:buFont typeface="Arial" panose="020B0604020202020204" pitchFamily="34" charset="0"/>
              <a:buChar char="•"/>
            </a:pPr>
            <a:endParaRPr lang="en-GB" sz="500" b="0" i="0" dirty="0">
              <a:solidFill>
                <a:schemeClr val="tx1"/>
              </a:solidFill>
              <a:effectLst/>
              <a:latin typeface="inherit"/>
            </a:endParaRPr>
          </a:p>
          <a:p>
            <a:pPr marL="285750" indent="-285750" algn="l">
              <a:buFont typeface="Arial" panose="020B0604020202020204" pitchFamily="34" charset="0"/>
              <a:buChar char="•"/>
            </a:pPr>
            <a:r>
              <a:rPr lang="en-GB" sz="1600" b="0" i="0" dirty="0">
                <a:solidFill>
                  <a:schemeClr val="tx1"/>
                </a:solidFill>
                <a:effectLst/>
                <a:latin typeface="inherit"/>
              </a:rPr>
              <a:t>The vulnerabilities can lead to various risks, including request smuggling, response splitting, cache pollution, denial of service, and the execution of arbitrary commands.</a:t>
            </a:r>
          </a:p>
          <a:p>
            <a:pPr marL="285750" indent="-285750" algn="l">
              <a:buFont typeface="Arial" panose="020B0604020202020204" pitchFamily="34" charset="0"/>
              <a:buChar char="•"/>
            </a:pPr>
            <a:endParaRPr lang="en-GB" sz="1600" dirty="0">
              <a:solidFill>
                <a:schemeClr val="tx1"/>
              </a:solidFill>
              <a:latin typeface="inherit"/>
            </a:endParaRPr>
          </a:p>
          <a:p>
            <a:pPr marL="285750" indent="-285750" algn="l">
              <a:buFont typeface="Arial" panose="020B0604020202020204" pitchFamily="34" charset="0"/>
              <a:buChar char="•"/>
            </a:pPr>
            <a:endParaRPr lang="en-GB" sz="1600" b="0" i="0" dirty="0">
              <a:solidFill>
                <a:schemeClr val="tx1"/>
              </a:solidFill>
              <a:effectLst/>
              <a:latin typeface="inherit"/>
            </a:endParaRPr>
          </a:p>
          <a:p>
            <a:pPr algn="l"/>
            <a:r>
              <a:rPr lang="en-IN" sz="2000" b="1" i="0" dirty="0">
                <a:solidFill>
                  <a:schemeClr val="tx1"/>
                </a:solidFill>
                <a:effectLst/>
                <a:latin typeface="inherit"/>
              </a:rPr>
              <a:t>Recommendations</a:t>
            </a:r>
            <a:r>
              <a:rPr lang="en-GB" sz="2000" b="1" i="0" dirty="0">
                <a:solidFill>
                  <a:schemeClr val="tx1"/>
                </a:solidFill>
                <a:effectLst/>
                <a:latin typeface="inherit"/>
              </a:rPr>
              <a:t>:</a:t>
            </a:r>
          </a:p>
          <a:p>
            <a:pPr algn="l"/>
            <a:endParaRPr lang="en-GB" sz="800" dirty="0">
              <a:solidFill>
                <a:schemeClr val="tx1"/>
              </a:solidFill>
              <a:latin typeface="inherit"/>
            </a:endParaRPr>
          </a:p>
          <a:p>
            <a:pPr algn="l"/>
            <a:r>
              <a:rPr lang="en-GB" sz="1600" dirty="0">
                <a:solidFill>
                  <a:schemeClr val="tx1"/>
                </a:solidFill>
                <a:latin typeface="inherit"/>
              </a:rPr>
              <a:t>U</a:t>
            </a:r>
            <a:r>
              <a:rPr lang="en-GB" sz="1600" i="0" dirty="0">
                <a:solidFill>
                  <a:schemeClr val="tx1"/>
                </a:solidFill>
                <a:effectLst/>
                <a:latin typeface="inherit"/>
              </a:rPr>
              <a:t>pgrade your installation of Apache to the latest stable version.</a:t>
            </a:r>
          </a:p>
        </p:txBody>
      </p:sp>
    </p:spTree>
    <p:extLst>
      <p:ext uri="{BB962C8B-B14F-4D97-AF65-F5344CB8AC3E}">
        <p14:creationId xmlns:p14="http://schemas.microsoft.com/office/powerpoint/2010/main" val="134856959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647</TotalTime>
  <Words>1042</Words>
  <Application>Microsoft Office PowerPoint</Application>
  <PresentationFormat>On-screen Show (16:9)</PresentationFormat>
  <Paragraphs>110</Paragraphs>
  <Slides>18</Slides>
  <Notes>11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Times New Roman</vt:lpstr>
      <vt:lpstr>Arial</vt:lpstr>
      <vt:lpstr>inherit</vt:lpstr>
      <vt:lpstr>Simple Light</vt:lpstr>
      <vt:lpstr>Reporting Vulnerability</vt:lpstr>
      <vt:lpstr>Netsparker Vulnerability Report</vt:lpstr>
      <vt:lpstr>3 Critical Vulnerabilities are:</vt:lpstr>
      <vt:lpstr>1. Out-of-date Version (Tomcat)</vt:lpstr>
      <vt:lpstr>2. Out-of-date Version (OpenSSL) </vt:lpstr>
      <vt:lpstr>3. Out-of-date Version (Apache)</vt:lpstr>
      <vt:lpstr>Out-of-date Version (Apache) Vulnerability Report in own language</vt:lpstr>
      <vt:lpstr>PowerPoint Presentation</vt:lpstr>
      <vt:lpstr>PowerPoint Presentation</vt:lpstr>
      <vt:lpstr>PowerPoint Presentation</vt:lpstr>
      <vt:lpstr> Furthermore, it should be noted that an additional Cross-Site Scripting (XSS) vulnerability has been identified, which was not detected by my Netsparker during the scan. This particular vulnerability may carries the potential for critical impact.  Attaching a report regarding this</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Reporting Vulnerability</dc:title>
  <dc:creator>Vishal Balani</dc:creator>
  <cp:lastModifiedBy>Vishal Balani</cp:lastModifiedBy>
  <cp:revision>13</cp:revision>
  <dcterms:modified xsi:type="dcterms:W3CDTF">2023-06-15T16:59:53Z</dcterms:modified>
</cp:coreProperties>
</file>