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Proxima Nova"/>
      <p:regular r:id="rId32"/>
      <p:bold r:id="rId33"/>
      <p:italic r:id="rId34"/>
      <p:boldItalic r:id="rId35"/>
    </p:embeddedFont>
    <p:embeddedFont>
      <p:font typeface="Maven Pro ExtraBold"/>
      <p:bold r:id="rId36"/>
    </p:embeddedFont>
    <p:embeddedFont>
      <p:font typeface="Lexend Medium"/>
      <p:regular r:id="rId37"/>
      <p:bold r:id="rId38"/>
    </p:embeddedFont>
    <p:embeddedFont>
      <p:font typeface="Proxima Nova Semibold"/>
      <p:regular r:id="rId39"/>
      <p:bold r:id="rId40"/>
      <p:boldItalic r:id="rId41"/>
    </p:embeddedFont>
    <p:embeddedFont>
      <p:font typeface="Lexend"/>
      <p:regular r:id="rId42"/>
      <p:bold r:id="rId43"/>
    </p:embeddedFont>
    <p:embeddedFont>
      <p:font typeface="Comfortaa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Semibold-bold.fntdata"/><Relationship Id="rId20" Type="http://schemas.openxmlformats.org/officeDocument/2006/relationships/slide" Target="slides/slide15.xml"/><Relationship Id="rId42" Type="http://schemas.openxmlformats.org/officeDocument/2006/relationships/font" Target="fonts/Lexend-regular.fntdata"/><Relationship Id="rId41" Type="http://schemas.openxmlformats.org/officeDocument/2006/relationships/font" Target="fonts/ProximaNovaSemibold-boldItalic.fntdata"/><Relationship Id="rId22" Type="http://schemas.openxmlformats.org/officeDocument/2006/relationships/slide" Target="slides/slide17.xml"/><Relationship Id="rId44" Type="http://schemas.openxmlformats.org/officeDocument/2006/relationships/font" Target="fonts/Comfortaa-regular.fntdata"/><Relationship Id="rId21" Type="http://schemas.openxmlformats.org/officeDocument/2006/relationships/slide" Target="slides/slide16.xml"/><Relationship Id="rId43" Type="http://schemas.openxmlformats.org/officeDocument/2006/relationships/font" Target="fonts/Lexen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Comforta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37" Type="http://schemas.openxmlformats.org/officeDocument/2006/relationships/font" Target="fonts/LexendMedium-regular.fntdata"/><Relationship Id="rId14" Type="http://schemas.openxmlformats.org/officeDocument/2006/relationships/slide" Target="slides/slide9.xml"/><Relationship Id="rId36" Type="http://schemas.openxmlformats.org/officeDocument/2006/relationships/font" Target="fonts/MavenProExtraBold-bold.fntdata"/><Relationship Id="rId17" Type="http://schemas.openxmlformats.org/officeDocument/2006/relationships/slide" Target="slides/slide12.xml"/><Relationship Id="rId39" Type="http://schemas.openxmlformats.org/officeDocument/2006/relationships/font" Target="fonts/ProximaNovaSemibold-regular.fntdata"/><Relationship Id="rId16" Type="http://schemas.openxmlformats.org/officeDocument/2006/relationships/slide" Target="slides/slide11.xml"/><Relationship Id="rId38" Type="http://schemas.openxmlformats.org/officeDocument/2006/relationships/font" Target="fonts/Lexend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6c310a694_0_1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6c310a694_0_1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6c310a694_0_1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6c310a694_0_1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6c310a694_0_1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6c310a694_0_1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6c310a694_0_1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6c310a694_0_1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6c310a694_0_1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6c310a694_0_1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6c310a694_0_1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6c310a694_0_1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6c310a694_0_1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6c310a694_0_1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6c310a694_0_1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6c310a694_0_1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6c310a694_0_1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6c310a694_0_1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6c310a694_0_1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6c310a694_0_1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6c310a694_0_1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6c310a694_0_1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6c310a694_0_1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6c310a694_0_1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6c310a694_0_1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6c310a694_0_1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6c310a694_0_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6c310a694_0_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6c310a694_0_1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6c310a694_0_1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6c310a694_0_1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6c310a694_0_1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6c310a694_0_1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6c310a694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6c310a694_0_1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6c310a694_0_1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6c310a694_0_1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6c310a694_0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6c310a694_0_1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6c310a694_0_1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6c310a694_0_1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6c310a694_0_1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584900" y="2294625"/>
            <a:ext cx="80271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143" u="sng">
                <a:solidFill>
                  <a:schemeClr val="dk1"/>
                </a:solidFill>
                <a:latin typeface="Maven Pro ExtraBold"/>
                <a:ea typeface="Maven Pro ExtraBold"/>
                <a:cs typeface="Maven Pro ExtraBold"/>
                <a:sym typeface="Maven Pro ExtraBold"/>
              </a:rPr>
              <a:t>Introduction:</a:t>
            </a:r>
            <a:endParaRPr sz="1700">
              <a:solidFill>
                <a:schemeClr val="dk1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aven Pro ExtraBold"/>
              <a:ea typeface="Maven Pro ExtraBold"/>
              <a:cs typeface="Maven Pro ExtraBold"/>
              <a:sym typeface="Maven Pro ExtraBold"/>
            </a:endParaRPr>
          </a:p>
          <a:p>
            <a:pPr indent="-29249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182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Welcome to the presentation of Financial Tracker, an innovative web application designed to help individuals effectively manage their personal finances.</a:t>
            </a:r>
            <a:endParaRPr sz="182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49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182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Managing personal finances is a crucial aspect of achieving financial stability and reaching financial goals.</a:t>
            </a:r>
            <a:endParaRPr sz="182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49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182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purpose of our project is to provide users with a user-friendly and intuitive tool for tracking income and expenses, along with the transaction history ,empowering them to make informed financial decisions.</a:t>
            </a:r>
            <a:endParaRPr sz="182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49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182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Financial Tracker, users can easily monitor their cash flow, edit or delete any transactions and maintain a clear overview of their financial health.</a:t>
            </a:r>
            <a:endParaRPr sz="182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49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182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web application aims to simplify the often daunting task of managing personal finances, enabling users to take control of their money and work towards their financial objectives.</a:t>
            </a:r>
            <a:endParaRPr sz="182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00" y="0"/>
            <a:ext cx="8027151" cy="15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481325" y="1118700"/>
            <a:ext cx="8520600" cy="9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Lexend"/>
                <a:ea typeface="Lexend"/>
                <a:cs typeface="Lexend"/>
                <a:sym typeface="Lexend"/>
              </a:rPr>
              <a:t>Project Name: Financial Tracker - An Interactive Web Application</a:t>
            </a:r>
            <a:endParaRPr b="1" sz="59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8850"/>
            <a:ext cx="9399427" cy="537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/>
          <p:nvPr/>
        </p:nvSpPr>
        <p:spPr>
          <a:xfrm>
            <a:off x="3345825" y="3961425"/>
            <a:ext cx="2086200" cy="265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5432025" y="3786525"/>
            <a:ext cx="361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lt2"/>
                </a:highlight>
                <a:latin typeface="Comfortaa"/>
                <a:ea typeface="Comfortaa"/>
                <a:cs typeface="Comfortaa"/>
                <a:sym typeface="Comfortaa"/>
              </a:rPr>
              <a:t>Changed txn details from income to expense.</a:t>
            </a:r>
            <a:endParaRPr>
              <a:highlight>
                <a:schemeClr val="lt2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/>
          <p:nvPr/>
        </p:nvSpPr>
        <p:spPr>
          <a:xfrm>
            <a:off x="1259800" y="249500"/>
            <a:ext cx="1758900" cy="35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0" y="556250"/>
            <a:ext cx="44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lt2"/>
                </a:highlight>
              </a:rPr>
              <a:t>Alert message after transaction update.</a:t>
            </a:r>
            <a:endParaRPr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/>
          <p:nvPr/>
        </p:nvSpPr>
        <p:spPr>
          <a:xfrm>
            <a:off x="564450" y="3797800"/>
            <a:ext cx="225000" cy="69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/>
        </p:nvSpPr>
        <p:spPr>
          <a:xfrm>
            <a:off x="441725" y="3470575"/>
            <a:ext cx="51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lt2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Transaction updated from Income,Salary to Expense,bills</a:t>
            </a:r>
            <a:endParaRPr>
              <a:highlight>
                <a:schemeClr val="lt2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1198450" y="3070375"/>
            <a:ext cx="45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lt2"/>
                </a:highlight>
                <a:latin typeface="Lexend Medium"/>
                <a:ea typeface="Lexend Medium"/>
                <a:cs typeface="Lexend Medium"/>
                <a:sym typeface="Lexend Medium"/>
              </a:rPr>
              <a:t>Also the balance has been updated</a:t>
            </a:r>
            <a:endParaRPr>
              <a:highlight>
                <a:schemeClr val="lt2"/>
              </a:highlight>
              <a:latin typeface="Lexend Medium"/>
              <a:ea typeface="Lexend Medium"/>
              <a:cs typeface="Lexend Medium"/>
              <a:sym typeface="Lexend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0" y="5522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/>
        </p:nvSpPr>
        <p:spPr>
          <a:xfrm>
            <a:off x="-50" y="603775"/>
            <a:ext cx="9072300" cy="4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users can delete transactions: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Users can delete transactions by clicking on the "Delete" button associated with each transaction in the transaction list.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Upon clicking the "Delete" button, the transaction will be permanently removed from the list.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Delete button functionality and its impact on the balance: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website provides a delete button for each transaction, allowing users to remove unwanted or incorrect transactions easily.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a user clicks the "Delete" button, the associated transaction is removed from the transaction list, and the balance is adjusted accordingly.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Deleting an expense transaction increases the balance, while deleting an income transaction decreases the balance.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website automatically updates the balance after a transaction is deleted, ensuring accurate financial calculations.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104300" y="96125"/>
            <a:ext cx="8436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3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Deleting Transactions</a:t>
            </a:r>
            <a:endParaRPr b="1" i="1" sz="27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00"/>
            <a:ext cx="9144000" cy="509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8"/>
          <p:cNvSpPr/>
          <p:nvPr/>
        </p:nvSpPr>
        <p:spPr>
          <a:xfrm>
            <a:off x="625825" y="3613750"/>
            <a:ext cx="1983900" cy="225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8"/>
          <p:cNvSpPr txBox="1"/>
          <p:nvPr/>
        </p:nvSpPr>
        <p:spPr>
          <a:xfrm>
            <a:off x="2987925" y="3511475"/>
            <a:ext cx="59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highlight>
                  <a:srgbClr val="D1D5DB"/>
                </a:highlight>
                <a:latin typeface="Proxima Nova"/>
                <a:ea typeface="Proxima Nova"/>
                <a:cs typeface="Proxima Nova"/>
                <a:sym typeface="Proxima Nova"/>
              </a:rPr>
              <a:t>Balance is updated after </a:t>
            </a:r>
            <a:r>
              <a:rPr b="1" lang="en-GB">
                <a:solidFill>
                  <a:schemeClr val="lt1"/>
                </a:solidFill>
                <a:highlight>
                  <a:srgbClr val="D1D5DB"/>
                </a:highlight>
                <a:latin typeface="Proxima Nova"/>
                <a:ea typeface="Proxima Nova"/>
                <a:cs typeface="Proxima Nova"/>
                <a:sym typeface="Proxima Nova"/>
              </a:rPr>
              <a:t>acknowledgement of alert message.</a:t>
            </a:r>
            <a:endParaRPr b="1">
              <a:solidFill>
                <a:schemeClr val="lt1"/>
              </a:solidFill>
              <a:highlight>
                <a:srgbClr val="D1D5DB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ctrTitle"/>
          </p:nvPr>
        </p:nvSpPr>
        <p:spPr>
          <a:xfrm>
            <a:off x="189000" y="69700"/>
            <a:ext cx="8520600" cy="5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2490" u="sng">
                <a:latin typeface="Roboto"/>
                <a:ea typeface="Roboto"/>
                <a:cs typeface="Roboto"/>
                <a:sym typeface="Roboto"/>
              </a:rPr>
              <a:t>Pagination</a:t>
            </a:r>
            <a:endParaRPr b="1" i="1" sz="6090" u="sng"/>
          </a:p>
        </p:txBody>
      </p:sp>
      <p:sp>
        <p:nvSpPr>
          <p:cNvPr id="155" name="Google Shape;155;p29"/>
          <p:cNvSpPr txBox="1"/>
          <p:nvPr>
            <p:ph idx="1" type="subTitle"/>
          </p:nvPr>
        </p:nvSpPr>
        <p:spPr>
          <a:xfrm>
            <a:off x="0" y="586900"/>
            <a:ext cx="9144000" cy="44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163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-GB" sz="16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Pagination feature and its benefits:</a:t>
            </a:r>
            <a:endParaRPr sz="16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16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website includes a pagination feature to enhance the user experience when browsing through a large number of transactions.</a:t>
            </a:r>
            <a:endParaRPr sz="16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16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Pagination divides the transactions into multiple pages, with a fixed number of transactions displayed per page.</a:t>
            </a:r>
            <a:endParaRPr sz="16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16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feature improves usability by allowing users to navigate through transactions easily and efficiently.</a:t>
            </a:r>
            <a:br>
              <a:rPr lang="en-GB" sz="16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lang="en-GB" sz="16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 of pagination in the code:</a:t>
            </a:r>
            <a:endParaRPr sz="16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811"/>
              <a:buFont typeface="Roboto"/>
              <a:buChar char="●"/>
            </a:pPr>
            <a:r>
              <a:rPr lang="en-GB" sz="16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code implements pagination through the use of the </a:t>
            </a:r>
            <a:r>
              <a:rPr lang="en-GB" sz="14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currentPage</a:t>
            </a:r>
            <a:r>
              <a:rPr lang="en-GB" sz="16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variable, which keeps track of the current page being displayed.</a:t>
            </a:r>
            <a:endParaRPr sz="16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811"/>
              <a:buFont typeface="Roboto"/>
              <a:buChar char="●"/>
            </a:pPr>
            <a:r>
              <a:rPr lang="en-GB" sz="16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GB" sz="14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transactionsPerPage</a:t>
            </a:r>
            <a:r>
              <a:rPr lang="en-GB" sz="16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variable determines the number of transactions shown per page.</a:t>
            </a:r>
            <a:endParaRPr sz="16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336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811"/>
              <a:buFont typeface="Roboto"/>
              <a:buChar char="●"/>
            </a:pPr>
            <a:r>
              <a:rPr lang="en-GB" sz="16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GB" sz="14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prevButton</a:t>
            </a:r>
            <a:r>
              <a:rPr lang="en-GB" sz="16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GB" sz="14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nextButton</a:t>
            </a:r>
            <a:r>
              <a:rPr lang="en-GB" sz="162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elements serve as navigation buttons for moving to the previous and next pages, respectively.</a:t>
            </a:r>
            <a:endParaRPr sz="162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0"/>
          <p:cNvSpPr/>
          <p:nvPr/>
        </p:nvSpPr>
        <p:spPr>
          <a:xfrm>
            <a:off x="4520875" y="2152500"/>
            <a:ext cx="276900" cy="83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1"/>
          <p:cNvSpPr/>
          <p:nvPr/>
        </p:nvSpPr>
        <p:spPr>
          <a:xfrm>
            <a:off x="4572000" y="3071775"/>
            <a:ext cx="256500" cy="889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ctrTitle"/>
          </p:nvPr>
        </p:nvSpPr>
        <p:spPr>
          <a:xfrm>
            <a:off x="229875" y="126800"/>
            <a:ext cx="8520600" cy="60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600" u="sng">
                <a:latin typeface="Roboto"/>
                <a:ea typeface="Roboto"/>
                <a:cs typeface="Roboto"/>
                <a:sym typeface="Roboto"/>
              </a:rPr>
              <a:t>Balance Calculation</a:t>
            </a:r>
            <a:endParaRPr b="1" i="1" sz="6600" u="sng"/>
          </a:p>
        </p:txBody>
      </p:sp>
      <p:sp>
        <p:nvSpPr>
          <p:cNvPr id="177" name="Google Shape;177;p32"/>
          <p:cNvSpPr txBox="1"/>
          <p:nvPr>
            <p:ph idx="1" type="subTitle"/>
          </p:nvPr>
        </p:nvSpPr>
        <p:spPr>
          <a:xfrm>
            <a:off x="311700" y="731600"/>
            <a:ext cx="8520600" cy="43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AutoNum type="arabicPeriod"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Calculation and Update of Balance: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balance represents the net financial position based on the transactions recorded.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code maintains a </a:t>
            </a:r>
            <a:r>
              <a:rPr lang="en-GB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balance</a:t>
            </a: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variable that stores the current balance value.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balance is calculated and updated every time a transaction is added, edited, or deleted.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AutoNum type="arabicPeriod"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Balance Calculation: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code tracks the income and expense transactions separately using positive and negative values, respectively.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a new transaction is added, the transaction's amount is added to the balance if it is an income transaction, or subtracted if it is an expense transaction.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Similarly, when a transaction is edited or deleted, the balance is adjusted accordingly based on the old and new transaction amounts.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ctrTitle"/>
          </p:nvPr>
        </p:nvSpPr>
        <p:spPr>
          <a:xfrm>
            <a:off x="311700" y="116575"/>
            <a:ext cx="85206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1200">
                <a:latin typeface="Roboto"/>
                <a:ea typeface="Roboto"/>
                <a:cs typeface="Roboto"/>
                <a:sym typeface="Roboto"/>
              </a:rPr>
              <a:t>3.       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Significance of Balance: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The balance provides users with a clear picture of their financial situation.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It allows users to monitor their income, expenses, and overall financial health.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Users can quickly determine if they are in a surplus or deficit based on the balance value.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The balance helps in making informed financial decisions and managing budgets effectively.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ctrTitle"/>
          </p:nvPr>
        </p:nvSpPr>
        <p:spPr>
          <a:xfrm>
            <a:off x="229900" y="85875"/>
            <a:ext cx="8707500" cy="4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 u="sng">
                <a:latin typeface="Roboto"/>
                <a:ea typeface="Roboto"/>
                <a:cs typeface="Roboto"/>
                <a:sym typeface="Roboto"/>
              </a:rPr>
              <a:t>Conclusion and Future Enhancements</a:t>
            </a:r>
            <a:endParaRPr b="1" sz="5900" u="sng"/>
          </a:p>
        </p:txBody>
      </p:sp>
      <p:sp>
        <p:nvSpPr>
          <p:cNvPr id="189" name="Google Shape;189;p34"/>
          <p:cNvSpPr txBox="1"/>
          <p:nvPr>
            <p:ph idx="1" type="subTitle"/>
          </p:nvPr>
        </p:nvSpPr>
        <p:spPr>
          <a:xfrm>
            <a:off x="313495" y="484700"/>
            <a:ext cx="8707500" cy="451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/>
              <a:buAutoNum type="arabicPeriod"/>
            </a:pPr>
            <a:r>
              <a:rPr lang="en-GB" sz="1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 of the Project:</a:t>
            </a:r>
            <a:endParaRPr sz="11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/>
              <a:buChar char="●"/>
            </a:pPr>
            <a:r>
              <a:rPr lang="en-GB" sz="1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project, we have developed a simple web-based expense tracker application.</a:t>
            </a:r>
            <a:endParaRPr sz="11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/>
              <a:buChar char="●"/>
            </a:pPr>
            <a:r>
              <a:rPr lang="en-GB" sz="1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application allows users to record their income and expenses, categorize transactions, and view their financial history.</a:t>
            </a:r>
            <a:endParaRPr sz="11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/>
              <a:buChar char="●"/>
            </a:pPr>
            <a:r>
              <a:rPr lang="en-GB" sz="1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provides features such as adding, editing,  deleting and alert for transactions, as well as pagination for improved user experience.</a:t>
            </a:r>
            <a:endParaRPr sz="11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/>
              <a:buAutoNum type="arabicPeriod"/>
            </a:pPr>
            <a:r>
              <a:rPr lang="en-GB" sz="1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Achievements and Benefits:</a:t>
            </a:r>
            <a:endParaRPr sz="11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/>
              <a:buChar char="●"/>
            </a:pPr>
            <a:r>
              <a:rPr lang="en-GB" sz="1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project successfully implements the core functionality of tracking transactions and maintaining a balance.</a:t>
            </a:r>
            <a:endParaRPr sz="11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/>
              <a:buChar char="●"/>
            </a:pPr>
            <a:r>
              <a:rPr lang="en-GB" sz="1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Users can easily add, edit, and delete transactions, enabling them to manage their financial records effectively.</a:t>
            </a:r>
            <a:endParaRPr sz="11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/>
              <a:buChar char="●"/>
            </a:pPr>
            <a:r>
              <a:rPr lang="en-GB" sz="1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pagination feature enhances the user experience by allowing them to navigate through transactions efficiently.</a:t>
            </a:r>
            <a:endParaRPr sz="11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/>
              <a:buAutoNum type="arabicPeriod"/>
            </a:pPr>
            <a:r>
              <a:rPr lang="en-GB" sz="1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Future Enhancements:</a:t>
            </a:r>
            <a:endParaRPr sz="11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/>
              <a:buChar char="●"/>
            </a:pPr>
            <a:r>
              <a:rPr lang="en-GB" sz="1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project can be further enhanced with additional features and improvements:</a:t>
            </a:r>
            <a:endParaRPr sz="11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/>
              <a:buChar char="●"/>
            </a:pPr>
            <a:r>
              <a:rPr lang="en-GB" sz="1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persistence: Implement a backend or database integration to store transactions persistently.</a:t>
            </a:r>
            <a:endParaRPr sz="11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/>
              <a:buChar char="●"/>
            </a:pPr>
            <a:r>
              <a:rPr lang="en-GB" sz="1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authentication: Add user registration and login functionality to secure personal financial data.</a:t>
            </a:r>
            <a:endParaRPr sz="11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/>
              <a:buChar char="●"/>
            </a:pPr>
            <a:r>
              <a:rPr lang="en-GB" sz="1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Filtering and sorting: Enable users to filter and sort transactions based on categories, dates, or amounts.</a:t>
            </a:r>
            <a:endParaRPr sz="11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/>
              <a:buChar char="●"/>
            </a:pPr>
            <a:r>
              <a:rPr lang="en-GB" sz="1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Reports and analytics: Provide visual representations and insights into spending patterns and financial trends.</a:t>
            </a:r>
            <a:endParaRPr sz="11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/>
              <a:buChar char="●"/>
            </a:pPr>
            <a:r>
              <a:rPr lang="en-GB" sz="1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Budgeting tools: Allow users to set budgets, track expenses against budgets, and receive notifications.</a:t>
            </a:r>
            <a:endParaRPr sz="11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D1D5DB"/>
                </a:solidFill>
                <a:highlight>
                  <a:srgbClr val="444654"/>
                </a:highlight>
                <a:latin typeface="Comfortaa"/>
                <a:ea typeface="Comfortaa"/>
                <a:cs typeface="Comfortaa"/>
                <a:sym typeface="Comfortaa"/>
              </a:rPr>
              <a:t>Main Features and Functionality of the Website</a:t>
            </a:r>
            <a:endParaRPr b="1" sz="3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75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rPr b="1" i="1" lang="en-GB" sz="116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Transaction Management:</a:t>
            </a:r>
            <a:endParaRPr b="1" i="1" sz="116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260" lvl="1" marL="914400" rtl="0" algn="l">
              <a:lnSpc>
                <a:spcPct val="7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60"/>
              <a:buFont typeface="Roboto"/>
              <a:buChar char="●"/>
            </a:pPr>
            <a:r>
              <a:rPr lang="en-GB" sz="116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and track income and expenses conveniently.</a:t>
            </a:r>
            <a:endParaRPr sz="116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26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0"/>
              <a:buFont typeface="Roboto"/>
              <a:buChar char="●"/>
            </a:pPr>
            <a:r>
              <a:rPr lang="en-GB" sz="116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Categorize transactions for better organization and analysis.</a:t>
            </a:r>
            <a:endParaRPr sz="116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26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0"/>
              <a:buFont typeface="Roboto"/>
              <a:buChar char="●"/>
            </a:pPr>
            <a:r>
              <a:rPr lang="en-GB" sz="116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Edit or delete transactions as needed.</a:t>
            </a:r>
            <a:endParaRPr sz="116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75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rPr b="1" i="1" lang="en-GB" sz="116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Real-time Balance Calculation:</a:t>
            </a:r>
            <a:endParaRPr b="1" i="1" sz="116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260" lvl="1" marL="914400" rtl="0" algn="l">
              <a:lnSpc>
                <a:spcPct val="7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60"/>
              <a:buFont typeface="Roboto"/>
              <a:buChar char="●"/>
            </a:pPr>
            <a:r>
              <a:rPr lang="en-GB" sz="116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Automatically calculates the balance based on income and expense entries.</a:t>
            </a:r>
            <a:endParaRPr sz="116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26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0"/>
              <a:buFont typeface="Roboto"/>
              <a:buChar char="●"/>
            </a:pPr>
            <a:r>
              <a:rPr lang="en-GB" sz="116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Provides an up-to-date snapshot of your financial status.</a:t>
            </a:r>
            <a:endParaRPr sz="116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26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0"/>
              <a:buFont typeface="Roboto"/>
              <a:buChar char="●"/>
            </a:pPr>
            <a:r>
              <a:rPr lang="en-GB" sz="116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Helps you make informed financial decisions.</a:t>
            </a:r>
            <a:endParaRPr sz="116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75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rPr b="1" i="1" lang="en-GB" sz="116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User-Friendly Interface:</a:t>
            </a:r>
            <a:endParaRPr b="1" i="1" sz="116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260" lvl="1" marL="914400" rtl="0" algn="l">
              <a:lnSpc>
                <a:spcPct val="7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60"/>
              <a:buFont typeface="Roboto"/>
              <a:buChar char="●"/>
            </a:pPr>
            <a:r>
              <a:rPr lang="en-GB" sz="116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Intuitive design for easy navigation and seamless user experience.</a:t>
            </a:r>
            <a:endParaRPr sz="116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26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0"/>
              <a:buFont typeface="Roboto"/>
              <a:buChar char="●"/>
            </a:pPr>
            <a:r>
              <a:rPr lang="en-GB" sz="116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Responsive layout, accessible from desktop and mobile devices.</a:t>
            </a:r>
            <a:endParaRPr sz="116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26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0"/>
              <a:buFont typeface="Roboto"/>
              <a:buChar char="●"/>
            </a:pPr>
            <a:r>
              <a:rPr lang="en-GB" sz="116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Clear and visually appealing transaction display.</a:t>
            </a:r>
            <a:endParaRPr sz="12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04300" y="450150"/>
            <a:ext cx="89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 u="sng">
                <a:latin typeface="Roboto"/>
                <a:ea typeface="Roboto"/>
                <a:cs typeface="Roboto"/>
                <a:sym typeface="Roboto"/>
              </a:rPr>
              <a:t>Editing and Deleting Transactions:</a:t>
            </a:r>
            <a:endParaRPr b="1" i="1" sz="1500" u="sng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Enable inline editing for quick modification of transaction details.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Delete unwanted transactions effortlessly.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Ensure accurate and up-to-date financial records.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Receive feedback messages when a transaction is added, deleted, or edited successfully.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7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i="1" lang="en-GB" sz="1460" u="sng">
                <a:latin typeface="Roboto"/>
                <a:ea typeface="Roboto"/>
                <a:cs typeface="Roboto"/>
                <a:sym typeface="Roboto"/>
              </a:rPr>
              <a:t>Pagination and Transaction History:</a:t>
            </a:r>
            <a:endParaRPr b="1" i="1" sz="1460" u="sng">
              <a:latin typeface="Roboto"/>
              <a:ea typeface="Roboto"/>
              <a:cs typeface="Roboto"/>
              <a:sym typeface="Roboto"/>
            </a:endParaRPr>
          </a:p>
          <a:p>
            <a:pPr indent="-302260" lvl="1" marL="914400" rtl="0" algn="l">
              <a:lnSpc>
                <a:spcPct val="7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60"/>
              <a:buFont typeface="Roboto"/>
              <a:buChar char="●"/>
            </a:pPr>
            <a:r>
              <a:rPr lang="en-GB" sz="1160">
                <a:latin typeface="Roboto"/>
                <a:ea typeface="Roboto"/>
                <a:cs typeface="Roboto"/>
                <a:sym typeface="Roboto"/>
              </a:rPr>
              <a:t>View transactions in a paginated format for easy browsing.</a:t>
            </a:r>
            <a:endParaRPr sz="1160">
              <a:latin typeface="Roboto"/>
              <a:ea typeface="Roboto"/>
              <a:cs typeface="Roboto"/>
              <a:sym typeface="Roboto"/>
            </a:endParaRPr>
          </a:p>
          <a:p>
            <a:pPr indent="-30226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0"/>
              <a:buFont typeface="Roboto"/>
              <a:buChar char="●"/>
            </a:pPr>
            <a:r>
              <a:rPr lang="en-GB" sz="1160">
                <a:latin typeface="Roboto"/>
                <a:ea typeface="Roboto"/>
                <a:cs typeface="Roboto"/>
                <a:sym typeface="Roboto"/>
              </a:rPr>
              <a:t>Access transaction history to track past financial activities.</a:t>
            </a:r>
            <a:endParaRPr sz="1160">
              <a:latin typeface="Roboto"/>
              <a:ea typeface="Roboto"/>
              <a:cs typeface="Roboto"/>
              <a:sym typeface="Roboto"/>
            </a:endParaRPr>
          </a:p>
          <a:p>
            <a:pPr indent="-30226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0"/>
              <a:buFont typeface="Roboto"/>
              <a:buChar char="●"/>
            </a:pPr>
            <a:r>
              <a:rPr lang="en-GB" sz="1160">
                <a:latin typeface="Roboto"/>
                <a:ea typeface="Roboto"/>
                <a:cs typeface="Roboto"/>
                <a:sym typeface="Roboto"/>
              </a:rPr>
              <a:t>Navigate through pages to accommodate a large number of transactions.</a:t>
            </a:r>
            <a:endParaRPr sz="116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i="1" lang="en-GB" sz="1160">
                <a:latin typeface="Roboto"/>
                <a:ea typeface="Roboto"/>
                <a:cs typeface="Roboto"/>
                <a:sym typeface="Roboto"/>
              </a:rPr>
              <a:t>      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5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900" u="sng"/>
              <a:t>Technologies Used</a:t>
            </a:r>
            <a:endParaRPr b="1" i="1" sz="4500" u="sng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811925"/>
            <a:ext cx="8520600" cy="40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07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20"/>
              <a:buFont typeface="Roboto"/>
              <a:buChar char="●"/>
            </a:pPr>
            <a:r>
              <a:rPr lang="en-GB" sz="12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Front-end Development:</a:t>
            </a:r>
            <a:endParaRPr sz="12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606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Font typeface="Roboto"/>
              <a:buChar char="●"/>
            </a:pPr>
            <a:r>
              <a:rPr lang="en-GB" sz="12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HTML (Hypertext Markup Language)</a:t>
            </a:r>
            <a:endParaRPr sz="12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606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Font typeface="Roboto"/>
              <a:buChar char="●"/>
            </a:pPr>
            <a:r>
              <a:rPr lang="en-GB" sz="12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CSS (Cascading Style Sheets)</a:t>
            </a:r>
            <a:endParaRPr sz="12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606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Font typeface="Roboto"/>
              <a:buChar char="●"/>
            </a:pPr>
            <a:r>
              <a:rPr lang="en-GB" sz="12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br>
              <a:rPr lang="en-GB" sz="12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60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Font typeface="Roboto"/>
              <a:buChar char="●"/>
            </a:pPr>
            <a:r>
              <a:rPr lang="en-GB" sz="12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Libraries and Frameworks:</a:t>
            </a:r>
            <a:endParaRPr sz="12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606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Font typeface="Roboto"/>
              <a:buChar char="●"/>
            </a:pPr>
            <a:r>
              <a:rPr lang="en-GB" sz="12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Bootstrap: A popular CSS framework for responsive design and layout.</a:t>
            </a:r>
            <a:endParaRPr sz="12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606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Font typeface="Roboto"/>
              <a:buChar char="●"/>
            </a:pPr>
            <a:r>
              <a:rPr lang="en-GB" sz="12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jQuery: A fast and feature-rich JavaScript library for DOM manipulation and event handling.</a:t>
            </a:r>
            <a:br>
              <a:rPr lang="en-GB" sz="12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60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Font typeface="Roboto"/>
              <a:buChar char="●"/>
            </a:pPr>
            <a:r>
              <a:rPr lang="en-GB" sz="12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Back-end Development:</a:t>
            </a:r>
            <a:endParaRPr sz="12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606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Font typeface="Roboto"/>
              <a:buChar char="●"/>
            </a:pPr>
            <a:r>
              <a:rPr lang="en-GB" sz="12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specific </a:t>
            </a:r>
            <a:r>
              <a:rPr lang="en-GB" sz="12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Back-end</a:t>
            </a:r>
            <a:r>
              <a:rPr lang="en-GB" sz="12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technology used. The website is purely front-end based.</a:t>
            </a:r>
            <a:br>
              <a:rPr lang="en-GB" sz="12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60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Font typeface="Roboto"/>
              <a:buChar char="●"/>
            </a:pPr>
            <a:r>
              <a:rPr lang="en-GB" sz="12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Database Management:</a:t>
            </a:r>
            <a:endParaRPr sz="12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606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Font typeface="Roboto"/>
              <a:buChar char="●"/>
            </a:pPr>
            <a:r>
              <a:rPr lang="en-GB" sz="12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database management system used. Transactions are stored in memory.</a:t>
            </a:r>
            <a:br>
              <a:rPr lang="en-GB" sz="12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60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Font typeface="Roboto"/>
              <a:buChar char="●"/>
            </a:pPr>
            <a:r>
              <a:rPr lang="en-GB" sz="12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Other Tools and Technologies:</a:t>
            </a:r>
            <a:endParaRPr sz="12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606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Font typeface="Roboto"/>
              <a:buChar char="●"/>
            </a:pPr>
            <a:r>
              <a:rPr lang="en-GB" sz="12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additional tools or technologies used.</a:t>
            </a:r>
            <a:endParaRPr sz="12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935"/>
              <a:buNone/>
            </a:pPr>
            <a:r>
              <a:rPr lang="en-GB" sz="12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Note: This website is built using front-end technologies and does not require a back-end or database. The focus is on client-side interactivity and data manipulation.</a:t>
            </a:r>
            <a:endParaRPr sz="12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65450"/>
            <a:ext cx="85206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200" u="sng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Adding Transactions</a:t>
            </a:r>
            <a:endParaRPr b="1" i="1" sz="3800" u="sng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535825"/>
            <a:ext cx="8520600" cy="4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150">
                <a:solidFill>
                  <a:schemeClr val="dk1"/>
                </a:solidFill>
              </a:rPr>
              <a:t>1. User-Friendly Transaction Form: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50">
                <a:solidFill>
                  <a:schemeClr val="dk1"/>
                </a:solidFill>
              </a:rPr>
              <a:t>   - The website provides a user-friendly transaction form where users can input their transaction details.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50">
                <a:solidFill>
                  <a:schemeClr val="dk1"/>
                </a:solidFill>
              </a:rPr>
              <a:t>   - The form includes the following input fields: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50">
                <a:solidFill>
                  <a:schemeClr val="dk1"/>
                </a:solidFill>
              </a:rPr>
              <a:t>     - Type: Users can select the transaction type, either "income" or "expense," from a dropdown menu.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50">
                <a:solidFill>
                  <a:schemeClr val="dk1"/>
                </a:solidFill>
              </a:rPr>
              <a:t>     - Category: Based on the selected type, a corresponding set of categories is dynamically populated in another dropdown menu.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50">
                <a:solidFill>
                  <a:schemeClr val="dk1"/>
                </a:solidFill>
              </a:rPr>
              <a:t>     - Amount: Users can enter the transaction amount, which is validated for a valid numeric value greater than zero.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50">
                <a:solidFill>
                  <a:schemeClr val="dk1"/>
                </a:solidFill>
              </a:rPr>
              <a:t>   - Upon submission of the form, the data is processed to add the transaction to the system.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50">
                <a:solidFill>
                  <a:schemeClr val="dk1"/>
                </a:solidFill>
              </a:rPr>
              <a:t>2. Input Validation: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50">
                <a:solidFill>
                  <a:schemeClr val="dk1"/>
                </a:solidFill>
              </a:rPr>
              <a:t>   - The entered amount is validated to ensure it is a valid numeric value greater than zero. If an invalid amount is entered, an alert message is displayed, prompting the user to enter a valid amount.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50">
                <a:solidFill>
                  <a:schemeClr val="dk1"/>
                </a:solidFill>
              </a:rPr>
              <a:t>   - The form also includes a check to ensure that a category is selected. If no category is selected, an alert message is displayed, prompting the user to select a category.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-GB" sz="1377">
                <a:solidFill>
                  <a:schemeClr val="dk1"/>
                </a:solidFill>
              </a:rPr>
              <a:t>3. Storing and Updating Transactions:</a:t>
            </a:r>
            <a:endParaRPr sz="137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-GB" sz="1377">
                <a:solidFill>
                  <a:schemeClr val="dk1"/>
                </a:solidFill>
              </a:rPr>
              <a:t>   - The entered transaction is stored as an object in the system.</a:t>
            </a:r>
            <a:endParaRPr sz="137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-GB" sz="1377">
                <a:solidFill>
                  <a:schemeClr val="dk1"/>
                </a:solidFill>
              </a:rPr>
              <a:t>   - The transaction object consists of the following properties:</a:t>
            </a:r>
            <a:endParaRPr sz="137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-GB" sz="1377">
                <a:solidFill>
                  <a:schemeClr val="dk1"/>
                </a:solidFill>
              </a:rPr>
              <a:t>     - Type: Represents the type of the transaction, either "income" or "expense."</a:t>
            </a:r>
            <a:endParaRPr sz="137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-GB" sz="1377">
                <a:solidFill>
                  <a:schemeClr val="dk1"/>
                </a:solidFill>
              </a:rPr>
              <a:t>     - Category: Represents the category of the transaction selected by the user.</a:t>
            </a:r>
            <a:endParaRPr sz="137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-GB" sz="1377">
                <a:solidFill>
                  <a:schemeClr val="dk1"/>
                </a:solidFill>
              </a:rPr>
              <a:t>     - Amount: Represents the amount of the transaction, with negative values for expenses and positive values for income.</a:t>
            </a:r>
            <a:endParaRPr sz="137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-GB" sz="1377">
                <a:solidFill>
                  <a:schemeClr val="dk1"/>
                </a:solidFill>
              </a:rPr>
              <a:t>   - The new transaction is added to the existing list of transactions, which is stored in the `transactions` array.</a:t>
            </a:r>
            <a:endParaRPr sz="137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-GB" sz="1377">
                <a:solidFill>
                  <a:schemeClr val="dk1"/>
                </a:solidFill>
              </a:rPr>
              <a:t>   - The balance is updated accordingly by adding or subtracting the transaction amount from the total balance.</a:t>
            </a:r>
            <a:endParaRPr sz="137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-GB" sz="1377">
                <a:solidFill>
                  <a:schemeClr val="dk1"/>
                </a:solidFill>
              </a:rPr>
              <a:t>   - After adding the transaction, the system displays a success alert message to notify the user that the transaction was added successfully.</a:t>
            </a:r>
            <a:endParaRPr sz="137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t/>
            </a:r>
            <a:endParaRPr sz="137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t/>
            </a:r>
            <a:endParaRPr sz="137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929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9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300" u="sng">
                <a:latin typeface="Roboto"/>
                <a:ea typeface="Roboto"/>
                <a:cs typeface="Roboto"/>
                <a:sym typeface="Roboto"/>
              </a:rPr>
              <a:t>Editing Transactions</a:t>
            </a:r>
            <a:endParaRPr b="1" i="1" sz="2600" u="sng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627850"/>
            <a:ext cx="8520600" cy="42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users can edit existing transactions: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Users can edit existing transactions by clicking on the "Edit" button associated with each transaction in the transaction list.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Upon clicking the "Edit" button, the transaction details will transform into editable fields, allowing users to modify the transaction type, category, and amount.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Users can then save the updated transaction by clicking the "Save" button or cancel the editing process by clicking the "Cancel" button.</a:t>
            </a:r>
            <a:b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Inline editing feature and its implementation: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website incorporates an inline editing feature to provide a seamless and efficient editing experience for users.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a user clicks the "Edit" button, the transaction details within the respective list item are replaced with editable fields for type, category, and amount.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inline editing feature is implemented using JavaScript to dynamically update the DOM and enable direct editing of transaction details.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86950" cy="509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