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3" r:id="rId2"/>
    <p:sldId id="258" r:id="rId3"/>
    <p:sldId id="300" r:id="rId4"/>
    <p:sldId id="299" r:id="rId5"/>
    <p:sldId id="278" r:id="rId6"/>
    <p:sldId id="259" r:id="rId7"/>
    <p:sldId id="260" r:id="rId8"/>
    <p:sldId id="261" r:id="rId9"/>
    <p:sldId id="262" r:id="rId10"/>
    <p:sldId id="264" r:id="rId11"/>
    <p:sldId id="265" r:id="rId12"/>
    <p:sldId id="266" r:id="rId13"/>
    <p:sldId id="267" r:id="rId14"/>
    <p:sldId id="268" r:id="rId15"/>
    <p:sldId id="270" r:id="rId16"/>
    <p:sldId id="269" r:id="rId17"/>
    <p:sldId id="302" r:id="rId18"/>
    <p:sldId id="271" r:id="rId19"/>
    <p:sldId id="294" r:id="rId20"/>
    <p:sldId id="275" r:id="rId21"/>
    <p:sldId id="286" r:id="rId22"/>
    <p:sldId id="296" r:id="rId23"/>
    <p:sldId id="295" r:id="rId24"/>
    <p:sldId id="273" r:id="rId25"/>
    <p:sldId id="290" r:id="rId26"/>
    <p:sldId id="293" r:id="rId27"/>
    <p:sldId id="274" r:id="rId28"/>
    <p:sldId id="277" r:id="rId29"/>
    <p:sldId id="276" r:id="rId30"/>
    <p:sldId id="280" r:id="rId31"/>
    <p:sldId id="282" r:id="rId32"/>
    <p:sldId id="281" r:id="rId33"/>
    <p:sldId id="283" r:id="rId34"/>
    <p:sldId id="284" r:id="rId35"/>
    <p:sldId id="287" r:id="rId36"/>
    <p:sldId id="291" r:id="rId37"/>
    <p:sldId id="292" r:id="rId38"/>
    <p:sldId id="288" r:id="rId39"/>
    <p:sldId id="289" r:id="rId4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880" cy="132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838080" y="1825560"/>
            <a:ext cx="10514880" cy="20750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838080" y="4098240"/>
            <a:ext cx="10514880" cy="20750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4880" cy="132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838080" y="1825560"/>
            <a:ext cx="5131080" cy="20750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26200" y="1825560"/>
            <a:ext cx="5131080" cy="20750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26200" y="4098240"/>
            <a:ext cx="5131080" cy="20750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838080" y="4098240"/>
            <a:ext cx="5131080" cy="20750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4880" cy="132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838080" y="1825560"/>
            <a:ext cx="10514880" cy="43506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838080" y="1825560"/>
            <a:ext cx="10514880" cy="43506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3369240" y="1825200"/>
            <a:ext cx="5452560" cy="4350600"/>
          </a:xfrm>
          <a:prstGeom prst="rect">
            <a:avLst/>
          </a:prstGeom>
          <a:ln>
            <a:noFill/>
          </a:ln>
        </p:spPr>
      </p:pic>
      <p:pic>
        <p:nvPicPr>
          <p:cNvPr id="35" name="Picture 34"/>
          <p:cNvPicPr/>
          <p:nvPr/>
        </p:nvPicPr>
        <p:blipFill>
          <a:blip r:embed="rId2"/>
          <a:stretch/>
        </p:blipFill>
        <p:spPr>
          <a:xfrm>
            <a:off x="3369240" y="1825200"/>
            <a:ext cx="5452560" cy="435060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880" cy="132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838080" y="1825560"/>
            <a:ext cx="10514880" cy="43506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4880" cy="132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838080" y="1825560"/>
            <a:ext cx="10514880" cy="43506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4880" cy="132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838080" y="1825560"/>
            <a:ext cx="5131080" cy="43506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6226200" y="1825560"/>
            <a:ext cx="5131080" cy="43506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4880" cy="132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838080" y="365040"/>
            <a:ext cx="10514880" cy="61423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4880" cy="132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838080" y="1825560"/>
            <a:ext cx="5131080" cy="20750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838080" y="4098240"/>
            <a:ext cx="5131080" cy="20750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6226200" y="1825560"/>
            <a:ext cx="5131080" cy="43506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4880" cy="132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838080" y="1825560"/>
            <a:ext cx="5131080" cy="43506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226200" y="1825560"/>
            <a:ext cx="5131080" cy="20750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26200" y="4098240"/>
            <a:ext cx="5131080" cy="20750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4880" cy="132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838080" y="1825560"/>
            <a:ext cx="5131080" cy="20750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26200" y="1825560"/>
            <a:ext cx="5131080" cy="20750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838080" y="4098240"/>
            <a:ext cx="10514880" cy="20750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slideshare.net/wakaleo/clean-codingpractices" TargetMode="External"/><Relationship Id="rId2" Type="http://schemas.openxmlformats.org/officeDocument/2006/relationships/hyperlink" Target="http://www.oodesign.com/" TargetMode="External"/><Relationship Id="rId1" Type="http://schemas.openxmlformats.org/officeDocument/2006/relationships/slideLayout" Target="../slideLayouts/slideLayout1.xml"/><Relationship Id="rId4" Type="http://schemas.openxmlformats.org/officeDocument/2006/relationships/hyperlink" Target="https://www.codeproject.com/Articles/703634/SOLID-architecture-principles-using-simple-Csharp"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techgig.com/" TargetMode="External"/><Relationship Id="rId2" Type="http://schemas.openxmlformats.org/officeDocument/2006/relationships/hyperlink" Target="http://codingbat.com/" TargetMode="External"/><Relationship Id="rId1" Type="http://schemas.openxmlformats.org/officeDocument/2006/relationships/slideLayout" Target="../slideLayouts/slideLayout1.xml"/><Relationship Id="rId6" Type="http://schemas.openxmlformats.org/officeDocument/2006/relationships/hyperlink" Target="https://www.codechef.com/" TargetMode="External"/><Relationship Id="rId5" Type="http://schemas.openxmlformats.org/officeDocument/2006/relationships/hyperlink" Target="https://www.topcoder.com/" TargetMode="External"/><Relationship Id="rId4" Type="http://schemas.openxmlformats.org/officeDocument/2006/relationships/hyperlink" Target="http://code.google.com/codeja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softwareengineering.stackexchange.com/questions/338926/implement-inheritance-in-c" TargetMode="External"/><Relationship Id="rId2" Type="http://schemas.openxmlformats.org/officeDocument/2006/relationships/hyperlink" Target="https://www.codeproject.com/Articles/108830/Inheritance-and-Polymorphism-in-C"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533553C5-421C-4234-ACBB-B1E2343C0A9B}"/>
              </a:ext>
            </a:extLst>
          </p:cNvPr>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dirty="0">
                <a:solidFill>
                  <a:srgbClr val="000000"/>
                </a:solidFill>
                <a:uFill>
                  <a:solidFill>
                    <a:srgbClr val="FFFFFF"/>
                  </a:solidFill>
                </a:uFill>
                <a:latin typeface="Calibri Light"/>
              </a:rPr>
              <a:t>				Clean Coding</a:t>
            </a:r>
            <a:endParaRPr lang="en-IN" sz="1800" b="0" strike="noStrike" spc="-1" dirty="0">
              <a:solidFill>
                <a:srgbClr val="000000"/>
              </a:solidFill>
              <a:uFill>
                <a:solidFill>
                  <a:srgbClr val="FFFFFF"/>
                </a:solidFill>
              </a:uFill>
              <a:latin typeface="Arial"/>
            </a:endParaRPr>
          </a:p>
        </p:txBody>
      </p:sp>
      <p:sp>
        <p:nvSpPr>
          <p:cNvPr id="5" name="CustomShape 2">
            <a:extLst>
              <a:ext uri="{FF2B5EF4-FFF2-40B4-BE49-F238E27FC236}">
                <a16:creationId xmlns:a16="http://schemas.microsoft.com/office/drawing/2014/main" id="{0EF5FBF4-AAFB-4A20-97F1-E6939F3EEBBB}"/>
              </a:ext>
            </a:extLst>
          </p:cNvPr>
          <p:cNvSpPr/>
          <p:nvPr/>
        </p:nvSpPr>
        <p:spPr>
          <a:xfrm>
            <a:off x="838080" y="1825560"/>
            <a:ext cx="10514880" cy="1603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20">
              <a:lnSpc>
                <a:spcPct val="90000"/>
              </a:lnSpc>
              <a:buClr>
                <a:srgbClr val="000000"/>
              </a:buClr>
            </a:pPr>
            <a:r>
              <a:rPr lang="en-IN" sz="3200" b="1" strike="noStrike" spc="-1" dirty="0">
                <a:uFill>
                  <a:solidFill>
                    <a:srgbClr val="FFFFFF"/>
                  </a:solidFill>
                </a:uFill>
                <a:latin typeface="Calibri"/>
              </a:rPr>
              <a:t>"Any fool can write code that a computer can understand. </a:t>
            </a:r>
          </a:p>
          <a:p>
            <a:pPr marL="720">
              <a:lnSpc>
                <a:spcPct val="90000"/>
              </a:lnSpc>
              <a:buClr>
                <a:srgbClr val="000000"/>
              </a:buClr>
            </a:pPr>
            <a:r>
              <a:rPr lang="en-IN" sz="3200" b="1" strike="noStrike" spc="-1" dirty="0">
                <a:uFill>
                  <a:solidFill>
                    <a:srgbClr val="FFFFFF"/>
                  </a:solidFill>
                </a:uFill>
                <a:latin typeface="Calibri"/>
              </a:rPr>
              <a:t>Good programmers write code that humans can understand.“</a:t>
            </a:r>
          </a:p>
          <a:p>
            <a:pPr marL="720">
              <a:lnSpc>
                <a:spcPct val="90000"/>
              </a:lnSpc>
              <a:buClr>
                <a:srgbClr val="000000"/>
              </a:buClr>
            </a:pPr>
            <a:r>
              <a:rPr lang="en-IN" sz="2800" b="1" spc="-1" dirty="0">
                <a:uFill>
                  <a:solidFill>
                    <a:srgbClr val="FFFFFF"/>
                  </a:solidFill>
                </a:uFill>
                <a:latin typeface="Calibri"/>
              </a:rPr>
              <a:t>								</a:t>
            </a:r>
            <a:r>
              <a:rPr lang="en-IN" sz="2800" b="1" strike="noStrike" spc="-1" dirty="0">
                <a:uFill>
                  <a:solidFill>
                    <a:srgbClr val="FFFFFF"/>
                  </a:solidFill>
                </a:uFill>
                <a:latin typeface="Calibri"/>
              </a:rPr>
              <a:t>- Martin Fowler</a:t>
            </a:r>
            <a:r>
              <a:rPr lang="en-IN" sz="2800" b="0" strike="noStrike" spc="-1" dirty="0">
                <a:uFill>
                  <a:solidFill>
                    <a:srgbClr val="FFFFFF"/>
                  </a:solidFill>
                </a:uFill>
                <a:latin typeface="Calibri"/>
              </a:rPr>
              <a:t> </a:t>
            </a:r>
            <a:endParaRPr lang="en-IN" sz="1800" b="0" strike="noStrike" spc="-1" dirty="0">
              <a:uFill>
                <a:solidFill>
                  <a:srgbClr val="FFFFFF"/>
                </a:solidFill>
              </a:uFill>
              <a:latin typeface="Arial"/>
            </a:endParaRPr>
          </a:p>
          <a:p>
            <a:pPr>
              <a:lnSpc>
                <a:spcPct val="90000"/>
              </a:lnSpc>
            </a:pPr>
            <a:endParaRPr lang="en-IN" sz="1800" b="0" strike="noStrike" spc="-1" dirty="0">
              <a:uFill>
                <a:solidFill>
                  <a:srgbClr val="FFFFFF"/>
                </a:solidFill>
              </a:uFill>
              <a:latin typeface="Arial"/>
            </a:endParaRPr>
          </a:p>
        </p:txBody>
      </p:sp>
      <p:sp>
        <p:nvSpPr>
          <p:cNvPr id="6" name="CustomShape 3">
            <a:extLst>
              <a:ext uri="{FF2B5EF4-FFF2-40B4-BE49-F238E27FC236}">
                <a16:creationId xmlns:a16="http://schemas.microsoft.com/office/drawing/2014/main" id="{9830242A-ECB8-45F7-95FC-AA8E9EA0F6F5}"/>
              </a:ext>
            </a:extLst>
          </p:cNvPr>
          <p:cNvSpPr/>
          <p:nvPr/>
        </p:nvSpPr>
        <p:spPr>
          <a:xfrm>
            <a:off x="7506360" y="5568120"/>
            <a:ext cx="337032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solidFill>
                  <a:srgbClr val="000000"/>
                </a:solidFill>
                <a:uFill>
                  <a:solidFill>
                    <a:srgbClr val="FFFFFF"/>
                  </a:solidFill>
                </a:uFill>
                <a:latin typeface="Calibri"/>
                <a:ea typeface="DejaVu Sans"/>
              </a:rPr>
              <a:t>Compiled by : Vishal Bayskar</a:t>
            </a:r>
            <a:endParaRPr lang="en-IN"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59454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28760" y="136440"/>
            <a:ext cx="10514880" cy="58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a:solidFill>
                  <a:srgbClr val="000000"/>
                </a:solidFill>
                <a:uFill>
                  <a:solidFill>
                    <a:srgbClr val="FFFFFF"/>
                  </a:solidFill>
                </a:uFill>
                <a:latin typeface="Calibri Light"/>
              </a:rPr>
              <a:t>Clean Code – Methods/Functions</a:t>
            </a:r>
            <a:endParaRPr lang="en-IN" sz="1800" b="0" strike="noStrike" spc="-1">
              <a:solidFill>
                <a:srgbClr val="000000"/>
              </a:solidFill>
              <a:uFill>
                <a:solidFill>
                  <a:srgbClr val="FFFFFF"/>
                </a:solidFill>
              </a:uFill>
              <a:latin typeface="Arial"/>
            </a:endParaRPr>
          </a:p>
        </p:txBody>
      </p:sp>
      <p:pic>
        <p:nvPicPr>
          <p:cNvPr id="100" name="Content Placeholder 3"/>
          <p:cNvPicPr/>
          <p:nvPr/>
        </p:nvPicPr>
        <p:blipFill>
          <a:blip r:embed="rId2"/>
          <a:stretch/>
        </p:blipFill>
        <p:spPr>
          <a:xfrm>
            <a:off x="428760" y="1213068"/>
            <a:ext cx="9898560" cy="5006298"/>
          </a:xfrm>
          <a:prstGeom prst="rect">
            <a:avLst/>
          </a:prstGeom>
          <a:ln>
            <a:noFill/>
          </a:ln>
        </p:spPr>
      </p:pic>
      <p:sp>
        <p:nvSpPr>
          <p:cNvPr id="101" name="CustomShape 2"/>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5F9D949-72F8-4C68-BABC-E222751B7314}" type="slidenum">
              <a:rPr lang="en-IN" sz="1200" b="0" strike="noStrike" spc="-1">
                <a:solidFill>
                  <a:srgbClr val="8B8B8B"/>
                </a:solidFill>
                <a:uFill>
                  <a:solidFill>
                    <a:srgbClr val="FFFFFF"/>
                  </a:solidFill>
                </a:uFill>
                <a:latin typeface="Calibri"/>
              </a:rPr>
              <a:t>10</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838080" y="136440"/>
            <a:ext cx="10514880" cy="861480"/>
          </a:xfrm>
          <a:prstGeom prst="rect">
            <a:avLst/>
          </a:prstGeom>
          <a:noFill/>
          <a:ln>
            <a:noFill/>
          </a:ln>
        </p:spPr>
        <p:style>
          <a:lnRef idx="0">
            <a:scrgbClr r="0" g="0" b="0"/>
          </a:lnRef>
          <a:fillRef idx="0">
            <a:scrgbClr r="0" g="0" b="0"/>
          </a:fillRef>
          <a:effectRef idx="0">
            <a:scrgbClr r="0" g="0" b="0"/>
          </a:effectRef>
          <a:fontRef idx="minor"/>
        </p:style>
      </p:sp>
      <p:sp>
        <p:nvSpPr>
          <p:cNvPr id="103" name="CustomShape 2"/>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E4616CE-AF30-4E40-AC5B-39E5A9494291}" type="slidenum">
              <a:rPr lang="en-IN" sz="1200" b="0" strike="noStrike" spc="-1">
                <a:solidFill>
                  <a:srgbClr val="8B8B8B"/>
                </a:solidFill>
                <a:uFill>
                  <a:solidFill>
                    <a:srgbClr val="FFFFFF"/>
                  </a:solidFill>
                </a:uFill>
                <a:latin typeface="Calibri"/>
              </a:rPr>
              <a:t>11</a:t>
            </a:fld>
            <a:endParaRPr lang="en-IN" sz="1800" b="0" strike="noStrike" spc="-1">
              <a:solidFill>
                <a:srgbClr val="000000"/>
              </a:solidFill>
              <a:uFill>
                <a:solidFill>
                  <a:srgbClr val="FFFFFF"/>
                </a:solidFill>
              </a:uFill>
              <a:latin typeface="Arial"/>
            </a:endParaRPr>
          </a:p>
        </p:txBody>
      </p:sp>
      <p:pic>
        <p:nvPicPr>
          <p:cNvPr id="104" name="Picture 103"/>
          <p:cNvPicPr/>
          <p:nvPr/>
        </p:nvPicPr>
        <p:blipFill>
          <a:blip r:embed="rId2"/>
          <a:stretch/>
        </p:blipFill>
        <p:spPr>
          <a:xfrm>
            <a:off x="418320" y="1102680"/>
            <a:ext cx="9229680" cy="3505320"/>
          </a:xfrm>
          <a:prstGeom prst="rect">
            <a:avLst/>
          </a:prstGeom>
          <a:ln>
            <a:noFill/>
          </a:ln>
        </p:spPr>
      </p:pic>
      <p:sp>
        <p:nvSpPr>
          <p:cNvPr id="105" name="TextShape 3"/>
          <p:cNvSpPr txBox="1"/>
          <p:nvPr/>
        </p:nvSpPr>
        <p:spPr>
          <a:xfrm>
            <a:off x="553680" y="234360"/>
            <a:ext cx="7654320" cy="773640"/>
          </a:xfrm>
          <a:prstGeom prst="rect">
            <a:avLst/>
          </a:prstGeom>
          <a:noFill/>
          <a:ln>
            <a:noFill/>
          </a:ln>
        </p:spPr>
        <p:txBody>
          <a:bodyPr lIns="90000" tIns="45000" rIns="90000" bIns="45000"/>
          <a:lstStyle/>
          <a:p>
            <a:pPr>
              <a:lnSpc>
                <a:spcPct val="90000"/>
              </a:lnSpc>
            </a:pPr>
            <a:r>
              <a:rPr lang="en-IN" sz="4400" b="0" strike="noStrike" spc="-1">
                <a:solidFill>
                  <a:srgbClr val="000000"/>
                </a:solidFill>
                <a:uFill>
                  <a:solidFill>
                    <a:srgbClr val="FFFFFF"/>
                  </a:solidFill>
                </a:uFill>
                <a:latin typeface="Calibri Light"/>
              </a:rPr>
              <a:t>Clean Code – Methods/Functions</a:t>
            </a:r>
            <a:endParaRPr lang="en-IN" sz="1800" b="0" strike="noStrike" spc="-1">
              <a:solidFill>
                <a:srgbClr val="000000"/>
              </a:solidFill>
              <a:uFill>
                <a:solidFill>
                  <a:srgbClr val="FFFFFF"/>
                </a:solidFill>
              </a:uFill>
              <a:latin typeface="Arial"/>
            </a:endParaRPr>
          </a:p>
        </p:txBody>
      </p:sp>
      <p:sp>
        <p:nvSpPr>
          <p:cNvPr id="6" name="CustomShape 1">
            <a:extLst>
              <a:ext uri="{FF2B5EF4-FFF2-40B4-BE49-F238E27FC236}">
                <a16:creationId xmlns:a16="http://schemas.microsoft.com/office/drawing/2014/main" id="{C8B88B5F-4F8C-4ACF-85A4-2492381EDB59}"/>
              </a:ext>
            </a:extLst>
          </p:cNvPr>
          <p:cNvSpPr/>
          <p:nvPr/>
        </p:nvSpPr>
        <p:spPr>
          <a:xfrm>
            <a:off x="418320" y="4773446"/>
            <a:ext cx="11519640" cy="1179512"/>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IN" sz="3200" b="0" strike="noStrike" spc="-1" dirty="0">
                <a:solidFill>
                  <a:srgbClr val="000000"/>
                </a:solidFill>
                <a:uFill>
                  <a:solidFill>
                    <a:srgbClr val="FFFFFF"/>
                  </a:solidFill>
                </a:uFill>
                <a:latin typeface="Calibri"/>
              </a:rPr>
              <a:t>"Master programmers think of systems as stories to be told rather than programs to be written.“</a:t>
            </a:r>
            <a:endParaRPr lang="en-IN" sz="1400" b="0" strike="noStrike" spc="-1" dirty="0">
              <a:solidFill>
                <a:srgbClr val="000000"/>
              </a:solidFill>
              <a:uFill>
                <a:solidFill>
                  <a:srgbClr val="FFFFFF"/>
                </a:solidFill>
              </a:uFill>
              <a:latin typeface="Arial"/>
            </a:endParaRPr>
          </a:p>
        </p:txBody>
      </p:sp>
      <p:sp>
        <p:nvSpPr>
          <p:cNvPr id="7" name="CustomShape 1">
            <a:extLst>
              <a:ext uri="{FF2B5EF4-FFF2-40B4-BE49-F238E27FC236}">
                <a16:creationId xmlns:a16="http://schemas.microsoft.com/office/drawing/2014/main" id="{12C3E8DB-40D3-46A8-9AFA-53EA47DC273B}"/>
              </a:ext>
            </a:extLst>
          </p:cNvPr>
          <p:cNvSpPr/>
          <p:nvPr/>
        </p:nvSpPr>
        <p:spPr>
          <a:xfrm>
            <a:off x="539166" y="6191074"/>
            <a:ext cx="11519640" cy="529766"/>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IN" sz="2800" spc="-1" dirty="0">
                <a:solidFill>
                  <a:srgbClr val="000000"/>
                </a:solidFill>
                <a:uFill>
                  <a:solidFill>
                    <a:srgbClr val="FFFFFF"/>
                  </a:solidFill>
                </a:uFill>
                <a:latin typeface="Arial"/>
              </a:rPr>
              <a:t>It should be boring to read your program</a:t>
            </a:r>
            <a:r>
              <a:rPr lang="en-IN" sz="2800" b="0" strike="noStrike" spc="-1" dirty="0">
                <a:solidFill>
                  <a:srgbClr val="000000"/>
                </a:solidFill>
                <a:uFill>
                  <a:solidFill>
                    <a:srgbClr val="FFFFFF"/>
                  </a:solidFill>
                </a:uFill>
                <a:latin typeface="Arial"/>
              </a:rPr>
              <a:t>.</a:t>
            </a:r>
          </a:p>
        </p:txBody>
      </p:sp>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1000"/>
                                        <p:tgtEl>
                                          <p:spTgt spid="104"/>
                                        </p:tgtEl>
                                      </p:cBhvr>
                                    </p:animEffect>
                                    <p:anim calcmode="lin" valueType="num">
                                      <p:cBhvr>
                                        <p:cTn id="8" dur="1000" fill="hold"/>
                                        <p:tgtEl>
                                          <p:spTgt spid="104"/>
                                        </p:tgtEl>
                                        <p:attrNameLst>
                                          <p:attrName>ppt_x</p:attrName>
                                        </p:attrNameLst>
                                      </p:cBhvr>
                                      <p:tavLst>
                                        <p:tav tm="0">
                                          <p:val>
                                            <p:strVal val="#ppt_x"/>
                                          </p:val>
                                        </p:tav>
                                        <p:tav tm="100000">
                                          <p:val>
                                            <p:strVal val="#ppt_x"/>
                                          </p:val>
                                        </p:tav>
                                      </p:tavLst>
                                    </p:anim>
                                    <p:anim calcmode="lin" valueType="num">
                                      <p:cBhvr>
                                        <p:cTn id="9"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513360" y="266400"/>
            <a:ext cx="10514880" cy="797040"/>
          </a:xfrm>
          <a:prstGeom prst="rect">
            <a:avLst/>
          </a:prstGeom>
          <a:noFill/>
          <a:ln>
            <a:noFill/>
          </a:ln>
        </p:spPr>
        <p:style>
          <a:lnRef idx="0">
            <a:scrgbClr r="0" g="0" b="0"/>
          </a:lnRef>
          <a:fillRef idx="0">
            <a:scrgbClr r="0" g="0" b="0"/>
          </a:fillRef>
          <a:effectRef idx="0">
            <a:scrgbClr r="0" g="0" b="0"/>
          </a:effectRef>
          <a:fontRef idx="minor"/>
        </p:style>
      </p:sp>
      <p:sp>
        <p:nvSpPr>
          <p:cNvPr id="107" name="CustomShape 2"/>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42F7038-D2CA-4860-AB66-0A5935098B33}" type="slidenum">
              <a:rPr lang="en-IN" sz="1200" b="0" strike="noStrike" spc="-1">
                <a:solidFill>
                  <a:srgbClr val="8B8B8B"/>
                </a:solidFill>
                <a:uFill>
                  <a:solidFill>
                    <a:srgbClr val="FFFFFF"/>
                  </a:solidFill>
                </a:uFill>
                <a:latin typeface="Calibri"/>
              </a:rPr>
              <a:t>12</a:t>
            </a:fld>
            <a:endParaRPr lang="en-IN" sz="1800" b="0" strike="noStrike" spc="-1">
              <a:solidFill>
                <a:srgbClr val="000000"/>
              </a:solidFill>
              <a:uFill>
                <a:solidFill>
                  <a:srgbClr val="FFFFFF"/>
                </a:solidFill>
              </a:uFill>
              <a:latin typeface="Arial"/>
            </a:endParaRPr>
          </a:p>
        </p:txBody>
      </p:sp>
      <p:sp>
        <p:nvSpPr>
          <p:cNvPr id="108" name="CustomShape 3"/>
          <p:cNvSpPr/>
          <p:nvPr/>
        </p:nvSpPr>
        <p:spPr>
          <a:xfrm>
            <a:off x="838080" y="5625720"/>
            <a:ext cx="10190160" cy="912960"/>
          </a:xfrm>
          <a:prstGeom prst="rect">
            <a:avLst/>
          </a:prstGeom>
          <a:noFill/>
          <a:ln>
            <a:noFill/>
          </a:ln>
        </p:spPr>
        <p:style>
          <a:lnRef idx="0">
            <a:scrgbClr r="0" g="0" b="0"/>
          </a:lnRef>
          <a:fillRef idx="0">
            <a:scrgbClr r="0" g="0" b="0"/>
          </a:fillRef>
          <a:effectRef idx="0">
            <a:scrgbClr r="0" g="0" b="0"/>
          </a:effectRef>
          <a:fontRef idx="minor"/>
        </p:style>
      </p:sp>
      <p:sp>
        <p:nvSpPr>
          <p:cNvPr id="109" name="TextShape 4"/>
          <p:cNvSpPr txBox="1"/>
          <p:nvPr/>
        </p:nvSpPr>
        <p:spPr>
          <a:xfrm>
            <a:off x="412200" y="5192640"/>
            <a:ext cx="8155800" cy="927360"/>
          </a:xfrm>
          <a:prstGeom prst="rect">
            <a:avLst/>
          </a:prstGeom>
          <a:noFill/>
          <a:ln>
            <a:noFill/>
          </a:ln>
        </p:spPr>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sp>
        <p:nvSpPr>
          <p:cNvPr id="112" name="TextShape 6"/>
          <p:cNvSpPr txBox="1"/>
          <p:nvPr/>
        </p:nvSpPr>
        <p:spPr>
          <a:xfrm>
            <a:off x="121680" y="72000"/>
            <a:ext cx="7654320" cy="524880"/>
          </a:xfrm>
          <a:prstGeom prst="rect">
            <a:avLst/>
          </a:prstGeom>
          <a:noFill/>
          <a:ln>
            <a:noFill/>
          </a:ln>
        </p:spPr>
        <p:txBody>
          <a:bodyPr lIns="90000" tIns="45000" rIns="90000" bIns="45000"/>
          <a:lstStyle/>
          <a:p>
            <a:pPr>
              <a:lnSpc>
                <a:spcPct val="90000"/>
              </a:lnSpc>
            </a:pPr>
            <a:r>
              <a:rPr lang="en-IN" sz="2800" b="0" strike="noStrike" spc="-1">
                <a:solidFill>
                  <a:srgbClr val="000000"/>
                </a:solidFill>
                <a:uFill>
                  <a:solidFill>
                    <a:srgbClr val="FFFFFF"/>
                  </a:solidFill>
                </a:uFill>
                <a:latin typeface="Calibri Light"/>
              </a:rPr>
              <a:t>Clean Code – Methods/Functions</a:t>
            </a:r>
            <a:endParaRPr lang="en-IN" sz="1800" b="0" strike="noStrike" spc="-1">
              <a:solidFill>
                <a:srgbClr val="000000"/>
              </a:solidFill>
              <a:uFill>
                <a:solidFill>
                  <a:srgbClr val="FFFFFF"/>
                </a:solidFill>
              </a:uFill>
              <a:latin typeface="Arial"/>
            </a:endParaRPr>
          </a:p>
        </p:txBody>
      </p:sp>
      <p:pic>
        <p:nvPicPr>
          <p:cNvPr id="2" name="Picture 1">
            <a:extLst>
              <a:ext uri="{FF2B5EF4-FFF2-40B4-BE49-F238E27FC236}">
                <a16:creationId xmlns:a16="http://schemas.microsoft.com/office/drawing/2014/main" id="{C14047D0-7416-4FBE-81EE-B47DB565C57B}"/>
              </a:ext>
            </a:extLst>
          </p:cNvPr>
          <p:cNvPicPr>
            <a:picLocks noChangeAspect="1"/>
          </p:cNvPicPr>
          <p:nvPr/>
        </p:nvPicPr>
        <p:blipFill>
          <a:blip r:embed="rId2"/>
          <a:stretch>
            <a:fillRect/>
          </a:stretch>
        </p:blipFill>
        <p:spPr>
          <a:xfrm>
            <a:off x="412200" y="931019"/>
            <a:ext cx="9515475" cy="4081635"/>
          </a:xfrm>
          <a:prstGeom prst="rect">
            <a:avLst/>
          </a:prstGeom>
        </p:spPr>
      </p:pic>
      <p:sp>
        <p:nvSpPr>
          <p:cNvPr id="3" name="Rectangle 2">
            <a:extLst>
              <a:ext uri="{FF2B5EF4-FFF2-40B4-BE49-F238E27FC236}">
                <a16:creationId xmlns:a16="http://schemas.microsoft.com/office/drawing/2014/main" id="{86D2403F-A56D-49AB-B80C-9A3118656632}"/>
              </a:ext>
            </a:extLst>
          </p:cNvPr>
          <p:cNvSpPr/>
          <p:nvPr/>
        </p:nvSpPr>
        <p:spPr>
          <a:xfrm>
            <a:off x="5770800" y="-35999"/>
            <a:ext cx="5543184" cy="646331"/>
          </a:xfrm>
          <a:prstGeom prst="rect">
            <a:avLst/>
          </a:prstGeom>
        </p:spPr>
        <p:txBody>
          <a:bodyPr wrap="none">
            <a:spAutoFit/>
          </a:bodyPr>
          <a:lstStyle/>
          <a:p>
            <a:pPr>
              <a:lnSpc>
                <a:spcPct val="100000"/>
              </a:lnSpc>
            </a:pPr>
            <a:r>
              <a:rPr lang="en-IN" sz="3600" spc="-1" dirty="0">
                <a:solidFill>
                  <a:srgbClr val="000000"/>
                </a:solidFill>
                <a:uFill>
                  <a:solidFill>
                    <a:srgbClr val="FFFFFF"/>
                  </a:solidFill>
                </a:uFill>
                <a:latin typeface="Calibri"/>
              </a:rPr>
              <a:t>Try not to mix what and how</a:t>
            </a:r>
            <a:endParaRPr lang="en-IN" sz="1600" spc="-1" dirty="0">
              <a:solidFill>
                <a:srgbClr val="000000"/>
              </a:solidFill>
              <a:uFill>
                <a:solidFill>
                  <a:srgbClr val="FFFFFF"/>
                </a:solidFill>
              </a:u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612996" y="365040"/>
            <a:ext cx="10514880" cy="96921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dirty="0">
                <a:solidFill>
                  <a:srgbClr val="000000"/>
                </a:solidFill>
                <a:uFill>
                  <a:solidFill>
                    <a:srgbClr val="FFFFFF"/>
                  </a:solidFill>
                </a:uFill>
                <a:latin typeface="Calibri Light"/>
              </a:rPr>
              <a:t>Clean Code – Methods/Functions</a:t>
            </a:r>
            <a:endParaRPr lang="en-IN" sz="1800" b="0" strike="noStrike" spc="-1" dirty="0">
              <a:solidFill>
                <a:srgbClr val="000000"/>
              </a:solidFill>
              <a:uFill>
                <a:solidFill>
                  <a:srgbClr val="FFFFFF"/>
                </a:solidFill>
              </a:uFill>
              <a:latin typeface="Arial"/>
            </a:endParaRPr>
          </a:p>
        </p:txBody>
      </p:sp>
      <p:sp>
        <p:nvSpPr>
          <p:cNvPr id="115" name="CustomShape 2"/>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B835E10E-1195-4810-B2BC-57DA32E7679F}" type="slidenum">
              <a:rPr lang="en-IN" sz="1200" b="0" strike="noStrike" spc="-1">
                <a:solidFill>
                  <a:srgbClr val="8B8B8B"/>
                </a:solidFill>
                <a:uFill>
                  <a:solidFill>
                    <a:srgbClr val="FFFFFF"/>
                  </a:solidFill>
                </a:uFill>
                <a:latin typeface="Calibri"/>
              </a:rPr>
              <a:t>13</a:t>
            </a:fld>
            <a:endParaRPr lang="en-IN" sz="1800" b="0" strike="noStrike" spc="-1">
              <a:solidFill>
                <a:srgbClr val="000000"/>
              </a:solidFill>
              <a:uFill>
                <a:solidFill>
                  <a:srgbClr val="FFFFFF"/>
                </a:solidFill>
              </a:uFill>
              <a:latin typeface="Arial"/>
            </a:endParaRPr>
          </a:p>
        </p:txBody>
      </p:sp>
      <p:pic>
        <p:nvPicPr>
          <p:cNvPr id="2" name="Picture 1">
            <a:extLst>
              <a:ext uri="{FF2B5EF4-FFF2-40B4-BE49-F238E27FC236}">
                <a16:creationId xmlns:a16="http://schemas.microsoft.com/office/drawing/2014/main" id="{22FD9AE6-A1F3-4FBB-A582-1F27BA7BAEC6}"/>
              </a:ext>
            </a:extLst>
          </p:cNvPr>
          <p:cNvPicPr>
            <a:picLocks noChangeAspect="1"/>
          </p:cNvPicPr>
          <p:nvPr/>
        </p:nvPicPr>
        <p:blipFill>
          <a:blip r:embed="rId2"/>
          <a:stretch>
            <a:fillRect/>
          </a:stretch>
        </p:blipFill>
        <p:spPr>
          <a:xfrm>
            <a:off x="612996" y="1900557"/>
            <a:ext cx="9744075" cy="2692297"/>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66280" y="136440"/>
            <a:ext cx="10514880" cy="101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a:solidFill>
                  <a:srgbClr val="000000"/>
                </a:solidFill>
                <a:uFill>
                  <a:solidFill>
                    <a:srgbClr val="FFFFFF"/>
                  </a:solidFill>
                </a:uFill>
                <a:latin typeface="Calibri Light"/>
              </a:rPr>
              <a:t>Clean Code - Boolean Expressions</a:t>
            </a:r>
            <a:endParaRPr lang="en-IN" sz="1800" b="0" strike="noStrike" spc="-1">
              <a:solidFill>
                <a:srgbClr val="000000"/>
              </a:solidFill>
              <a:uFill>
                <a:solidFill>
                  <a:srgbClr val="FFFFFF"/>
                </a:solidFill>
              </a:uFill>
              <a:latin typeface="Arial"/>
            </a:endParaRPr>
          </a:p>
        </p:txBody>
      </p:sp>
      <p:pic>
        <p:nvPicPr>
          <p:cNvPr id="117" name="Content Placeholder 3"/>
          <p:cNvPicPr/>
          <p:nvPr/>
        </p:nvPicPr>
        <p:blipFill>
          <a:blip r:embed="rId2"/>
          <a:stretch/>
        </p:blipFill>
        <p:spPr>
          <a:xfrm>
            <a:off x="787846" y="1215000"/>
            <a:ext cx="9396360" cy="3878945"/>
          </a:xfrm>
          <a:prstGeom prst="rect">
            <a:avLst/>
          </a:prstGeom>
          <a:ln>
            <a:noFill/>
          </a:ln>
        </p:spPr>
      </p:pic>
      <p:sp>
        <p:nvSpPr>
          <p:cNvPr id="118" name="CustomShape 2"/>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BF9F626-1131-436B-BF2D-B4B67AABCE8C}" type="slidenum">
              <a:rPr lang="en-IN" sz="1200" b="0" strike="noStrike" spc="-1">
                <a:solidFill>
                  <a:srgbClr val="8B8B8B"/>
                </a:solidFill>
                <a:uFill>
                  <a:solidFill>
                    <a:srgbClr val="FFFFFF"/>
                  </a:solidFill>
                </a:uFill>
                <a:latin typeface="Calibri"/>
              </a:rPr>
              <a:t>14</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58808" y="137160"/>
            <a:ext cx="10514880" cy="75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dirty="0">
                <a:solidFill>
                  <a:srgbClr val="000000"/>
                </a:solidFill>
                <a:uFill>
                  <a:solidFill>
                    <a:srgbClr val="FFFFFF"/>
                  </a:solidFill>
                </a:uFill>
                <a:latin typeface="Calibri Light"/>
              </a:rPr>
              <a:t>Clean Code – Overly Complex Code</a:t>
            </a:r>
            <a:endParaRPr lang="en-IN" sz="1800" b="0" strike="noStrike" spc="-1" dirty="0">
              <a:solidFill>
                <a:srgbClr val="000000"/>
              </a:solidFill>
              <a:uFill>
                <a:solidFill>
                  <a:srgbClr val="FFFFFF"/>
                </a:solidFill>
              </a:uFill>
              <a:latin typeface="Arial"/>
            </a:endParaRPr>
          </a:p>
        </p:txBody>
      </p:sp>
      <p:pic>
        <p:nvPicPr>
          <p:cNvPr id="123" name="Content Placeholder 3"/>
          <p:cNvPicPr/>
          <p:nvPr/>
        </p:nvPicPr>
        <p:blipFill>
          <a:blip r:embed="rId2"/>
          <a:stretch/>
        </p:blipFill>
        <p:spPr>
          <a:xfrm>
            <a:off x="446108" y="1222560"/>
            <a:ext cx="10340280" cy="5133960"/>
          </a:xfrm>
          <a:prstGeom prst="rect">
            <a:avLst/>
          </a:prstGeom>
          <a:ln>
            <a:noFill/>
          </a:ln>
        </p:spPr>
      </p:pic>
      <p:sp>
        <p:nvSpPr>
          <p:cNvPr id="124" name="CustomShape 2"/>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12BFBBD-6C3B-4CE0-900C-D7A9C257AEC9}" type="slidenum">
              <a:rPr lang="en-IN" sz="1200" b="0" strike="noStrike" spc="-1">
                <a:solidFill>
                  <a:srgbClr val="8B8B8B"/>
                </a:solidFill>
                <a:uFill>
                  <a:solidFill>
                    <a:srgbClr val="FFFFFF"/>
                  </a:solidFill>
                </a:uFill>
                <a:latin typeface="Calibri"/>
              </a:rPr>
              <a:t>15</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458280" y="251640"/>
            <a:ext cx="10514880" cy="95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a:solidFill>
                  <a:srgbClr val="000000"/>
                </a:solidFill>
                <a:uFill>
                  <a:solidFill>
                    <a:srgbClr val="FFFFFF"/>
                  </a:solidFill>
                </a:uFill>
                <a:latin typeface="Calibri Light"/>
              </a:rPr>
              <a:t>Clean Code – Overly Complex Code</a:t>
            </a:r>
            <a:endParaRPr lang="en-IN" sz="1800" b="0" strike="noStrike" spc="-1">
              <a:solidFill>
                <a:srgbClr val="000000"/>
              </a:solidFill>
              <a:uFill>
                <a:solidFill>
                  <a:srgbClr val="FFFFFF"/>
                </a:solidFill>
              </a:uFill>
              <a:latin typeface="Arial"/>
            </a:endParaRPr>
          </a:p>
        </p:txBody>
      </p:sp>
      <p:pic>
        <p:nvPicPr>
          <p:cNvPr id="120" name="Content Placeholder 3"/>
          <p:cNvPicPr/>
          <p:nvPr/>
        </p:nvPicPr>
        <p:blipFill>
          <a:blip r:embed="rId2"/>
          <a:stretch/>
        </p:blipFill>
        <p:spPr>
          <a:xfrm>
            <a:off x="717480" y="1322280"/>
            <a:ext cx="10255680" cy="4853880"/>
          </a:xfrm>
          <a:prstGeom prst="rect">
            <a:avLst/>
          </a:prstGeom>
          <a:ln>
            <a:noFill/>
          </a:ln>
        </p:spPr>
      </p:pic>
      <p:sp>
        <p:nvSpPr>
          <p:cNvPr id="121" name="CustomShape 2"/>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FA6F1F3-695F-46A8-89B2-D258A4ACD243}" type="slidenum">
              <a:rPr lang="en-IN" sz="1200" b="0" strike="noStrike" spc="-1">
                <a:solidFill>
                  <a:srgbClr val="8B8B8B"/>
                </a:solidFill>
                <a:uFill>
                  <a:solidFill>
                    <a:srgbClr val="FFFFFF"/>
                  </a:solidFill>
                </a:uFill>
                <a:latin typeface="Calibri"/>
              </a:rPr>
              <a:t>16</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5">
            <a:extLst>
              <a:ext uri="{FF2B5EF4-FFF2-40B4-BE49-F238E27FC236}">
                <a16:creationId xmlns:a16="http://schemas.microsoft.com/office/drawing/2014/main" id="{433BE4F9-25BF-4D01-B562-9BAD0071620A}"/>
              </a:ext>
            </a:extLst>
          </p:cNvPr>
          <p:cNvSpPr txBox="1"/>
          <p:nvPr/>
        </p:nvSpPr>
        <p:spPr>
          <a:xfrm>
            <a:off x="238394" y="1983738"/>
            <a:ext cx="11715212" cy="2890524"/>
          </a:xfrm>
          <a:prstGeom prst="rect">
            <a:avLst/>
          </a:prstGeom>
          <a:noFill/>
          <a:ln>
            <a:noFill/>
          </a:ln>
        </p:spPr>
        <p:txBody>
          <a:bodyPr lIns="90000" tIns="45000" rIns="90000" bIns="45000"/>
          <a:lstStyle/>
          <a:p>
            <a:pPr>
              <a:lnSpc>
                <a:spcPct val="100000"/>
              </a:lnSpc>
            </a:pPr>
            <a:r>
              <a:rPr lang="en-IN" sz="2400" b="1" strike="noStrike" spc="-1" dirty="0">
                <a:solidFill>
                  <a:srgbClr val="000000"/>
                </a:solidFill>
                <a:uFill>
                  <a:solidFill>
                    <a:srgbClr val="FFFFFF"/>
                  </a:solidFill>
                </a:uFill>
                <a:latin typeface="Century" panose="02040604050505020304" pitchFamily="18" charset="0"/>
                <a:ea typeface="DejaVu Sans"/>
              </a:rPr>
              <a:t>Analogy that helps is Unix utilities.</a:t>
            </a:r>
            <a:r>
              <a:rPr lang="en-IN" sz="2400" b="0" strike="noStrike" spc="-1" dirty="0">
                <a:solidFill>
                  <a:srgbClr val="000000"/>
                </a:solidFill>
                <a:uFill>
                  <a:solidFill>
                    <a:srgbClr val="FFFFFF"/>
                  </a:solidFill>
                </a:uFill>
                <a:latin typeface="Century" panose="02040604050505020304" pitchFamily="18" charset="0"/>
                <a:ea typeface="DejaVu Sans"/>
              </a:rPr>
              <a:t> </a:t>
            </a:r>
          </a:p>
          <a:p>
            <a:pPr>
              <a:lnSpc>
                <a:spcPct val="100000"/>
              </a:lnSpc>
            </a:pPr>
            <a:endParaRPr lang="en-IN" sz="2400" spc="-1" dirty="0">
              <a:solidFill>
                <a:srgbClr val="000000"/>
              </a:solidFill>
              <a:uFill>
                <a:solidFill>
                  <a:srgbClr val="FFFFFF"/>
                </a:solidFill>
              </a:uFill>
              <a:latin typeface="Century" panose="02040604050505020304" pitchFamily="18" charset="0"/>
              <a:ea typeface="DejaVu Sans"/>
            </a:endParaRPr>
          </a:p>
          <a:p>
            <a:pPr>
              <a:lnSpc>
                <a:spcPct val="100000"/>
              </a:lnSpc>
            </a:pPr>
            <a:endParaRPr lang="en-IN" sz="2400" b="0" strike="noStrike" spc="-1" dirty="0">
              <a:solidFill>
                <a:srgbClr val="000000"/>
              </a:solidFill>
              <a:uFill>
                <a:solidFill>
                  <a:srgbClr val="FFFFFF"/>
                </a:solidFill>
              </a:uFill>
              <a:latin typeface="Century" panose="02040604050505020304" pitchFamily="18" charset="0"/>
              <a:ea typeface="DejaVu Sans"/>
            </a:endParaRPr>
          </a:p>
          <a:p>
            <a:pPr>
              <a:lnSpc>
                <a:spcPct val="100000"/>
              </a:lnSpc>
            </a:pPr>
            <a:r>
              <a:rPr lang="en-IN" sz="2400" b="0" strike="noStrike" spc="-1" dirty="0">
                <a:solidFill>
                  <a:srgbClr val="000000"/>
                </a:solidFill>
                <a:uFill>
                  <a:solidFill>
                    <a:srgbClr val="FFFFFF"/>
                  </a:solidFill>
                </a:uFill>
                <a:latin typeface="Century" panose="02040604050505020304" pitchFamily="18" charset="0"/>
                <a:ea typeface="DejaVu Sans"/>
              </a:rPr>
              <a:t>Unix provides a </a:t>
            </a:r>
            <a:r>
              <a:rPr lang="en-IN" sz="2400" b="1" strike="noStrike" spc="-1" dirty="0">
                <a:solidFill>
                  <a:srgbClr val="000000"/>
                </a:solidFill>
                <a:uFill>
                  <a:solidFill>
                    <a:srgbClr val="FFFFFF"/>
                  </a:solidFill>
                </a:uFill>
                <a:latin typeface="Century" panose="02040604050505020304" pitchFamily="18" charset="0"/>
                <a:ea typeface="DejaVu Sans"/>
              </a:rPr>
              <a:t>large number of utilities</a:t>
            </a:r>
            <a:r>
              <a:rPr lang="en-IN" sz="2400" b="0" strike="noStrike" spc="-1" dirty="0">
                <a:solidFill>
                  <a:srgbClr val="000000"/>
                </a:solidFill>
                <a:uFill>
                  <a:solidFill>
                    <a:srgbClr val="FFFFFF"/>
                  </a:solidFill>
                </a:uFill>
                <a:latin typeface="Century" panose="02040604050505020304" pitchFamily="18" charset="0"/>
                <a:ea typeface="DejaVu Sans"/>
              </a:rPr>
              <a:t> such as grep, cat and find. </a:t>
            </a:r>
            <a:r>
              <a:rPr lang="en-IN" sz="2400" b="1" strike="noStrike" spc="-1" dirty="0">
                <a:solidFill>
                  <a:srgbClr val="000000"/>
                </a:solidFill>
                <a:uFill>
                  <a:solidFill>
                    <a:srgbClr val="FFFFFF"/>
                  </a:solidFill>
                </a:uFill>
                <a:latin typeface="Century" panose="02040604050505020304" pitchFamily="18" charset="0"/>
                <a:ea typeface="DejaVu Sans"/>
              </a:rPr>
              <a:t>Each utility does exactly one thing</a:t>
            </a:r>
            <a:r>
              <a:rPr lang="en-IN" sz="2400" b="0" strike="noStrike" spc="-1" dirty="0">
                <a:solidFill>
                  <a:srgbClr val="000000"/>
                </a:solidFill>
                <a:uFill>
                  <a:solidFill>
                    <a:srgbClr val="FFFFFF"/>
                  </a:solidFill>
                </a:uFill>
                <a:latin typeface="Century" panose="02040604050505020304" pitchFamily="18" charset="0"/>
                <a:ea typeface="DejaVu Sans"/>
              </a:rPr>
              <a:t>, often exceptionally well, and can be combined with other utilities using a shell script to perform complex tasks.</a:t>
            </a:r>
            <a:endParaRPr lang="en-IN" sz="2400" b="0" strike="noStrike" spc="-1" dirty="0">
              <a:solidFill>
                <a:srgbClr val="000000"/>
              </a:solidFill>
              <a:uFill>
                <a:solidFill>
                  <a:srgbClr val="FFFFFF"/>
                </a:solidFill>
              </a:uFill>
              <a:latin typeface="Century" panose="02040604050505020304" pitchFamily="18" charset="0"/>
            </a:endParaRPr>
          </a:p>
        </p:txBody>
      </p:sp>
      <p:sp>
        <p:nvSpPr>
          <p:cNvPr id="2" name="TextBox 1">
            <a:extLst>
              <a:ext uri="{FF2B5EF4-FFF2-40B4-BE49-F238E27FC236}">
                <a16:creationId xmlns:a16="http://schemas.microsoft.com/office/drawing/2014/main" id="{1E497D7A-7231-4FD7-ACC3-7012560F309F}"/>
              </a:ext>
            </a:extLst>
          </p:cNvPr>
          <p:cNvSpPr txBox="1"/>
          <p:nvPr/>
        </p:nvSpPr>
        <p:spPr>
          <a:xfrm>
            <a:off x="238394" y="492369"/>
            <a:ext cx="11169748" cy="461665"/>
          </a:xfrm>
          <a:prstGeom prst="rect">
            <a:avLst/>
          </a:prstGeom>
          <a:noFill/>
        </p:spPr>
        <p:txBody>
          <a:bodyPr wrap="square" rtlCol="0">
            <a:spAutoFit/>
          </a:bodyPr>
          <a:lstStyle/>
          <a:p>
            <a:r>
              <a:rPr lang="en-IN" sz="2400" dirty="0"/>
              <a:t>Have the small function and do not assign them multiple tasks to do.</a:t>
            </a:r>
          </a:p>
        </p:txBody>
      </p:sp>
    </p:spTree>
    <p:extLst>
      <p:ext uri="{BB962C8B-B14F-4D97-AF65-F5344CB8AC3E}">
        <p14:creationId xmlns:p14="http://schemas.microsoft.com/office/powerpoint/2010/main" val="73877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838080" y="32040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dirty="0">
                <a:solidFill>
                  <a:srgbClr val="000000"/>
                </a:solidFill>
                <a:uFill>
                  <a:solidFill>
                    <a:srgbClr val="FFFFFF"/>
                  </a:solidFill>
                </a:uFill>
                <a:latin typeface="Calibri Light"/>
              </a:rPr>
              <a:t>Clean Code – S/W Design Principles.</a:t>
            </a:r>
            <a:endParaRPr lang="en-IN" sz="1800" b="0" strike="noStrike" spc="-1" dirty="0">
              <a:solidFill>
                <a:srgbClr val="000000"/>
              </a:solidFill>
              <a:uFill>
                <a:solidFill>
                  <a:srgbClr val="FFFFFF"/>
                </a:solidFill>
              </a:uFill>
              <a:latin typeface="Arial"/>
            </a:endParaRPr>
          </a:p>
        </p:txBody>
      </p:sp>
      <p:sp>
        <p:nvSpPr>
          <p:cNvPr id="126" name="CustomShape 2"/>
          <p:cNvSpPr/>
          <p:nvPr/>
        </p:nvSpPr>
        <p:spPr>
          <a:xfrm>
            <a:off x="838080" y="2018408"/>
            <a:ext cx="10514880" cy="39649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0000"/>
              </a:buClr>
              <a:buFont typeface="Arial"/>
              <a:buChar char="•"/>
            </a:pPr>
            <a:r>
              <a:rPr lang="en-IN" sz="2800" b="1" strike="noStrike" spc="-1" dirty="0">
                <a:solidFill>
                  <a:srgbClr val="000000"/>
                </a:solidFill>
                <a:uFill>
                  <a:solidFill>
                    <a:srgbClr val="FFFFFF"/>
                  </a:solidFill>
                </a:uFill>
                <a:latin typeface="Calibri"/>
              </a:rPr>
              <a:t>S</a:t>
            </a:r>
            <a:r>
              <a:rPr lang="en-IN" sz="2800" b="0" strike="noStrike" spc="-1" dirty="0">
                <a:solidFill>
                  <a:srgbClr val="000000"/>
                </a:solidFill>
                <a:uFill>
                  <a:solidFill>
                    <a:srgbClr val="FFFFFF"/>
                  </a:solidFill>
                </a:uFill>
                <a:latin typeface="Calibri"/>
              </a:rPr>
              <a:t>ingle Responsibility Principle(SRP)</a:t>
            </a:r>
          </a:p>
          <a:p>
            <a:pPr marL="228600" indent="-227880">
              <a:lnSpc>
                <a:spcPct val="90000"/>
              </a:lnSpc>
              <a:buClr>
                <a:srgbClr val="000000"/>
              </a:buClr>
              <a:buFont typeface="Arial"/>
              <a:buChar char="•"/>
            </a:pPr>
            <a:endParaRPr lang="en-IN" sz="2800" b="1" strike="noStrike" spc="-1" dirty="0">
              <a:solidFill>
                <a:srgbClr val="000000"/>
              </a:solidFill>
              <a:uFill>
                <a:solidFill>
                  <a:srgbClr val="FFFFFF"/>
                </a:solidFill>
              </a:uFill>
              <a:latin typeface="Calibri"/>
            </a:endParaRPr>
          </a:p>
          <a:p>
            <a:pPr marL="228600" indent="-227880">
              <a:lnSpc>
                <a:spcPct val="90000"/>
              </a:lnSpc>
              <a:buClr>
                <a:srgbClr val="000000"/>
              </a:buClr>
              <a:buFont typeface="Arial"/>
              <a:buChar char="•"/>
            </a:pPr>
            <a:r>
              <a:rPr lang="en-IN" sz="2800" b="1" strike="noStrike" spc="-1" dirty="0">
                <a:solidFill>
                  <a:srgbClr val="000000"/>
                </a:solidFill>
                <a:uFill>
                  <a:solidFill>
                    <a:srgbClr val="FFFFFF"/>
                  </a:solidFill>
                </a:uFill>
                <a:latin typeface="Calibri"/>
              </a:rPr>
              <a:t>O</a:t>
            </a:r>
            <a:r>
              <a:rPr lang="en-IN" sz="2800" b="0" strike="noStrike" spc="-1" dirty="0">
                <a:solidFill>
                  <a:srgbClr val="000000"/>
                </a:solidFill>
                <a:uFill>
                  <a:solidFill>
                    <a:srgbClr val="FFFFFF"/>
                  </a:solidFill>
                </a:uFill>
                <a:latin typeface="Calibri"/>
              </a:rPr>
              <a:t>pen Close Principle(OCP)</a:t>
            </a:r>
          </a:p>
          <a:p>
            <a:pPr marL="228600" indent="-227880">
              <a:lnSpc>
                <a:spcPct val="90000"/>
              </a:lnSpc>
              <a:buClr>
                <a:srgbClr val="000000"/>
              </a:buClr>
              <a:buFont typeface="Arial"/>
              <a:buChar char="•"/>
            </a:pPr>
            <a:endParaRPr lang="en-IN" sz="1800" b="0" strike="noStrike" spc="-1" dirty="0">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b="1" strike="noStrike" spc="-1" dirty="0" err="1">
                <a:solidFill>
                  <a:srgbClr val="000000"/>
                </a:solidFill>
                <a:uFill>
                  <a:solidFill>
                    <a:srgbClr val="FFFFFF"/>
                  </a:solidFill>
                </a:uFill>
                <a:latin typeface="Calibri"/>
              </a:rPr>
              <a:t>L</a:t>
            </a:r>
            <a:r>
              <a:rPr lang="en-IN" sz="2800" b="0" strike="noStrike" spc="-1" dirty="0" err="1">
                <a:solidFill>
                  <a:srgbClr val="000000"/>
                </a:solidFill>
                <a:uFill>
                  <a:solidFill>
                    <a:srgbClr val="FFFFFF"/>
                  </a:solidFill>
                </a:uFill>
                <a:latin typeface="Calibri"/>
              </a:rPr>
              <a:t>iskov's</a:t>
            </a:r>
            <a:r>
              <a:rPr lang="en-IN" sz="2800" b="0" strike="noStrike" spc="-1" dirty="0">
                <a:solidFill>
                  <a:srgbClr val="000000"/>
                </a:solidFill>
                <a:uFill>
                  <a:solidFill>
                    <a:srgbClr val="FFFFFF"/>
                  </a:solidFill>
                </a:uFill>
                <a:latin typeface="Calibri"/>
              </a:rPr>
              <a:t> Substitution Principle(LSP)</a:t>
            </a:r>
          </a:p>
          <a:p>
            <a:pPr marL="228600" indent="-227880">
              <a:lnSpc>
                <a:spcPct val="90000"/>
              </a:lnSpc>
              <a:buClr>
                <a:srgbClr val="000000"/>
              </a:buClr>
              <a:buFont typeface="Arial"/>
              <a:buChar char="•"/>
            </a:pPr>
            <a:endParaRPr lang="en-IN" sz="2800" spc="-1" dirty="0">
              <a:solidFill>
                <a:srgbClr val="000000"/>
              </a:solidFill>
              <a:uFill>
                <a:solidFill>
                  <a:srgbClr val="FFFFFF"/>
                </a:solidFill>
              </a:uFill>
            </a:endParaRPr>
          </a:p>
          <a:p>
            <a:pPr marL="228600" indent="-227880">
              <a:lnSpc>
                <a:spcPct val="90000"/>
              </a:lnSpc>
              <a:buClr>
                <a:srgbClr val="000000"/>
              </a:buClr>
              <a:buFont typeface="Arial"/>
              <a:buChar char="•"/>
            </a:pPr>
            <a:r>
              <a:rPr lang="en-IN" sz="2800" b="1" strike="noStrike" spc="-1" dirty="0">
                <a:solidFill>
                  <a:srgbClr val="000000"/>
                </a:solidFill>
                <a:uFill>
                  <a:solidFill>
                    <a:srgbClr val="FFFFFF"/>
                  </a:solidFill>
                </a:uFill>
                <a:latin typeface="Calibri"/>
              </a:rPr>
              <a:t>I</a:t>
            </a:r>
            <a:r>
              <a:rPr lang="en-IN" sz="2800" b="0" strike="noStrike" spc="-1" dirty="0">
                <a:solidFill>
                  <a:srgbClr val="000000"/>
                </a:solidFill>
                <a:uFill>
                  <a:solidFill>
                    <a:srgbClr val="FFFFFF"/>
                  </a:solidFill>
                </a:uFill>
                <a:latin typeface="Calibri"/>
              </a:rPr>
              <a:t>nterface Segregation Principle (ISP)</a:t>
            </a:r>
          </a:p>
          <a:p>
            <a:pPr marL="228600" indent="-227880">
              <a:lnSpc>
                <a:spcPct val="90000"/>
              </a:lnSpc>
              <a:buClr>
                <a:srgbClr val="000000"/>
              </a:buClr>
              <a:buFont typeface="Arial"/>
              <a:buChar char="•"/>
            </a:pPr>
            <a:endParaRPr lang="en-IN" sz="2800" b="1" strike="noStrike" spc="-1" dirty="0">
              <a:solidFill>
                <a:srgbClr val="000000"/>
              </a:solidFill>
              <a:uFill>
                <a:solidFill>
                  <a:srgbClr val="FFFFFF"/>
                </a:solidFill>
              </a:uFill>
              <a:latin typeface="Calibri"/>
            </a:endParaRPr>
          </a:p>
          <a:p>
            <a:pPr marL="228600" indent="-227880">
              <a:lnSpc>
                <a:spcPct val="90000"/>
              </a:lnSpc>
              <a:buClr>
                <a:srgbClr val="000000"/>
              </a:buClr>
              <a:buFont typeface="Arial"/>
              <a:buChar char="•"/>
            </a:pPr>
            <a:r>
              <a:rPr lang="en-IN" sz="2800" b="1" strike="noStrike" spc="-1" dirty="0">
                <a:solidFill>
                  <a:srgbClr val="000000"/>
                </a:solidFill>
                <a:uFill>
                  <a:solidFill>
                    <a:srgbClr val="FFFFFF"/>
                  </a:solidFill>
                </a:uFill>
                <a:latin typeface="Calibri"/>
              </a:rPr>
              <a:t>D</a:t>
            </a:r>
            <a:r>
              <a:rPr lang="en-IN" sz="2800" b="0" strike="noStrike" spc="-1" dirty="0">
                <a:solidFill>
                  <a:srgbClr val="000000"/>
                </a:solidFill>
                <a:uFill>
                  <a:solidFill>
                    <a:srgbClr val="FFFFFF"/>
                  </a:solidFill>
                </a:uFill>
                <a:latin typeface="Calibri"/>
              </a:rPr>
              <a:t>ependency Inversion Principle(DIP)</a:t>
            </a:r>
            <a:endParaRPr lang="en-IN" sz="1800" b="0" strike="noStrike" spc="-1" dirty="0">
              <a:solidFill>
                <a:srgbClr val="000000"/>
              </a:solidFill>
              <a:uFill>
                <a:solidFill>
                  <a:srgbClr val="FFFFFF"/>
                </a:solidFill>
              </a:uFill>
              <a:latin typeface="Arial"/>
            </a:endParaRPr>
          </a:p>
        </p:txBody>
      </p:sp>
      <p:sp>
        <p:nvSpPr>
          <p:cNvPr id="127" name="CustomShape 3"/>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DB79CAC-ED64-42C4-8739-5877B314E4B5}" type="slidenum">
              <a:rPr lang="en-IN" sz="1200" b="0" strike="noStrike" spc="-1">
                <a:solidFill>
                  <a:srgbClr val="8B8B8B"/>
                </a:solidFill>
                <a:uFill>
                  <a:solidFill>
                    <a:srgbClr val="FFFFFF"/>
                  </a:solidFill>
                </a:uFill>
                <a:latin typeface="Calibri"/>
              </a:rPr>
              <a:t>18</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1000"/>
                                        <p:tgtEl>
                                          <p:spTgt spid="125"/>
                                        </p:tgtEl>
                                      </p:cBhvr>
                                    </p:animEffect>
                                    <p:anim calcmode="lin" valueType="num">
                                      <p:cBhvr>
                                        <p:cTn id="8" dur="1000" fill="hold"/>
                                        <p:tgtEl>
                                          <p:spTgt spid="125"/>
                                        </p:tgtEl>
                                        <p:attrNameLst>
                                          <p:attrName>ppt_x</p:attrName>
                                        </p:attrNameLst>
                                      </p:cBhvr>
                                      <p:tavLst>
                                        <p:tav tm="0">
                                          <p:val>
                                            <p:strVal val="#ppt_x"/>
                                          </p:val>
                                        </p:tav>
                                        <p:tav tm="100000">
                                          <p:val>
                                            <p:strVal val="#ppt_x"/>
                                          </p:val>
                                        </p:tav>
                                      </p:tavLst>
                                    </p:anim>
                                    <p:anim calcmode="lin" valueType="num">
                                      <p:cBhvr>
                                        <p:cTn id="9" dur="1000" fill="hold"/>
                                        <p:tgtEl>
                                          <p:spTgt spid="1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6"/>
                                        </p:tgtEl>
                                        <p:attrNameLst>
                                          <p:attrName>style.visibility</p:attrName>
                                        </p:attrNameLst>
                                      </p:cBhvr>
                                      <p:to>
                                        <p:strVal val="visible"/>
                                      </p:to>
                                    </p:set>
                                    <p:animEffect transition="in" filter="fade">
                                      <p:cBhvr>
                                        <p:cTn id="14" dur="1000"/>
                                        <p:tgtEl>
                                          <p:spTgt spid="126"/>
                                        </p:tgtEl>
                                      </p:cBhvr>
                                    </p:animEffect>
                                    <p:anim calcmode="lin" valueType="num">
                                      <p:cBhvr>
                                        <p:cTn id="15" dur="1000" fill="hold"/>
                                        <p:tgtEl>
                                          <p:spTgt spid="126"/>
                                        </p:tgtEl>
                                        <p:attrNameLst>
                                          <p:attrName>ppt_x</p:attrName>
                                        </p:attrNameLst>
                                      </p:cBhvr>
                                      <p:tavLst>
                                        <p:tav tm="0">
                                          <p:val>
                                            <p:strVal val="#ppt_x"/>
                                          </p:val>
                                        </p:tav>
                                        <p:tav tm="100000">
                                          <p:val>
                                            <p:strVal val="#ppt_x"/>
                                          </p:val>
                                        </p:tav>
                                      </p:tavLst>
                                    </p:anim>
                                    <p:anim calcmode="lin" valueType="num">
                                      <p:cBhvr>
                                        <p:cTn id="16" dur="1000" fill="hold"/>
                                        <p:tgtEl>
                                          <p:spTgt spid="1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P spid="1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B2E41C-2554-4F70-A81E-79E999929D96}"/>
              </a:ext>
            </a:extLst>
          </p:cNvPr>
          <p:cNvPicPr>
            <a:picLocks noChangeAspect="1"/>
          </p:cNvPicPr>
          <p:nvPr/>
        </p:nvPicPr>
        <p:blipFill>
          <a:blip r:embed="rId2"/>
          <a:stretch>
            <a:fillRect/>
          </a:stretch>
        </p:blipFill>
        <p:spPr>
          <a:xfrm>
            <a:off x="813564" y="1490662"/>
            <a:ext cx="9723807" cy="3876675"/>
          </a:xfrm>
          <a:prstGeom prst="rect">
            <a:avLst/>
          </a:prstGeom>
        </p:spPr>
      </p:pic>
      <p:sp>
        <p:nvSpPr>
          <p:cNvPr id="6" name="TextBox 5">
            <a:extLst>
              <a:ext uri="{FF2B5EF4-FFF2-40B4-BE49-F238E27FC236}">
                <a16:creationId xmlns:a16="http://schemas.microsoft.com/office/drawing/2014/main" id="{AF512576-50B5-4E7F-B16C-D01405C7BA05}"/>
              </a:ext>
            </a:extLst>
          </p:cNvPr>
          <p:cNvSpPr txBox="1"/>
          <p:nvPr/>
        </p:nvSpPr>
        <p:spPr>
          <a:xfrm>
            <a:off x="1737472" y="5975197"/>
            <a:ext cx="7990329" cy="646331"/>
          </a:xfrm>
          <a:prstGeom prst="rect">
            <a:avLst/>
          </a:prstGeom>
          <a:noFill/>
        </p:spPr>
        <p:txBody>
          <a:bodyPr wrap="none" rtlCol="0">
            <a:spAutoFit/>
          </a:bodyPr>
          <a:lstStyle/>
          <a:p>
            <a:r>
              <a:rPr lang="en-IN" dirty="0"/>
              <a:t>Don’t mix the concerns in the class, or different reason for change in a class.</a:t>
            </a:r>
          </a:p>
          <a:p>
            <a:endParaRPr lang="en-IN" dirty="0"/>
          </a:p>
        </p:txBody>
      </p:sp>
      <p:sp>
        <p:nvSpPr>
          <p:cNvPr id="4" name="CustomShape 1">
            <a:extLst>
              <a:ext uri="{FF2B5EF4-FFF2-40B4-BE49-F238E27FC236}">
                <a16:creationId xmlns:a16="http://schemas.microsoft.com/office/drawing/2014/main" id="{099449EA-015A-4367-BD64-A20DB26E89FA}"/>
              </a:ext>
            </a:extLst>
          </p:cNvPr>
          <p:cNvSpPr/>
          <p:nvPr/>
        </p:nvSpPr>
        <p:spPr>
          <a:xfrm>
            <a:off x="542659" y="208440"/>
            <a:ext cx="10514880" cy="6918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IN" sz="3200" b="0" strike="noStrike" spc="-1" dirty="0">
                <a:solidFill>
                  <a:srgbClr val="000000"/>
                </a:solidFill>
                <a:uFill>
                  <a:solidFill>
                    <a:srgbClr val="FFFFFF"/>
                  </a:solidFill>
                </a:uFill>
                <a:latin typeface="Calibri Light"/>
              </a:rPr>
              <a:t>Clean Code – S/W Design Principles -  </a:t>
            </a:r>
            <a:r>
              <a:rPr lang="en-IN" sz="2400" b="0" strike="noStrike" spc="-1" dirty="0">
                <a:solidFill>
                  <a:srgbClr val="C00000"/>
                </a:solidFill>
                <a:uFill>
                  <a:solidFill>
                    <a:srgbClr val="FFFFFF"/>
                  </a:solidFill>
                </a:uFill>
                <a:latin typeface="Calibri Light"/>
              </a:rPr>
              <a:t>Single Responsibility Principle</a:t>
            </a:r>
            <a:endParaRPr lang="en-IN" sz="12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535578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76822" y="365040"/>
            <a:ext cx="10514880" cy="54793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dirty="0">
                <a:solidFill>
                  <a:srgbClr val="000000"/>
                </a:solidFill>
                <a:uFill>
                  <a:solidFill>
                    <a:srgbClr val="FFFFFF"/>
                  </a:solidFill>
                </a:uFill>
                <a:latin typeface="Calibri Light"/>
              </a:rPr>
              <a:t>Cover</a:t>
            </a:r>
            <a:endParaRPr lang="en-IN" sz="1800" b="0" strike="noStrike" spc="-1" dirty="0">
              <a:solidFill>
                <a:srgbClr val="000000"/>
              </a:solidFill>
              <a:uFill>
                <a:solidFill>
                  <a:srgbClr val="FFFFFF"/>
                </a:solidFill>
              </a:uFill>
              <a:latin typeface="Arial"/>
            </a:endParaRPr>
          </a:p>
        </p:txBody>
      </p:sp>
      <p:sp>
        <p:nvSpPr>
          <p:cNvPr id="83" name="CustomShape 2"/>
          <p:cNvSpPr/>
          <p:nvPr/>
        </p:nvSpPr>
        <p:spPr>
          <a:xfrm>
            <a:off x="838080" y="1594423"/>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5070" indent="-514350">
              <a:lnSpc>
                <a:spcPct val="90000"/>
              </a:lnSpc>
              <a:buClr>
                <a:srgbClr val="000000"/>
              </a:buClr>
              <a:buFont typeface="+mj-lt"/>
              <a:buAutoNum type="arabicPeriod"/>
            </a:pPr>
            <a:r>
              <a:rPr lang="en-IN" sz="2800" b="0" strike="noStrike" spc="-1" dirty="0">
                <a:solidFill>
                  <a:srgbClr val="000000"/>
                </a:solidFill>
                <a:uFill>
                  <a:solidFill>
                    <a:srgbClr val="FFFFFF"/>
                  </a:solidFill>
                </a:uFill>
                <a:latin typeface="Calibri"/>
              </a:rPr>
              <a:t>Bad Code.</a:t>
            </a:r>
          </a:p>
          <a:p>
            <a:pPr marL="515070" indent="-514350">
              <a:lnSpc>
                <a:spcPct val="90000"/>
              </a:lnSpc>
              <a:buClr>
                <a:srgbClr val="000000"/>
              </a:buClr>
              <a:buFont typeface="+mj-lt"/>
              <a:buAutoNum type="arabicPeriod"/>
            </a:pPr>
            <a:r>
              <a:rPr lang="en-IN" sz="2800" b="0" strike="noStrike" spc="-1" dirty="0">
                <a:solidFill>
                  <a:srgbClr val="000000"/>
                </a:solidFill>
                <a:uFill>
                  <a:solidFill>
                    <a:srgbClr val="FFFFFF"/>
                  </a:solidFill>
                </a:uFill>
                <a:latin typeface="Calibri"/>
              </a:rPr>
              <a:t>Coding norms.</a:t>
            </a:r>
            <a:endParaRPr lang="en-IN" sz="1800" b="0" strike="noStrike" spc="-1" dirty="0">
              <a:solidFill>
                <a:srgbClr val="000000"/>
              </a:solidFill>
              <a:uFill>
                <a:solidFill>
                  <a:srgbClr val="FFFFFF"/>
                </a:solidFill>
              </a:uFill>
              <a:latin typeface="Arial"/>
            </a:endParaRPr>
          </a:p>
          <a:p>
            <a:pPr marL="515070" indent="-514350">
              <a:lnSpc>
                <a:spcPct val="90000"/>
              </a:lnSpc>
              <a:buClr>
                <a:srgbClr val="000000"/>
              </a:buClr>
              <a:buFont typeface="+mj-lt"/>
              <a:buAutoNum type="arabicPeriod"/>
            </a:pPr>
            <a:r>
              <a:rPr lang="en-IN" sz="2800" b="0" strike="noStrike" spc="-1" dirty="0">
                <a:solidFill>
                  <a:srgbClr val="000000"/>
                </a:solidFill>
                <a:uFill>
                  <a:solidFill>
                    <a:srgbClr val="FFFFFF"/>
                  </a:solidFill>
                </a:uFill>
                <a:latin typeface="Calibri"/>
              </a:rPr>
              <a:t>Design Principles. </a:t>
            </a:r>
            <a:endParaRPr lang="en-IN" sz="1800" b="0" strike="noStrike" spc="-1" dirty="0">
              <a:solidFill>
                <a:srgbClr val="000000"/>
              </a:solidFill>
              <a:uFill>
                <a:solidFill>
                  <a:srgbClr val="FFFFFF"/>
                </a:solidFill>
              </a:uFill>
              <a:latin typeface="Arial"/>
            </a:endParaRPr>
          </a:p>
        </p:txBody>
      </p:sp>
      <p:sp>
        <p:nvSpPr>
          <p:cNvPr id="84" name="CustomShape 3"/>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94AF7A2-9A46-4605-8DF3-08E985429E50}" type="slidenum">
              <a:rPr lang="en-IN" sz="1200" b="0" strike="noStrike" spc="-1">
                <a:solidFill>
                  <a:srgbClr val="8B8B8B"/>
                </a:solidFill>
                <a:uFill>
                  <a:solidFill>
                    <a:srgbClr val="FFFFFF"/>
                  </a:solidFill>
                </a:uFill>
                <a:latin typeface="Calibri"/>
              </a:rPr>
              <a:t>2</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3"/>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8ECBEC4-51CC-4C5F-9EDB-D7FE6C7B57D2}" type="slidenum">
              <a:rPr lang="en-IN" sz="1200" b="0" strike="noStrike" spc="-1">
                <a:solidFill>
                  <a:srgbClr val="8B8B8B"/>
                </a:solidFill>
                <a:uFill>
                  <a:solidFill>
                    <a:srgbClr val="FFFFFF"/>
                  </a:solidFill>
                </a:uFill>
                <a:latin typeface="Calibri"/>
              </a:rPr>
              <a:t>20</a:t>
            </a:fld>
            <a:endParaRPr lang="en-IN" sz="1800" b="0" strike="noStrike" spc="-1">
              <a:solidFill>
                <a:srgbClr val="000000"/>
              </a:solidFill>
              <a:uFill>
                <a:solidFill>
                  <a:srgbClr val="FFFFFF"/>
                </a:solidFill>
              </a:uFill>
              <a:latin typeface="Arial"/>
            </a:endParaRPr>
          </a:p>
        </p:txBody>
      </p:sp>
      <p:pic>
        <p:nvPicPr>
          <p:cNvPr id="8" name="Picture 7">
            <a:extLst>
              <a:ext uri="{FF2B5EF4-FFF2-40B4-BE49-F238E27FC236}">
                <a16:creationId xmlns:a16="http://schemas.microsoft.com/office/drawing/2014/main" id="{71E56D23-27C2-48BF-B749-2D46EC2E1574}"/>
              </a:ext>
            </a:extLst>
          </p:cNvPr>
          <p:cNvPicPr>
            <a:picLocks noChangeAspect="1"/>
          </p:cNvPicPr>
          <p:nvPr/>
        </p:nvPicPr>
        <p:blipFill>
          <a:blip r:embed="rId2"/>
          <a:stretch>
            <a:fillRect/>
          </a:stretch>
        </p:blipFill>
        <p:spPr>
          <a:xfrm>
            <a:off x="2789837" y="279947"/>
            <a:ext cx="8691856" cy="4726745"/>
          </a:xfrm>
          <a:prstGeom prst="rect">
            <a:avLst/>
          </a:prstGeom>
        </p:spPr>
      </p:pic>
      <p:sp>
        <p:nvSpPr>
          <p:cNvPr id="2" name="Rectangle 1">
            <a:extLst>
              <a:ext uri="{FF2B5EF4-FFF2-40B4-BE49-F238E27FC236}">
                <a16:creationId xmlns:a16="http://schemas.microsoft.com/office/drawing/2014/main" id="{2CEE9BD5-31DF-4D8F-AB84-E59DD38693EF}"/>
              </a:ext>
            </a:extLst>
          </p:cNvPr>
          <p:cNvSpPr/>
          <p:nvPr/>
        </p:nvSpPr>
        <p:spPr>
          <a:xfrm>
            <a:off x="368488" y="658160"/>
            <a:ext cx="1692813" cy="3970318"/>
          </a:xfrm>
          <a:prstGeom prst="rect">
            <a:avLst/>
          </a:prstGeom>
        </p:spPr>
        <p:txBody>
          <a:bodyPr wrap="square">
            <a:spAutoFit/>
          </a:bodyPr>
          <a:lstStyle/>
          <a:p>
            <a:r>
              <a:rPr lang="en-US" b="0" i="0" dirty="0">
                <a:solidFill>
                  <a:srgbClr val="222635"/>
                </a:solidFill>
                <a:effectLst/>
                <a:latin typeface="Cambria" panose="02040503050406030204" pitchFamily="18" charset="0"/>
              </a:rPr>
              <a:t>This method, for example, is doing too much. Because of that, the </a:t>
            </a:r>
            <a:r>
              <a:rPr lang="en-US" b="1" i="0" dirty="0" err="1">
                <a:solidFill>
                  <a:srgbClr val="222635"/>
                </a:solidFill>
                <a:effectLst/>
                <a:latin typeface="Cambria" panose="02040503050406030204" pitchFamily="18" charset="0"/>
              </a:rPr>
              <a:t>SendAlert</a:t>
            </a:r>
            <a:r>
              <a:rPr lang="en-US" b="0" i="0" dirty="0">
                <a:solidFill>
                  <a:srgbClr val="222635"/>
                </a:solidFill>
                <a:effectLst/>
                <a:latin typeface="Cambria" panose="02040503050406030204" pitchFamily="18" charset="0"/>
              </a:rPr>
              <a:t> class could change if the validation criteria changes, and that is not the main purpose of the class.</a:t>
            </a:r>
            <a:endParaRPr lang="en-IN" dirty="0"/>
          </a:p>
        </p:txBody>
      </p:sp>
    </p:spTree>
    <p:extLst>
      <p:ext uri="{BB962C8B-B14F-4D97-AF65-F5344CB8AC3E}">
        <p14:creationId xmlns:p14="http://schemas.microsoft.com/office/powerpoint/2010/main" val="12553179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BE2108-2BE2-4BD6-AD55-D3D4094D6136}"/>
              </a:ext>
            </a:extLst>
          </p:cNvPr>
          <p:cNvPicPr>
            <a:picLocks noChangeAspect="1"/>
          </p:cNvPicPr>
          <p:nvPr/>
        </p:nvPicPr>
        <p:blipFill>
          <a:blip r:embed="rId2"/>
          <a:stretch>
            <a:fillRect/>
          </a:stretch>
        </p:blipFill>
        <p:spPr>
          <a:xfrm>
            <a:off x="116876" y="2236764"/>
            <a:ext cx="3844731" cy="956603"/>
          </a:xfrm>
          <a:prstGeom prst="rect">
            <a:avLst/>
          </a:prstGeom>
        </p:spPr>
      </p:pic>
      <p:pic>
        <p:nvPicPr>
          <p:cNvPr id="5" name="Picture 4">
            <a:extLst>
              <a:ext uri="{FF2B5EF4-FFF2-40B4-BE49-F238E27FC236}">
                <a16:creationId xmlns:a16="http://schemas.microsoft.com/office/drawing/2014/main" id="{4420BE0A-75E5-44B3-88C6-E05A49BFFD12}"/>
              </a:ext>
            </a:extLst>
          </p:cNvPr>
          <p:cNvPicPr>
            <a:picLocks noChangeAspect="1"/>
          </p:cNvPicPr>
          <p:nvPr/>
        </p:nvPicPr>
        <p:blipFill>
          <a:blip r:embed="rId3"/>
          <a:stretch>
            <a:fillRect/>
          </a:stretch>
        </p:blipFill>
        <p:spPr>
          <a:xfrm>
            <a:off x="4074149" y="193430"/>
            <a:ext cx="7405088" cy="6471139"/>
          </a:xfrm>
          <a:prstGeom prst="rect">
            <a:avLst/>
          </a:prstGeom>
        </p:spPr>
      </p:pic>
    </p:spTree>
    <p:extLst>
      <p:ext uri="{BB962C8B-B14F-4D97-AF65-F5344CB8AC3E}">
        <p14:creationId xmlns:p14="http://schemas.microsoft.com/office/powerpoint/2010/main" val="3710594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2B6FE5-3E74-4C14-BA13-622113B5C038}"/>
              </a:ext>
            </a:extLst>
          </p:cNvPr>
          <p:cNvSpPr txBox="1"/>
          <p:nvPr/>
        </p:nvSpPr>
        <p:spPr>
          <a:xfrm>
            <a:off x="0" y="697901"/>
            <a:ext cx="11780910" cy="923330"/>
          </a:xfrm>
          <a:prstGeom prst="rect">
            <a:avLst/>
          </a:prstGeom>
          <a:noFill/>
        </p:spPr>
        <p:txBody>
          <a:bodyPr wrap="square" rtlCol="0">
            <a:spAutoFit/>
          </a:bodyPr>
          <a:lstStyle/>
          <a:p>
            <a:r>
              <a:rPr lang="en-IN" dirty="0"/>
              <a:t>You can change the behaviour of the module, without changing the module.</a:t>
            </a:r>
          </a:p>
          <a:p>
            <a:endParaRPr lang="en-IN" dirty="0"/>
          </a:p>
          <a:p>
            <a:r>
              <a:rPr lang="en-IN" dirty="0"/>
              <a:t>You can extend the behaviour of the system without changing the system, don’t need to compile the old Module.</a:t>
            </a:r>
          </a:p>
        </p:txBody>
      </p:sp>
      <p:pic>
        <p:nvPicPr>
          <p:cNvPr id="5" name="Picture 4">
            <a:extLst>
              <a:ext uri="{FF2B5EF4-FFF2-40B4-BE49-F238E27FC236}">
                <a16:creationId xmlns:a16="http://schemas.microsoft.com/office/drawing/2014/main" id="{27245C00-0B22-44FE-99A2-9FA4EF94596F}"/>
              </a:ext>
            </a:extLst>
          </p:cNvPr>
          <p:cNvPicPr>
            <a:picLocks noChangeAspect="1"/>
          </p:cNvPicPr>
          <p:nvPr/>
        </p:nvPicPr>
        <p:blipFill>
          <a:blip r:embed="rId2"/>
          <a:stretch>
            <a:fillRect/>
          </a:stretch>
        </p:blipFill>
        <p:spPr>
          <a:xfrm>
            <a:off x="411090" y="1988457"/>
            <a:ext cx="6705600" cy="4588190"/>
          </a:xfrm>
          <a:prstGeom prst="rect">
            <a:avLst/>
          </a:prstGeom>
        </p:spPr>
      </p:pic>
      <p:sp>
        <p:nvSpPr>
          <p:cNvPr id="6" name="CustomShape 1">
            <a:extLst>
              <a:ext uri="{FF2B5EF4-FFF2-40B4-BE49-F238E27FC236}">
                <a16:creationId xmlns:a16="http://schemas.microsoft.com/office/drawing/2014/main" id="{ED24C57D-0A15-40CB-A5FB-2EEF6A66284A}"/>
              </a:ext>
            </a:extLst>
          </p:cNvPr>
          <p:cNvSpPr/>
          <p:nvPr/>
        </p:nvSpPr>
        <p:spPr>
          <a:xfrm>
            <a:off x="411090" y="215605"/>
            <a:ext cx="10514880" cy="4822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IN" sz="3200" b="0" strike="noStrike" spc="-1" dirty="0">
                <a:solidFill>
                  <a:srgbClr val="000000"/>
                </a:solidFill>
                <a:uFill>
                  <a:solidFill>
                    <a:srgbClr val="FFFFFF"/>
                  </a:solidFill>
                </a:uFill>
                <a:latin typeface="Calibri Light"/>
              </a:rPr>
              <a:t>			      </a:t>
            </a:r>
            <a:r>
              <a:rPr lang="en-IN" sz="2800" b="0" strike="noStrike" spc="-1" dirty="0">
                <a:solidFill>
                  <a:srgbClr val="00B0F0"/>
                </a:solidFill>
                <a:uFill>
                  <a:solidFill>
                    <a:srgbClr val="FFFFFF"/>
                  </a:solidFill>
                </a:uFill>
                <a:latin typeface="Calibri Light"/>
              </a:rPr>
              <a:t>Open Close Principle</a:t>
            </a:r>
            <a:endParaRPr lang="en-IN" sz="1200" b="0" strike="noStrike" spc="-1" dirty="0">
              <a:solidFill>
                <a:srgbClr val="000000"/>
              </a:solidFill>
              <a:uFill>
                <a:solidFill>
                  <a:srgbClr val="FFFFFF"/>
                </a:solidFill>
              </a:uFill>
              <a:latin typeface="Arial"/>
            </a:endParaRPr>
          </a:p>
          <a:p>
            <a:pPr>
              <a:lnSpc>
                <a:spcPct val="90000"/>
              </a:lnSpc>
            </a:pPr>
            <a:endParaRPr lang="en-IN" sz="12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59295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5D9AA3-E879-409F-939E-AEA94FC71177}"/>
              </a:ext>
            </a:extLst>
          </p:cNvPr>
          <p:cNvPicPr>
            <a:picLocks noChangeAspect="1"/>
          </p:cNvPicPr>
          <p:nvPr/>
        </p:nvPicPr>
        <p:blipFill>
          <a:blip r:embed="rId2"/>
          <a:stretch>
            <a:fillRect/>
          </a:stretch>
        </p:blipFill>
        <p:spPr>
          <a:xfrm>
            <a:off x="216657" y="311544"/>
            <a:ext cx="8434974" cy="5480902"/>
          </a:xfrm>
          <a:prstGeom prst="rect">
            <a:avLst/>
          </a:prstGeom>
        </p:spPr>
      </p:pic>
    </p:spTree>
    <p:extLst>
      <p:ext uri="{BB962C8B-B14F-4D97-AF65-F5344CB8AC3E}">
        <p14:creationId xmlns:p14="http://schemas.microsoft.com/office/powerpoint/2010/main" val="3414475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838080" y="197157"/>
            <a:ext cx="10514880" cy="52073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3600" b="0" strike="noStrike" spc="-1" dirty="0">
                <a:solidFill>
                  <a:srgbClr val="00B0F0"/>
                </a:solidFill>
                <a:uFill>
                  <a:solidFill>
                    <a:srgbClr val="FFFFFF"/>
                  </a:solidFill>
                </a:uFill>
                <a:latin typeface="Calibri Light"/>
              </a:rPr>
              <a:t>			Open Close Principle</a:t>
            </a:r>
            <a:endParaRPr lang="en-IN" sz="1400" b="0" strike="noStrike" spc="-1" dirty="0">
              <a:solidFill>
                <a:srgbClr val="000000"/>
              </a:solidFill>
              <a:uFill>
                <a:solidFill>
                  <a:srgbClr val="FFFFFF"/>
                </a:solidFill>
              </a:uFill>
              <a:latin typeface="Arial"/>
            </a:endParaRPr>
          </a:p>
        </p:txBody>
      </p:sp>
      <p:sp>
        <p:nvSpPr>
          <p:cNvPr id="135" name="CustomShape 2"/>
          <p:cNvSpPr/>
          <p:nvPr/>
        </p:nvSpPr>
        <p:spPr>
          <a:xfrm>
            <a:off x="838080" y="1001487"/>
            <a:ext cx="10514880" cy="51746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0000"/>
              </a:buClr>
              <a:buFont typeface="Arial"/>
              <a:buChar char="•"/>
            </a:pPr>
            <a:r>
              <a:rPr lang="en-IN" sz="2400" b="0" strike="noStrike" spc="-1" dirty="0">
                <a:solidFill>
                  <a:srgbClr val="000000"/>
                </a:solidFill>
                <a:uFill>
                  <a:solidFill>
                    <a:srgbClr val="FFFFFF"/>
                  </a:solidFill>
                </a:uFill>
                <a:latin typeface="Calibri"/>
              </a:rPr>
              <a:t>See </a:t>
            </a:r>
            <a:r>
              <a:rPr lang="en-IN" sz="2400" b="0" strike="noStrike" spc="-1" dirty="0" err="1">
                <a:solidFill>
                  <a:srgbClr val="000000"/>
                </a:solidFill>
                <a:uFill>
                  <a:solidFill>
                    <a:srgbClr val="FFFFFF"/>
                  </a:solidFill>
                </a:uFill>
                <a:latin typeface="Calibri"/>
              </a:rPr>
              <a:t>getDiscount</a:t>
            </a:r>
            <a:r>
              <a:rPr lang="en-IN" sz="2400" b="0" strike="noStrike" spc="-1" dirty="0">
                <a:solidFill>
                  <a:srgbClr val="000000"/>
                </a:solidFill>
                <a:uFill>
                  <a:solidFill>
                    <a:srgbClr val="FFFFFF"/>
                  </a:solidFill>
                </a:uFill>
                <a:latin typeface="Calibri"/>
              </a:rPr>
              <a:t>() method, based on the customer type it calculate the discount.</a:t>
            </a:r>
            <a:endParaRPr lang="en-IN" sz="2400" b="0" strike="noStrike" spc="-1" dirty="0">
              <a:solidFill>
                <a:srgbClr val="000000"/>
              </a:solidFill>
              <a:uFill>
                <a:solidFill>
                  <a:srgbClr val="FFFFFF"/>
                </a:solidFill>
              </a:uFill>
              <a:latin typeface="Arial"/>
            </a:endParaRPr>
          </a:p>
          <a:p>
            <a:pPr>
              <a:lnSpc>
                <a:spcPct val="90000"/>
              </a:lnSpc>
            </a:pPr>
            <a:endParaRPr lang="en-IN" sz="1800" b="0" strike="noStrike" spc="-1" dirty="0">
              <a:solidFill>
                <a:srgbClr val="000000"/>
              </a:solidFill>
              <a:uFill>
                <a:solidFill>
                  <a:srgbClr val="FFFFFF"/>
                </a:solidFill>
              </a:uFill>
              <a:latin typeface="Arial"/>
            </a:endParaRPr>
          </a:p>
        </p:txBody>
      </p:sp>
      <p:sp>
        <p:nvSpPr>
          <p:cNvPr id="136" name="CustomShape 3"/>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EE13302-7C4F-47A9-94EF-F0C99172BC2C}" type="slidenum">
              <a:rPr lang="en-IN" sz="1200" b="0" strike="noStrike" spc="-1">
                <a:solidFill>
                  <a:srgbClr val="8B8B8B"/>
                </a:solidFill>
                <a:uFill>
                  <a:solidFill>
                    <a:srgbClr val="FFFFFF"/>
                  </a:solidFill>
                </a:uFill>
                <a:latin typeface="Calibri"/>
              </a:rPr>
              <a:t>24</a:t>
            </a:fld>
            <a:endParaRPr lang="en-IN" sz="1800" b="0" strike="noStrike" spc="-1">
              <a:solidFill>
                <a:srgbClr val="000000"/>
              </a:solidFill>
              <a:uFill>
                <a:solidFill>
                  <a:srgbClr val="FFFFFF"/>
                </a:solidFill>
              </a:uFill>
              <a:latin typeface="Arial"/>
            </a:endParaRPr>
          </a:p>
        </p:txBody>
      </p:sp>
      <p:pic>
        <p:nvPicPr>
          <p:cNvPr id="137" name="Picture 4"/>
          <p:cNvPicPr/>
          <p:nvPr/>
        </p:nvPicPr>
        <p:blipFill>
          <a:blip r:embed="rId2"/>
          <a:stretch/>
        </p:blipFill>
        <p:spPr>
          <a:xfrm>
            <a:off x="1074268" y="1964493"/>
            <a:ext cx="3437640" cy="3018600"/>
          </a:xfrm>
          <a:prstGeom prst="rect">
            <a:avLst/>
          </a:prstGeom>
          <a:ln>
            <a:noFill/>
          </a:ln>
        </p:spPr>
      </p:pic>
      <p:pic>
        <p:nvPicPr>
          <p:cNvPr id="138" name="Picture 5"/>
          <p:cNvPicPr/>
          <p:nvPr/>
        </p:nvPicPr>
        <p:blipFill>
          <a:blip r:embed="rId3"/>
          <a:stretch/>
        </p:blipFill>
        <p:spPr>
          <a:xfrm>
            <a:off x="5418360" y="1910962"/>
            <a:ext cx="4056840" cy="3533040"/>
          </a:xfrm>
          <a:prstGeom prst="rect">
            <a:avLst/>
          </a:prstGeom>
          <a:ln>
            <a:noFill/>
          </a:ln>
        </p:spPr>
      </p:pic>
      <p:sp>
        <p:nvSpPr>
          <p:cNvPr id="139" name="CustomShape 4"/>
          <p:cNvSpPr/>
          <p:nvPr/>
        </p:nvSpPr>
        <p:spPr>
          <a:xfrm>
            <a:off x="4821533" y="5674353"/>
            <a:ext cx="6531427"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dirty="0">
                <a:solidFill>
                  <a:srgbClr val="000000"/>
                </a:solidFill>
                <a:uFill>
                  <a:solidFill>
                    <a:srgbClr val="FFFFFF"/>
                  </a:solidFill>
                </a:uFill>
                <a:latin typeface="Calibri"/>
                <a:ea typeface="DejaVu Sans"/>
              </a:rPr>
              <a:t>Code in a way that you don’t need to compile your old code.</a:t>
            </a:r>
            <a:endParaRPr lang="en-IN" sz="20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D236FE5-4869-4350-9DD8-D20AFD9A3E27}"/>
              </a:ext>
            </a:extLst>
          </p:cNvPr>
          <p:cNvSpPr/>
          <p:nvPr/>
        </p:nvSpPr>
        <p:spPr>
          <a:xfrm>
            <a:off x="1839743" y="3445682"/>
            <a:ext cx="1420836" cy="520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HL modules</a:t>
            </a:r>
          </a:p>
        </p:txBody>
      </p:sp>
      <p:sp>
        <p:nvSpPr>
          <p:cNvPr id="6" name="Rectangle 5">
            <a:extLst>
              <a:ext uri="{FF2B5EF4-FFF2-40B4-BE49-F238E27FC236}">
                <a16:creationId xmlns:a16="http://schemas.microsoft.com/office/drawing/2014/main" id="{774FA0CA-4C03-41F5-9714-633B9A02D379}"/>
              </a:ext>
            </a:extLst>
          </p:cNvPr>
          <p:cNvSpPr/>
          <p:nvPr/>
        </p:nvSpPr>
        <p:spPr>
          <a:xfrm>
            <a:off x="3851423" y="2362470"/>
            <a:ext cx="1955409" cy="576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Main</a:t>
            </a:r>
          </a:p>
        </p:txBody>
      </p:sp>
      <p:sp>
        <p:nvSpPr>
          <p:cNvPr id="8" name="Rectangle 7">
            <a:extLst>
              <a:ext uri="{FF2B5EF4-FFF2-40B4-BE49-F238E27FC236}">
                <a16:creationId xmlns:a16="http://schemas.microsoft.com/office/drawing/2014/main" id="{D0034F32-5ABD-40AE-B68F-398AA19C4ED9}"/>
              </a:ext>
            </a:extLst>
          </p:cNvPr>
          <p:cNvSpPr/>
          <p:nvPr/>
        </p:nvSpPr>
        <p:spPr>
          <a:xfrm>
            <a:off x="1281725" y="4708257"/>
            <a:ext cx="1420836" cy="520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LL modules</a:t>
            </a:r>
          </a:p>
        </p:txBody>
      </p:sp>
      <p:sp>
        <p:nvSpPr>
          <p:cNvPr id="9" name="Rectangle 8">
            <a:extLst>
              <a:ext uri="{FF2B5EF4-FFF2-40B4-BE49-F238E27FC236}">
                <a16:creationId xmlns:a16="http://schemas.microsoft.com/office/drawing/2014/main" id="{CA5FF490-704F-4733-90B0-EED83AF5A20C}"/>
              </a:ext>
            </a:extLst>
          </p:cNvPr>
          <p:cNvSpPr/>
          <p:nvPr/>
        </p:nvSpPr>
        <p:spPr>
          <a:xfrm>
            <a:off x="913619" y="5859463"/>
            <a:ext cx="2346959" cy="520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LL modules</a:t>
            </a:r>
          </a:p>
        </p:txBody>
      </p:sp>
      <p:cxnSp>
        <p:nvCxnSpPr>
          <p:cNvPr id="11" name="Straight Arrow Connector 10">
            <a:extLst>
              <a:ext uri="{FF2B5EF4-FFF2-40B4-BE49-F238E27FC236}">
                <a16:creationId xmlns:a16="http://schemas.microsoft.com/office/drawing/2014/main" id="{7B781FB6-ACD1-4FC8-8693-001EBFB012F5}"/>
              </a:ext>
            </a:extLst>
          </p:cNvPr>
          <p:cNvCxnSpPr/>
          <p:nvPr/>
        </p:nvCxnSpPr>
        <p:spPr>
          <a:xfrm flipH="1">
            <a:off x="3035496" y="2939245"/>
            <a:ext cx="970671" cy="50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3763833-0F67-48F2-AA1E-9162E502F8B1}"/>
              </a:ext>
            </a:extLst>
          </p:cNvPr>
          <p:cNvCxnSpPr/>
          <p:nvPr/>
        </p:nvCxnSpPr>
        <p:spPr>
          <a:xfrm flipH="1">
            <a:off x="2571263" y="3966187"/>
            <a:ext cx="562707" cy="742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578C8A4-A1EB-4871-BAAB-F6EAAEC78185}"/>
              </a:ext>
            </a:extLst>
          </p:cNvPr>
          <p:cNvCxnSpPr/>
          <p:nvPr/>
        </p:nvCxnSpPr>
        <p:spPr>
          <a:xfrm flipH="1">
            <a:off x="1839743" y="5228762"/>
            <a:ext cx="464233" cy="630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F2E3D6-61FF-456B-A472-EAA4EF5A2399}"/>
              </a:ext>
            </a:extLst>
          </p:cNvPr>
          <p:cNvSpPr/>
          <p:nvPr/>
        </p:nvSpPr>
        <p:spPr>
          <a:xfrm>
            <a:off x="5283983" y="3344864"/>
            <a:ext cx="1420836" cy="520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HL modules</a:t>
            </a:r>
          </a:p>
        </p:txBody>
      </p:sp>
      <p:sp>
        <p:nvSpPr>
          <p:cNvPr id="17" name="Rectangle 16">
            <a:extLst>
              <a:ext uri="{FF2B5EF4-FFF2-40B4-BE49-F238E27FC236}">
                <a16:creationId xmlns:a16="http://schemas.microsoft.com/office/drawing/2014/main" id="{1CEA49C7-6C45-4B8C-9724-BE23D8F71659}"/>
              </a:ext>
            </a:extLst>
          </p:cNvPr>
          <p:cNvSpPr/>
          <p:nvPr/>
        </p:nvSpPr>
        <p:spPr>
          <a:xfrm>
            <a:off x="3434081" y="4708256"/>
            <a:ext cx="1420836" cy="520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LL modules</a:t>
            </a:r>
          </a:p>
        </p:txBody>
      </p:sp>
      <p:cxnSp>
        <p:nvCxnSpPr>
          <p:cNvPr id="19" name="Straight Arrow Connector 18">
            <a:extLst>
              <a:ext uri="{FF2B5EF4-FFF2-40B4-BE49-F238E27FC236}">
                <a16:creationId xmlns:a16="http://schemas.microsoft.com/office/drawing/2014/main" id="{0679890A-B0BE-4977-BC10-95DF7DD30694}"/>
              </a:ext>
            </a:extLst>
          </p:cNvPr>
          <p:cNvCxnSpPr/>
          <p:nvPr/>
        </p:nvCxnSpPr>
        <p:spPr>
          <a:xfrm>
            <a:off x="3133970" y="3994322"/>
            <a:ext cx="731520" cy="713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940A043-63E8-49DB-B778-CC2DC23E7FA4}"/>
              </a:ext>
            </a:extLst>
          </p:cNvPr>
          <p:cNvSpPr/>
          <p:nvPr/>
        </p:nvSpPr>
        <p:spPr>
          <a:xfrm>
            <a:off x="3851423" y="5859462"/>
            <a:ext cx="2346959" cy="520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LL modules</a:t>
            </a:r>
          </a:p>
        </p:txBody>
      </p:sp>
      <p:cxnSp>
        <p:nvCxnSpPr>
          <p:cNvPr id="22" name="Straight Arrow Connector 21">
            <a:extLst>
              <a:ext uri="{FF2B5EF4-FFF2-40B4-BE49-F238E27FC236}">
                <a16:creationId xmlns:a16="http://schemas.microsoft.com/office/drawing/2014/main" id="{9904EE47-AC6C-48F0-A780-96271C3ADBCE}"/>
              </a:ext>
            </a:extLst>
          </p:cNvPr>
          <p:cNvCxnSpPr/>
          <p:nvPr/>
        </p:nvCxnSpPr>
        <p:spPr>
          <a:xfrm>
            <a:off x="2652151" y="5127943"/>
            <a:ext cx="1663505"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B24C94-497F-43E5-8602-173E66C9549D}"/>
              </a:ext>
            </a:extLst>
          </p:cNvPr>
          <p:cNvSpPr/>
          <p:nvPr/>
        </p:nvSpPr>
        <p:spPr>
          <a:xfrm>
            <a:off x="8001392" y="2376535"/>
            <a:ext cx="1125416" cy="1308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t>
            </a:r>
          </a:p>
        </p:txBody>
      </p:sp>
      <p:sp>
        <p:nvSpPr>
          <p:cNvPr id="24" name="Rectangle 23">
            <a:extLst>
              <a:ext uri="{FF2B5EF4-FFF2-40B4-BE49-F238E27FC236}">
                <a16:creationId xmlns:a16="http://schemas.microsoft.com/office/drawing/2014/main" id="{021EE4A2-90B9-48D8-BA63-91C2779EC9D8}"/>
              </a:ext>
            </a:extLst>
          </p:cNvPr>
          <p:cNvSpPr/>
          <p:nvPr/>
        </p:nvSpPr>
        <p:spPr>
          <a:xfrm>
            <a:off x="10024795" y="2336680"/>
            <a:ext cx="1125416" cy="1308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 F</a:t>
            </a:r>
          </a:p>
        </p:txBody>
      </p:sp>
      <p:cxnSp>
        <p:nvCxnSpPr>
          <p:cNvPr id="26" name="Straight Arrow Connector 25">
            <a:extLst>
              <a:ext uri="{FF2B5EF4-FFF2-40B4-BE49-F238E27FC236}">
                <a16:creationId xmlns:a16="http://schemas.microsoft.com/office/drawing/2014/main" id="{5D02ED73-B6AB-4F8F-9C1C-4B1DEF65484E}"/>
              </a:ext>
            </a:extLst>
          </p:cNvPr>
          <p:cNvCxnSpPr/>
          <p:nvPr/>
        </p:nvCxnSpPr>
        <p:spPr>
          <a:xfrm>
            <a:off x="9126808" y="2798568"/>
            <a:ext cx="8979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3717EF4-52F6-4596-8F73-6846F4B926BE}"/>
              </a:ext>
            </a:extLst>
          </p:cNvPr>
          <p:cNvCxnSpPr/>
          <p:nvPr/>
        </p:nvCxnSpPr>
        <p:spPr>
          <a:xfrm>
            <a:off x="9126808" y="3344864"/>
            <a:ext cx="8979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3CD0315-69B2-465D-A091-EFD60D576A87}"/>
              </a:ext>
            </a:extLst>
          </p:cNvPr>
          <p:cNvSpPr txBox="1"/>
          <p:nvPr/>
        </p:nvSpPr>
        <p:spPr>
          <a:xfrm>
            <a:off x="9281552" y="2650857"/>
            <a:ext cx="505267" cy="369332"/>
          </a:xfrm>
          <a:prstGeom prst="rect">
            <a:avLst/>
          </a:prstGeom>
          <a:noFill/>
        </p:spPr>
        <p:txBody>
          <a:bodyPr wrap="none" rtlCol="0">
            <a:spAutoFit/>
          </a:bodyPr>
          <a:lstStyle/>
          <a:p>
            <a:r>
              <a:rPr lang="en-IN" dirty="0"/>
              <a:t>SC</a:t>
            </a:r>
          </a:p>
        </p:txBody>
      </p:sp>
      <p:sp>
        <p:nvSpPr>
          <p:cNvPr id="30" name="TextBox 29">
            <a:extLst>
              <a:ext uri="{FF2B5EF4-FFF2-40B4-BE49-F238E27FC236}">
                <a16:creationId xmlns:a16="http://schemas.microsoft.com/office/drawing/2014/main" id="{4C57BBA0-8469-490F-BB7E-C0C070498CC1}"/>
              </a:ext>
            </a:extLst>
          </p:cNvPr>
          <p:cNvSpPr txBox="1"/>
          <p:nvPr/>
        </p:nvSpPr>
        <p:spPr>
          <a:xfrm>
            <a:off x="9364784" y="3192463"/>
            <a:ext cx="492443" cy="369332"/>
          </a:xfrm>
          <a:prstGeom prst="rect">
            <a:avLst/>
          </a:prstGeom>
          <a:noFill/>
        </p:spPr>
        <p:txBody>
          <a:bodyPr wrap="square" rtlCol="0">
            <a:spAutoFit/>
          </a:bodyPr>
          <a:lstStyle/>
          <a:p>
            <a:r>
              <a:rPr lang="en-IN" dirty="0"/>
              <a:t>FC</a:t>
            </a:r>
          </a:p>
        </p:txBody>
      </p:sp>
      <p:sp>
        <p:nvSpPr>
          <p:cNvPr id="31" name="TextBox 30">
            <a:extLst>
              <a:ext uri="{FF2B5EF4-FFF2-40B4-BE49-F238E27FC236}">
                <a16:creationId xmlns:a16="http://schemas.microsoft.com/office/drawing/2014/main" id="{8FFFB886-0CFC-44E1-A9CC-7D56A40FD587}"/>
              </a:ext>
            </a:extLst>
          </p:cNvPr>
          <p:cNvSpPr txBox="1"/>
          <p:nvPr/>
        </p:nvSpPr>
        <p:spPr>
          <a:xfrm>
            <a:off x="7287065" y="4578466"/>
            <a:ext cx="4608954" cy="1200329"/>
          </a:xfrm>
          <a:prstGeom prst="rect">
            <a:avLst/>
          </a:prstGeom>
          <a:noFill/>
        </p:spPr>
        <p:txBody>
          <a:bodyPr wrap="none" rtlCol="0">
            <a:spAutoFit/>
          </a:bodyPr>
          <a:lstStyle/>
          <a:p>
            <a:r>
              <a:rPr lang="en-IN" dirty="0"/>
              <a:t>If there is any change in lower level module</a:t>
            </a:r>
          </a:p>
          <a:p>
            <a:r>
              <a:rPr lang="en-IN" dirty="0"/>
              <a:t>Every module which using it needs to be </a:t>
            </a:r>
          </a:p>
          <a:p>
            <a:r>
              <a:rPr lang="en-IN" dirty="0"/>
              <a:t>Recompile.</a:t>
            </a:r>
          </a:p>
          <a:p>
            <a:endParaRPr lang="en-IN" dirty="0"/>
          </a:p>
        </p:txBody>
      </p:sp>
      <p:cxnSp>
        <p:nvCxnSpPr>
          <p:cNvPr id="33" name="Straight Arrow Connector 32">
            <a:extLst>
              <a:ext uri="{FF2B5EF4-FFF2-40B4-BE49-F238E27FC236}">
                <a16:creationId xmlns:a16="http://schemas.microsoft.com/office/drawing/2014/main" id="{02075A56-EA67-41BB-9746-71A695639FCA}"/>
              </a:ext>
            </a:extLst>
          </p:cNvPr>
          <p:cNvCxnSpPr>
            <a:cxnSpLocks/>
          </p:cNvCxnSpPr>
          <p:nvPr/>
        </p:nvCxnSpPr>
        <p:spPr>
          <a:xfrm>
            <a:off x="5283983" y="2939245"/>
            <a:ext cx="362075" cy="405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ustomShape 1">
            <a:extLst>
              <a:ext uri="{FF2B5EF4-FFF2-40B4-BE49-F238E27FC236}">
                <a16:creationId xmlns:a16="http://schemas.microsoft.com/office/drawing/2014/main" id="{7A1F3CF0-446A-41FF-894B-728AD282BB4D}"/>
              </a:ext>
            </a:extLst>
          </p:cNvPr>
          <p:cNvSpPr/>
          <p:nvPr/>
        </p:nvSpPr>
        <p:spPr>
          <a:xfrm>
            <a:off x="67213" y="320004"/>
            <a:ext cx="11479237" cy="47015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dirty="0">
                <a:solidFill>
                  <a:srgbClr val="000000"/>
                </a:solidFill>
                <a:uFill>
                  <a:solidFill>
                    <a:srgbClr val="FFFFFF"/>
                  </a:solidFill>
                </a:uFill>
                <a:latin typeface="Calibri Light"/>
              </a:rPr>
              <a:t>		</a:t>
            </a:r>
            <a:r>
              <a:rPr lang="en-IN" sz="4400" b="0" strike="noStrike" spc="-1" dirty="0">
                <a:solidFill>
                  <a:srgbClr val="7030A0"/>
                </a:solidFill>
                <a:uFill>
                  <a:solidFill>
                    <a:srgbClr val="FFFFFF"/>
                  </a:solidFill>
                </a:uFill>
                <a:latin typeface="Calibri Light"/>
              </a:rPr>
              <a:t>Dependency Inversion Principle</a:t>
            </a:r>
            <a:endParaRPr lang="en-IN" sz="1800" b="0" strike="noStrike" spc="-1" dirty="0">
              <a:solidFill>
                <a:srgbClr val="000000"/>
              </a:solidFill>
              <a:uFill>
                <a:solidFill>
                  <a:srgbClr val="FFFFFF"/>
                </a:solidFill>
              </a:uFill>
              <a:latin typeface="Arial"/>
            </a:endParaRPr>
          </a:p>
        </p:txBody>
      </p:sp>
      <p:sp>
        <p:nvSpPr>
          <p:cNvPr id="2" name="Rectangle 1">
            <a:extLst>
              <a:ext uri="{FF2B5EF4-FFF2-40B4-BE49-F238E27FC236}">
                <a16:creationId xmlns:a16="http://schemas.microsoft.com/office/drawing/2014/main" id="{E705AF5E-2A26-4A38-A041-40D4F62491F8}"/>
              </a:ext>
            </a:extLst>
          </p:cNvPr>
          <p:cNvSpPr/>
          <p:nvPr/>
        </p:nvSpPr>
        <p:spPr>
          <a:xfrm>
            <a:off x="508735" y="1216355"/>
            <a:ext cx="9082807" cy="523220"/>
          </a:xfrm>
          <a:prstGeom prst="rect">
            <a:avLst/>
          </a:prstGeom>
        </p:spPr>
        <p:txBody>
          <a:bodyPr wrap="none">
            <a:spAutoFit/>
          </a:bodyPr>
          <a:lstStyle/>
          <a:p>
            <a:r>
              <a:rPr lang="en-IN" sz="2800" spc="-1" dirty="0">
                <a:solidFill>
                  <a:srgbClr val="000000"/>
                </a:solidFill>
                <a:uFill>
                  <a:solidFill>
                    <a:srgbClr val="FFFFFF"/>
                  </a:solidFill>
                </a:uFill>
                <a:latin typeface="Calibri"/>
              </a:rPr>
              <a:t>High-level modules should not depend on low-level modules.</a:t>
            </a:r>
            <a:endParaRPr lang="en-IN" sz="2800" dirty="0"/>
          </a:p>
        </p:txBody>
      </p:sp>
    </p:spTree>
    <p:extLst>
      <p:ext uri="{BB962C8B-B14F-4D97-AF65-F5344CB8AC3E}">
        <p14:creationId xmlns:p14="http://schemas.microsoft.com/office/powerpoint/2010/main" val="316825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1000"/>
                                        <p:tgtEl>
                                          <p:spTgt spid="15"/>
                                        </p:tgtEl>
                                      </p:cBhvr>
                                    </p:animEffect>
                                    <p:anim calcmode="lin" valueType="num">
                                      <p:cBhvr>
                                        <p:cTn id="45" dur="1000" fill="hold"/>
                                        <p:tgtEl>
                                          <p:spTgt spid="15"/>
                                        </p:tgtEl>
                                        <p:attrNameLst>
                                          <p:attrName>ppt_x</p:attrName>
                                        </p:attrNameLst>
                                      </p:cBhvr>
                                      <p:tavLst>
                                        <p:tav tm="0">
                                          <p:val>
                                            <p:strVal val="#ppt_x"/>
                                          </p:val>
                                        </p:tav>
                                        <p:tav tm="100000">
                                          <p:val>
                                            <p:strVal val="#ppt_x"/>
                                          </p:val>
                                        </p:tav>
                                      </p:tavLst>
                                    </p:anim>
                                    <p:anim calcmode="lin" valueType="num">
                                      <p:cBhvr>
                                        <p:cTn id="46" dur="1000" fill="hold"/>
                                        <p:tgtEl>
                                          <p:spTgt spid="1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1000"/>
                                        <p:tgtEl>
                                          <p:spTgt spid="17"/>
                                        </p:tgtEl>
                                      </p:cBhvr>
                                    </p:animEffect>
                                    <p:anim calcmode="lin" valueType="num">
                                      <p:cBhvr>
                                        <p:cTn id="55" dur="1000" fill="hold"/>
                                        <p:tgtEl>
                                          <p:spTgt spid="17"/>
                                        </p:tgtEl>
                                        <p:attrNameLst>
                                          <p:attrName>ppt_x</p:attrName>
                                        </p:attrNameLst>
                                      </p:cBhvr>
                                      <p:tavLst>
                                        <p:tav tm="0">
                                          <p:val>
                                            <p:strVal val="#ppt_x"/>
                                          </p:val>
                                        </p:tav>
                                        <p:tav tm="100000">
                                          <p:val>
                                            <p:strVal val="#ppt_x"/>
                                          </p:val>
                                        </p:tav>
                                      </p:tavLst>
                                    </p:anim>
                                    <p:anim calcmode="lin" valueType="num">
                                      <p:cBhvr>
                                        <p:cTn id="56" dur="1000" fill="hold"/>
                                        <p:tgtEl>
                                          <p:spTgt spid="17"/>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1000"/>
                                        <p:tgtEl>
                                          <p:spTgt spid="19"/>
                                        </p:tgtEl>
                                      </p:cBhvr>
                                    </p:animEffect>
                                    <p:anim calcmode="lin" valueType="num">
                                      <p:cBhvr>
                                        <p:cTn id="60" dur="1000" fill="hold"/>
                                        <p:tgtEl>
                                          <p:spTgt spid="19"/>
                                        </p:tgtEl>
                                        <p:attrNameLst>
                                          <p:attrName>ppt_x</p:attrName>
                                        </p:attrNameLst>
                                      </p:cBhvr>
                                      <p:tavLst>
                                        <p:tav tm="0">
                                          <p:val>
                                            <p:strVal val="#ppt_x"/>
                                          </p:val>
                                        </p:tav>
                                        <p:tav tm="100000">
                                          <p:val>
                                            <p:strVal val="#ppt_x"/>
                                          </p:val>
                                        </p:tav>
                                      </p:tavLst>
                                    </p:anim>
                                    <p:anim calcmode="lin" valueType="num">
                                      <p:cBhvr>
                                        <p:cTn id="61" dur="1000" fill="hold"/>
                                        <p:tgtEl>
                                          <p:spTgt spid="19"/>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1000"/>
                                        <p:tgtEl>
                                          <p:spTgt spid="20"/>
                                        </p:tgtEl>
                                      </p:cBhvr>
                                    </p:animEffect>
                                    <p:anim calcmode="lin" valueType="num">
                                      <p:cBhvr>
                                        <p:cTn id="65" dur="1000" fill="hold"/>
                                        <p:tgtEl>
                                          <p:spTgt spid="20"/>
                                        </p:tgtEl>
                                        <p:attrNameLst>
                                          <p:attrName>ppt_x</p:attrName>
                                        </p:attrNameLst>
                                      </p:cBhvr>
                                      <p:tavLst>
                                        <p:tav tm="0">
                                          <p:val>
                                            <p:strVal val="#ppt_x"/>
                                          </p:val>
                                        </p:tav>
                                        <p:tav tm="100000">
                                          <p:val>
                                            <p:strVal val="#ppt_x"/>
                                          </p:val>
                                        </p:tav>
                                      </p:tavLst>
                                    </p:anim>
                                    <p:anim calcmode="lin" valueType="num">
                                      <p:cBhvr>
                                        <p:cTn id="66" dur="1000" fill="hold"/>
                                        <p:tgtEl>
                                          <p:spTgt spid="20"/>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1000"/>
                                        <p:tgtEl>
                                          <p:spTgt spid="22"/>
                                        </p:tgtEl>
                                      </p:cBhvr>
                                    </p:animEffect>
                                    <p:anim calcmode="lin" valueType="num">
                                      <p:cBhvr>
                                        <p:cTn id="70" dur="1000" fill="hold"/>
                                        <p:tgtEl>
                                          <p:spTgt spid="22"/>
                                        </p:tgtEl>
                                        <p:attrNameLst>
                                          <p:attrName>ppt_x</p:attrName>
                                        </p:attrNameLst>
                                      </p:cBhvr>
                                      <p:tavLst>
                                        <p:tav tm="0">
                                          <p:val>
                                            <p:strVal val="#ppt_x"/>
                                          </p:val>
                                        </p:tav>
                                        <p:tav tm="100000">
                                          <p:val>
                                            <p:strVal val="#ppt_x"/>
                                          </p:val>
                                        </p:tav>
                                      </p:tavLst>
                                    </p:anim>
                                    <p:anim calcmode="lin" valueType="num">
                                      <p:cBhvr>
                                        <p:cTn id="71" dur="1000" fill="hold"/>
                                        <p:tgtEl>
                                          <p:spTgt spid="2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1000"/>
                                        <p:tgtEl>
                                          <p:spTgt spid="23"/>
                                        </p:tgtEl>
                                      </p:cBhvr>
                                    </p:animEffect>
                                    <p:anim calcmode="lin" valueType="num">
                                      <p:cBhvr>
                                        <p:cTn id="75" dur="1000" fill="hold"/>
                                        <p:tgtEl>
                                          <p:spTgt spid="23"/>
                                        </p:tgtEl>
                                        <p:attrNameLst>
                                          <p:attrName>ppt_x</p:attrName>
                                        </p:attrNameLst>
                                      </p:cBhvr>
                                      <p:tavLst>
                                        <p:tav tm="0">
                                          <p:val>
                                            <p:strVal val="#ppt_x"/>
                                          </p:val>
                                        </p:tav>
                                        <p:tav tm="100000">
                                          <p:val>
                                            <p:strVal val="#ppt_x"/>
                                          </p:val>
                                        </p:tav>
                                      </p:tavLst>
                                    </p:anim>
                                    <p:anim calcmode="lin" valueType="num">
                                      <p:cBhvr>
                                        <p:cTn id="76" dur="1000" fill="hold"/>
                                        <p:tgtEl>
                                          <p:spTgt spid="23"/>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1000"/>
                                        <p:tgtEl>
                                          <p:spTgt spid="24"/>
                                        </p:tgtEl>
                                      </p:cBhvr>
                                    </p:animEffect>
                                    <p:anim calcmode="lin" valueType="num">
                                      <p:cBhvr>
                                        <p:cTn id="80" dur="1000" fill="hold"/>
                                        <p:tgtEl>
                                          <p:spTgt spid="24"/>
                                        </p:tgtEl>
                                        <p:attrNameLst>
                                          <p:attrName>ppt_x</p:attrName>
                                        </p:attrNameLst>
                                      </p:cBhvr>
                                      <p:tavLst>
                                        <p:tav tm="0">
                                          <p:val>
                                            <p:strVal val="#ppt_x"/>
                                          </p:val>
                                        </p:tav>
                                        <p:tav tm="100000">
                                          <p:val>
                                            <p:strVal val="#ppt_x"/>
                                          </p:val>
                                        </p:tav>
                                      </p:tavLst>
                                    </p:anim>
                                    <p:anim calcmode="lin" valueType="num">
                                      <p:cBhvr>
                                        <p:cTn id="81" dur="1000" fill="hold"/>
                                        <p:tgtEl>
                                          <p:spTgt spid="24"/>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anim calcmode="lin" valueType="num">
                                      <p:cBhvr>
                                        <p:cTn id="85" dur="1000" fill="hold"/>
                                        <p:tgtEl>
                                          <p:spTgt spid="26"/>
                                        </p:tgtEl>
                                        <p:attrNameLst>
                                          <p:attrName>ppt_x</p:attrName>
                                        </p:attrNameLst>
                                      </p:cBhvr>
                                      <p:tavLst>
                                        <p:tav tm="0">
                                          <p:val>
                                            <p:strVal val="#ppt_x"/>
                                          </p:val>
                                        </p:tav>
                                        <p:tav tm="100000">
                                          <p:val>
                                            <p:strVal val="#ppt_x"/>
                                          </p:val>
                                        </p:tav>
                                      </p:tavLst>
                                    </p:anim>
                                    <p:anim calcmode="lin" valueType="num">
                                      <p:cBhvr>
                                        <p:cTn id="86" dur="1000" fill="hold"/>
                                        <p:tgtEl>
                                          <p:spTgt spid="26"/>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1000"/>
                                        <p:tgtEl>
                                          <p:spTgt spid="28"/>
                                        </p:tgtEl>
                                      </p:cBhvr>
                                    </p:animEffect>
                                    <p:anim calcmode="lin" valueType="num">
                                      <p:cBhvr>
                                        <p:cTn id="90" dur="1000" fill="hold"/>
                                        <p:tgtEl>
                                          <p:spTgt spid="28"/>
                                        </p:tgtEl>
                                        <p:attrNameLst>
                                          <p:attrName>ppt_x</p:attrName>
                                        </p:attrNameLst>
                                      </p:cBhvr>
                                      <p:tavLst>
                                        <p:tav tm="0">
                                          <p:val>
                                            <p:strVal val="#ppt_x"/>
                                          </p:val>
                                        </p:tav>
                                        <p:tav tm="100000">
                                          <p:val>
                                            <p:strVal val="#ppt_x"/>
                                          </p:val>
                                        </p:tav>
                                      </p:tavLst>
                                    </p:anim>
                                    <p:anim calcmode="lin" valueType="num">
                                      <p:cBhvr>
                                        <p:cTn id="91" dur="1000" fill="hold"/>
                                        <p:tgtEl>
                                          <p:spTgt spid="28"/>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fade">
                                      <p:cBhvr>
                                        <p:cTn id="94" dur="1000"/>
                                        <p:tgtEl>
                                          <p:spTgt spid="29"/>
                                        </p:tgtEl>
                                      </p:cBhvr>
                                    </p:animEffect>
                                    <p:anim calcmode="lin" valueType="num">
                                      <p:cBhvr>
                                        <p:cTn id="95" dur="1000" fill="hold"/>
                                        <p:tgtEl>
                                          <p:spTgt spid="29"/>
                                        </p:tgtEl>
                                        <p:attrNameLst>
                                          <p:attrName>ppt_x</p:attrName>
                                        </p:attrNameLst>
                                      </p:cBhvr>
                                      <p:tavLst>
                                        <p:tav tm="0">
                                          <p:val>
                                            <p:strVal val="#ppt_x"/>
                                          </p:val>
                                        </p:tav>
                                        <p:tav tm="100000">
                                          <p:val>
                                            <p:strVal val="#ppt_x"/>
                                          </p:val>
                                        </p:tav>
                                      </p:tavLst>
                                    </p:anim>
                                    <p:anim calcmode="lin" valueType="num">
                                      <p:cBhvr>
                                        <p:cTn id="96" dur="1000" fill="hold"/>
                                        <p:tgtEl>
                                          <p:spTgt spid="29"/>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1000"/>
                                        <p:tgtEl>
                                          <p:spTgt spid="30"/>
                                        </p:tgtEl>
                                      </p:cBhvr>
                                    </p:animEffect>
                                    <p:anim calcmode="lin" valueType="num">
                                      <p:cBhvr>
                                        <p:cTn id="100" dur="1000" fill="hold"/>
                                        <p:tgtEl>
                                          <p:spTgt spid="30"/>
                                        </p:tgtEl>
                                        <p:attrNameLst>
                                          <p:attrName>ppt_x</p:attrName>
                                        </p:attrNameLst>
                                      </p:cBhvr>
                                      <p:tavLst>
                                        <p:tav tm="0">
                                          <p:val>
                                            <p:strVal val="#ppt_x"/>
                                          </p:val>
                                        </p:tav>
                                        <p:tav tm="100000">
                                          <p:val>
                                            <p:strVal val="#ppt_x"/>
                                          </p:val>
                                        </p:tav>
                                      </p:tavLst>
                                    </p:anim>
                                    <p:anim calcmode="lin" valueType="num">
                                      <p:cBhvr>
                                        <p:cTn id="101" dur="1000" fill="hold"/>
                                        <p:tgtEl>
                                          <p:spTgt spid="30"/>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fade">
                                      <p:cBhvr>
                                        <p:cTn id="104" dur="1000"/>
                                        <p:tgtEl>
                                          <p:spTgt spid="33"/>
                                        </p:tgtEl>
                                      </p:cBhvr>
                                    </p:animEffect>
                                    <p:anim calcmode="lin" valueType="num">
                                      <p:cBhvr>
                                        <p:cTn id="105" dur="1000" fill="hold"/>
                                        <p:tgtEl>
                                          <p:spTgt spid="33"/>
                                        </p:tgtEl>
                                        <p:attrNameLst>
                                          <p:attrName>ppt_x</p:attrName>
                                        </p:attrNameLst>
                                      </p:cBhvr>
                                      <p:tavLst>
                                        <p:tav tm="0">
                                          <p:val>
                                            <p:strVal val="#ppt_x"/>
                                          </p:val>
                                        </p:tav>
                                        <p:tav tm="100000">
                                          <p:val>
                                            <p:strVal val="#ppt_x"/>
                                          </p:val>
                                        </p:tav>
                                      </p:tavLst>
                                    </p:anim>
                                    <p:anim calcmode="lin" valueType="num">
                                      <p:cBhvr>
                                        <p:cTn id="106" dur="1000" fill="hold"/>
                                        <p:tgtEl>
                                          <p:spTgt spid="3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31"/>
                                        </p:tgtEl>
                                        <p:attrNameLst>
                                          <p:attrName>style.visibility</p:attrName>
                                        </p:attrNameLst>
                                      </p:cBhvr>
                                      <p:to>
                                        <p:strVal val="visible"/>
                                      </p:to>
                                    </p:set>
                                    <p:animEffect transition="in" filter="fade">
                                      <p:cBhvr>
                                        <p:cTn id="109" dur="1000"/>
                                        <p:tgtEl>
                                          <p:spTgt spid="31"/>
                                        </p:tgtEl>
                                      </p:cBhvr>
                                    </p:animEffect>
                                    <p:anim calcmode="lin" valueType="num">
                                      <p:cBhvr>
                                        <p:cTn id="110" dur="1000" fill="hold"/>
                                        <p:tgtEl>
                                          <p:spTgt spid="31"/>
                                        </p:tgtEl>
                                        <p:attrNameLst>
                                          <p:attrName>ppt_x</p:attrName>
                                        </p:attrNameLst>
                                      </p:cBhvr>
                                      <p:tavLst>
                                        <p:tav tm="0">
                                          <p:val>
                                            <p:strVal val="#ppt_x"/>
                                          </p:val>
                                        </p:tav>
                                        <p:tav tm="100000">
                                          <p:val>
                                            <p:strVal val="#ppt_x"/>
                                          </p:val>
                                        </p:tav>
                                      </p:tavLst>
                                    </p:anim>
                                    <p:anim calcmode="lin" valueType="num">
                                      <p:cBhvr>
                                        <p:cTn id="11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6" grpId="0" animBg="1"/>
      <p:bldP spid="17" grpId="0" animBg="1"/>
      <p:bldP spid="20" grpId="0" animBg="1"/>
      <p:bldP spid="23" grpId="0" animBg="1"/>
      <p:bldP spid="24" grpId="0" animBg="1"/>
      <p:bldP spid="29" grpId="0"/>
      <p:bldP spid="30" grpId="0"/>
      <p:bldP spid="31"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EA1FA-7A05-48DD-B913-B4109909B1D3}"/>
              </a:ext>
            </a:extLst>
          </p:cNvPr>
          <p:cNvSpPr/>
          <p:nvPr/>
        </p:nvSpPr>
        <p:spPr>
          <a:xfrm>
            <a:off x="914401" y="1280157"/>
            <a:ext cx="1125416" cy="1308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t>
            </a:r>
          </a:p>
        </p:txBody>
      </p:sp>
      <p:sp>
        <p:nvSpPr>
          <p:cNvPr id="5" name="Rectangle 4">
            <a:extLst>
              <a:ext uri="{FF2B5EF4-FFF2-40B4-BE49-F238E27FC236}">
                <a16:creationId xmlns:a16="http://schemas.microsoft.com/office/drawing/2014/main" id="{F3936ABD-0138-4D5F-93FF-E8A6C1FF9863}"/>
              </a:ext>
            </a:extLst>
          </p:cNvPr>
          <p:cNvSpPr/>
          <p:nvPr/>
        </p:nvSpPr>
        <p:spPr>
          <a:xfrm>
            <a:off x="2937804" y="1240302"/>
            <a:ext cx="1125416" cy="1308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 F</a:t>
            </a:r>
          </a:p>
        </p:txBody>
      </p:sp>
      <p:cxnSp>
        <p:nvCxnSpPr>
          <p:cNvPr id="6" name="Straight Arrow Connector 5">
            <a:extLst>
              <a:ext uri="{FF2B5EF4-FFF2-40B4-BE49-F238E27FC236}">
                <a16:creationId xmlns:a16="http://schemas.microsoft.com/office/drawing/2014/main" id="{1D39DEFE-C56B-4BE7-9C48-5DC204A90070}"/>
              </a:ext>
            </a:extLst>
          </p:cNvPr>
          <p:cNvCxnSpPr/>
          <p:nvPr/>
        </p:nvCxnSpPr>
        <p:spPr>
          <a:xfrm>
            <a:off x="2039817" y="1702190"/>
            <a:ext cx="8979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6D8E509-2C1A-4AEF-9945-A1F187AEE941}"/>
              </a:ext>
            </a:extLst>
          </p:cNvPr>
          <p:cNvCxnSpPr/>
          <p:nvPr/>
        </p:nvCxnSpPr>
        <p:spPr>
          <a:xfrm>
            <a:off x="2039817" y="2248486"/>
            <a:ext cx="8979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DB5E4F1-AF06-4E00-B4CE-AF2B097E269B}"/>
              </a:ext>
            </a:extLst>
          </p:cNvPr>
          <p:cNvSpPr txBox="1"/>
          <p:nvPr/>
        </p:nvSpPr>
        <p:spPr>
          <a:xfrm>
            <a:off x="2194561" y="1554479"/>
            <a:ext cx="505267" cy="369332"/>
          </a:xfrm>
          <a:prstGeom prst="rect">
            <a:avLst/>
          </a:prstGeom>
          <a:noFill/>
        </p:spPr>
        <p:txBody>
          <a:bodyPr wrap="none" rtlCol="0">
            <a:spAutoFit/>
          </a:bodyPr>
          <a:lstStyle/>
          <a:p>
            <a:r>
              <a:rPr lang="en-IN" dirty="0"/>
              <a:t>SC</a:t>
            </a:r>
          </a:p>
        </p:txBody>
      </p:sp>
      <p:sp>
        <p:nvSpPr>
          <p:cNvPr id="9" name="TextBox 8">
            <a:extLst>
              <a:ext uri="{FF2B5EF4-FFF2-40B4-BE49-F238E27FC236}">
                <a16:creationId xmlns:a16="http://schemas.microsoft.com/office/drawing/2014/main" id="{D17EA6E5-CEB0-4259-BA7B-B09AC3F9142E}"/>
              </a:ext>
            </a:extLst>
          </p:cNvPr>
          <p:cNvSpPr txBox="1"/>
          <p:nvPr/>
        </p:nvSpPr>
        <p:spPr>
          <a:xfrm>
            <a:off x="2277793" y="2096085"/>
            <a:ext cx="492443" cy="369332"/>
          </a:xfrm>
          <a:prstGeom prst="rect">
            <a:avLst/>
          </a:prstGeom>
          <a:noFill/>
        </p:spPr>
        <p:txBody>
          <a:bodyPr wrap="square" rtlCol="0">
            <a:spAutoFit/>
          </a:bodyPr>
          <a:lstStyle/>
          <a:p>
            <a:r>
              <a:rPr lang="en-IN" dirty="0"/>
              <a:t>FC</a:t>
            </a:r>
          </a:p>
        </p:txBody>
      </p:sp>
      <p:sp>
        <p:nvSpPr>
          <p:cNvPr id="10" name="TextBox 9">
            <a:extLst>
              <a:ext uri="{FF2B5EF4-FFF2-40B4-BE49-F238E27FC236}">
                <a16:creationId xmlns:a16="http://schemas.microsoft.com/office/drawing/2014/main" id="{EE3FAE78-D76C-4462-ACD9-EBA298471356}"/>
              </a:ext>
            </a:extLst>
          </p:cNvPr>
          <p:cNvSpPr txBox="1"/>
          <p:nvPr/>
        </p:nvSpPr>
        <p:spPr>
          <a:xfrm>
            <a:off x="5922498" y="309489"/>
            <a:ext cx="3108960" cy="369332"/>
          </a:xfrm>
          <a:prstGeom prst="rect">
            <a:avLst/>
          </a:prstGeom>
          <a:noFill/>
        </p:spPr>
        <p:txBody>
          <a:bodyPr wrap="square" rtlCol="0">
            <a:spAutoFit/>
          </a:bodyPr>
          <a:lstStyle/>
          <a:p>
            <a:r>
              <a:rPr lang="en-IN" dirty="0"/>
              <a:t>Polymorphism </a:t>
            </a:r>
          </a:p>
        </p:txBody>
      </p:sp>
      <p:sp>
        <p:nvSpPr>
          <p:cNvPr id="11" name="Rectangle 10">
            <a:extLst>
              <a:ext uri="{FF2B5EF4-FFF2-40B4-BE49-F238E27FC236}">
                <a16:creationId xmlns:a16="http://schemas.microsoft.com/office/drawing/2014/main" id="{4FF696CF-1561-4908-A087-B2651A0B3132}"/>
              </a:ext>
            </a:extLst>
          </p:cNvPr>
          <p:cNvSpPr/>
          <p:nvPr/>
        </p:nvSpPr>
        <p:spPr>
          <a:xfrm>
            <a:off x="5610666" y="1117264"/>
            <a:ext cx="1125416" cy="1308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t>
            </a:r>
          </a:p>
        </p:txBody>
      </p:sp>
      <p:sp>
        <p:nvSpPr>
          <p:cNvPr id="12" name="Rectangle 11">
            <a:extLst>
              <a:ext uri="{FF2B5EF4-FFF2-40B4-BE49-F238E27FC236}">
                <a16:creationId xmlns:a16="http://schemas.microsoft.com/office/drawing/2014/main" id="{005CB80C-E7BB-4B49-9196-397897EED039}"/>
              </a:ext>
            </a:extLst>
          </p:cNvPr>
          <p:cNvSpPr/>
          <p:nvPr/>
        </p:nvSpPr>
        <p:spPr>
          <a:xfrm>
            <a:off x="9026767" y="1048042"/>
            <a:ext cx="1125416" cy="1308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 F</a:t>
            </a:r>
          </a:p>
        </p:txBody>
      </p:sp>
      <p:cxnSp>
        <p:nvCxnSpPr>
          <p:cNvPr id="13" name="Straight Arrow Connector 12">
            <a:extLst>
              <a:ext uri="{FF2B5EF4-FFF2-40B4-BE49-F238E27FC236}">
                <a16:creationId xmlns:a16="http://schemas.microsoft.com/office/drawing/2014/main" id="{BD20B8D9-C586-4CA2-AC0E-374ED038DCF4}"/>
              </a:ext>
            </a:extLst>
          </p:cNvPr>
          <p:cNvCxnSpPr/>
          <p:nvPr/>
        </p:nvCxnSpPr>
        <p:spPr>
          <a:xfrm>
            <a:off x="6736082" y="1539297"/>
            <a:ext cx="8979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E0E34E4-82D9-4845-94D3-77AEBD656F7F}"/>
              </a:ext>
            </a:extLst>
          </p:cNvPr>
          <p:cNvCxnSpPr>
            <a:cxnSpLocks/>
          </p:cNvCxnSpPr>
          <p:nvPr/>
        </p:nvCxnSpPr>
        <p:spPr>
          <a:xfrm>
            <a:off x="6736082" y="2085593"/>
            <a:ext cx="2290685" cy="32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F11AB9F-7BB0-4770-8E65-9F9577E97C61}"/>
              </a:ext>
            </a:extLst>
          </p:cNvPr>
          <p:cNvSpPr txBox="1"/>
          <p:nvPr/>
        </p:nvSpPr>
        <p:spPr>
          <a:xfrm>
            <a:off x="6890826" y="1391586"/>
            <a:ext cx="505267" cy="369332"/>
          </a:xfrm>
          <a:prstGeom prst="rect">
            <a:avLst/>
          </a:prstGeom>
          <a:noFill/>
        </p:spPr>
        <p:txBody>
          <a:bodyPr wrap="none" rtlCol="0">
            <a:spAutoFit/>
          </a:bodyPr>
          <a:lstStyle/>
          <a:p>
            <a:r>
              <a:rPr lang="en-IN" dirty="0"/>
              <a:t>SC</a:t>
            </a:r>
          </a:p>
        </p:txBody>
      </p:sp>
      <p:sp>
        <p:nvSpPr>
          <p:cNvPr id="16" name="TextBox 15">
            <a:extLst>
              <a:ext uri="{FF2B5EF4-FFF2-40B4-BE49-F238E27FC236}">
                <a16:creationId xmlns:a16="http://schemas.microsoft.com/office/drawing/2014/main" id="{4E6C4616-369E-41FB-8AB8-7854607E8ECE}"/>
              </a:ext>
            </a:extLst>
          </p:cNvPr>
          <p:cNvSpPr txBox="1"/>
          <p:nvPr/>
        </p:nvSpPr>
        <p:spPr>
          <a:xfrm>
            <a:off x="6974058" y="1933192"/>
            <a:ext cx="492443" cy="369332"/>
          </a:xfrm>
          <a:prstGeom prst="rect">
            <a:avLst/>
          </a:prstGeom>
          <a:noFill/>
        </p:spPr>
        <p:txBody>
          <a:bodyPr wrap="square" rtlCol="0">
            <a:spAutoFit/>
          </a:bodyPr>
          <a:lstStyle/>
          <a:p>
            <a:r>
              <a:rPr lang="en-IN" dirty="0"/>
              <a:t>FC</a:t>
            </a:r>
          </a:p>
        </p:txBody>
      </p:sp>
      <p:sp>
        <p:nvSpPr>
          <p:cNvPr id="18" name="Rectangle 17">
            <a:extLst>
              <a:ext uri="{FF2B5EF4-FFF2-40B4-BE49-F238E27FC236}">
                <a16:creationId xmlns:a16="http://schemas.microsoft.com/office/drawing/2014/main" id="{B626EAF2-3257-484A-AEA0-221C2C5D6A2B}"/>
              </a:ext>
            </a:extLst>
          </p:cNvPr>
          <p:cNvSpPr/>
          <p:nvPr/>
        </p:nvSpPr>
        <p:spPr>
          <a:xfrm>
            <a:off x="7634069" y="678821"/>
            <a:ext cx="505267" cy="1099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a:t>
            </a:r>
          </a:p>
          <a:p>
            <a:pPr algn="ctr"/>
            <a:r>
              <a:rPr lang="en-IN" dirty="0"/>
              <a:t>F</a:t>
            </a:r>
          </a:p>
        </p:txBody>
      </p:sp>
      <p:cxnSp>
        <p:nvCxnSpPr>
          <p:cNvPr id="20" name="Straight Arrow Connector 19">
            <a:extLst>
              <a:ext uri="{FF2B5EF4-FFF2-40B4-BE49-F238E27FC236}">
                <a16:creationId xmlns:a16="http://schemas.microsoft.com/office/drawing/2014/main" id="{3656A6CD-E0CD-44A3-9992-4C352834136F}"/>
              </a:ext>
            </a:extLst>
          </p:cNvPr>
          <p:cNvCxnSpPr/>
          <p:nvPr/>
        </p:nvCxnSpPr>
        <p:spPr>
          <a:xfrm flipH="1" flipV="1">
            <a:off x="8139336" y="1117264"/>
            <a:ext cx="887431" cy="274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91CD085-2A23-4D83-91CA-C55801AAE368}"/>
              </a:ext>
            </a:extLst>
          </p:cNvPr>
          <p:cNvSpPr txBox="1"/>
          <p:nvPr/>
        </p:nvSpPr>
        <p:spPr>
          <a:xfrm>
            <a:off x="8342143" y="956828"/>
            <a:ext cx="505267" cy="369332"/>
          </a:xfrm>
          <a:prstGeom prst="rect">
            <a:avLst/>
          </a:prstGeom>
          <a:noFill/>
        </p:spPr>
        <p:txBody>
          <a:bodyPr wrap="square" rtlCol="0">
            <a:spAutoFit/>
          </a:bodyPr>
          <a:lstStyle/>
          <a:p>
            <a:r>
              <a:rPr lang="en-IN" dirty="0"/>
              <a:t>SC</a:t>
            </a:r>
          </a:p>
        </p:txBody>
      </p:sp>
    </p:spTree>
    <p:extLst>
      <p:ext uri="{BB962C8B-B14F-4D97-AF65-F5344CB8AC3E}">
        <p14:creationId xmlns:p14="http://schemas.microsoft.com/office/powerpoint/2010/main" val="1573416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239151" y="164160"/>
            <a:ext cx="11479237" cy="106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dirty="0">
                <a:solidFill>
                  <a:srgbClr val="000000"/>
                </a:solidFill>
                <a:uFill>
                  <a:solidFill>
                    <a:srgbClr val="FFFFFF"/>
                  </a:solidFill>
                </a:uFill>
                <a:latin typeface="Calibri Light"/>
              </a:rPr>
              <a:t>			</a:t>
            </a:r>
            <a:r>
              <a:rPr lang="en-IN" sz="4400" b="0" strike="noStrike" spc="-1" dirty="0">
                <a:solidFill>
                  <a:srgbClr val="7030A0"/>
                </a:solidFill>
                <a:uFill>
                  <a:solidFill>
                    <a:srgbClr val="FFFFFF"/>
                  </a:solidFill>
                </a:uFill>
                <a:latin typeface="Calibri Light"/>
              </a:rPr>
              <a:t>Dependency Inversion Principle</a:t>
            </a:r>
            <a:endParaRPr lang="en-IN" sz="1800" b="0" strike="noStrike" spc="-1" dirty="0">
              <a:solidFill>
                <a:srgbClr val="000000"/>
              </a:solidFill>
              <a:uFill>
                <a:solidFill>
                  <a:srgbClr val="FFFFFF"/>
                </a:solidFill>
              </a:uFill>
              <a:latin typeface="Arial"/>
            </a:endParaRPr>
          </a:p>
        </p:txBody>
      </p:sp>
      <p:sp>
        <p:nvSpPr>
          <p:cNvPr id="141" name="CustomShape 2"/>
          <p:cNvSpPr/>
          <p:nvPr/>
        </p:nvSpPr>
        <p:spPr>
          <a:xfrm>
            <a:off x="651803" y="1348560"/>
            <a:ext cx="10514880" cy="531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20">
              <a:lnSpc>
                <a:spcPct val="90000"/>
              </a:lnSpc>
              <a:buClr>
                <a:srgbClr val="000000"/>
              </a:buClr>
            </a:pPr>
            <a:endParaRPr lang="en-IN" sz="1800" b="0" strike="noStrike" spc="-1" dirty="0">
              <a:solidFill>
                <a:srgbClr val="000000"/>
              </a:solidFill>
              <a:uFill>
                <a:solidFill>
                  <a:srgbClr val="FFFFFF"/>
                </a:solidFill>
              </a:uFill>
              <a:latin typeface="Arial"/>
            </a:endParaRPr>
          </a:p>
        </p:txBody>
      </p:sp>
      <p:pic>
        <p:nvPicPr>
          <p:cNvPr id="142" name="Picture 3"/>
          <p:cNvPicPr/>
          <p:nvPr/>
        </p:nvPicPr>
        <p:blipFill>
          <a:blip r:embed="rId2"/>
          <a:stretch/>
        </p:blipFill>
        <p:spPr>
          <a:xfrm>
            <a:off x="947520" y="1835280"/>
            <a:ext cx="4159052" cy="4742640"/>
          </a:xfrm>
          <a:prstGeom prst="rect">
            <a:avLst/>
          </a:prstGeom>
          <a:ln>
            <a:noFill/>
          </a:ln>
        </p:spPr>
      </p:pic>
      <p:pic>
        <p:nvPicPr>
          <p:cNvPr id="143" name="Picture 4"/>
          <p:cNvPicPr/>
          <p:nvPr/>
        </p:nvPicPr>
        <p:blipFill>
          <a:blip r:embed="rId3"/>
          <a:stretch/>
        </p:blipFill>
        <p:spPr>
          <a:xfrm>
            <a:off x="5960210" y="2053883"/>
            <a:ext cx="3812502" cy="4180237"/>
          </a:xfrm>
          <a:prstGeom prst="rect">
            <a:avLst/>
          </a:prstGeom>
          <a:ln>
            <a:noFill/>
          </a:ln>
        </p:spPr>
      </p:pic>
      <p:sp>
        <p:nvSpPr>
          <p:cNvPr id="144" name="CustomShape 3"/>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A7F85D6-296D-469D-9323-4FB7D0FAB119}" type="slidenum">
              <a:rPr lang="en-IN" sz="1200" b="0" strike="noStrike" spc="-1">
                <a:solidFill>
                  <a:srgbClr val="8B8B8B"/>
                </a:solidFill>
                <a:uFill>
                  <a:solidFill>
                    <a:srgbClr val="FFFFFF"/>
                  </a:solidFill>
                </a:uFill>
                <a:latin typeface="Calibri"/>
              </a:rPr>
              <a:t>27</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567970" y="202464"/>
            <a:ext cx="10514880" cy="48191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IN" sz="2400" b="0" strike="noStrike" spc="-1" dirty="0">
                <a:solidFill>
                  <a:srgbClr val="BF9000"/>
                </a:solidFill>
                <a:uFill>
                  <a:solidFill>
                    <a:srgbClr val="FFFFFF"/>
                  </a:solidFill>
                </a:uFill>
                <a:latin typeface="Calibri Light"/>
              </a:rPr>
              <a:t>			</a:t>
            </a:r>
            <a:r>
              <a:rPr lang="en-IN" sz="2400" b="0" strike="noStrike" spc="-1" dirty="0" err="1">
                <a:solidFill>
                  <a:srgbClr val="BF9000"/>
                </a:solidFill>
                <a:uFill>
                  <a:solidFill>
                    <a:srgbClr val="FFFFFF"/>
                  </a:solidFill>
                </a:uFill>
                <a:latin typeface="Calibri Light"/>
              </a:rPr>
              <a:t>Liskov's</a:t>
            </a:r>
            <a:r>
              <a:rPr lang="en-IN" sz="2400" b="0" strike="noStrike" spc="-1" dirty="0">
                <a:solidFill>
                  <a:srgbClr val="BF9000"/>
                </a:solidFill>
                <a:uFill>
                  <a:solidFill>
                    <a:srgbClr val="FFFFFF"/>
                  </a:solidFill>
                </a:uFill>
                <a:latin typeface="Calibri Light"/>
              </a:rPr>
              <a:t> Substitution Principle(LSP)</a:t>
            </a:r>
            <a:endParaRPr lang="en-IN" sz="1100" b="0" strike="noStrike" spc="-1" dirty="0">
              <a:solidFill>
                <a:srgbClr val="000000"/>
              </a:solidFill>
              <a:uFill>
                <a:solidFill>
                  <a:srgbClr val="FFFFFF"/>
                </a:solidFill>
              </a:uFill>
              <a:latin typeface="Arial"/>
            </a:endParaRPr>
          </a:p>
        </p:txBody>
      </p:sp>
      <p:sp>
        <p:nvSpPr>
          <p:cNvPr id="157" name="CustomShape 2"/>
          <p:cNvSpPr/>
          <p:nvPr/>
        </p:nvSpPr>
        <p:spPr>
          <a:xfrm>
            <a:off x="609582" y="783408"/>
            <a:ext cx="10514880" cy="580412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0000"/>
              </a:buClr>
              <a:buFont typeface="Arial"/>
              <a:buChar char="•"/>
            </a:pPr>
            <a:r>
              <a:rPr lang="en-IN" sz="2800" b="0" strike="noStrike" spc="-1" dirty="0">
                <a:solidFill>
                  <a:srgbClr val="000000"/>
                </a:solidFill>
                <a:uFill>
                  <a:solidFill>
                    <a:srgbClr val="FFFFFF"/>
                  </a:solidFill>
                </a:uFill>
                <a:latin typeface="Calibri"/>
              </a:rPr>
              <a:t>Derived types must be completely substitutable for their base types.</a:t>
            </a:r>
          </a:p>
          <a:p>
            <a:pPr marL="720">
              <a:lnSpc>
                <a:spcPct val="90000"/>
              </a:lnSpc>
              <a:buClr>
                <a:srgbClr val="000000"/>
              </a:buClr>
            </a:pPr>
            <a:endParaRPr lang="en-IN" sz="1800" b="0" strike="noStrike" spc="-1" dirty="0">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1800" b="0" strike="noStrike" spc="-1" dirty="0">
                <a:solidFill>
                  <a:srgbClr val="000000"/>
                </a:solidFill>
                <a:uFill>
                  <a:solidFill>
                    <a:srgbClr val="FFFFFF"/>
                  </a:solidFill>
                </a:uFill>
                <a:latin typeface="Calibri"/>
              </a:rPr>
              <a:t>We must make sure that the new derived classes just extend without replacing the functionality of old classes. Otherwise the new classes can produce undesired effects when they are used in existing program modules.</a:t>
            </a:r>
            <a:endParaRPr lang="en-IN" sz="1800" b="0" strike="noStrike" spc="-1" dirty="0">
              <a:solidFill>
                <a:srgbClr val="000000"/>
              </a:solidFill>
              <a:uFill>
                <a:solidFill>
                  <a:srgbClr val="FFFFFF"/>
                </a:solidFill>
              </a:uFill>
              <a:latin typeface="Arial"/>
            </a:endParaRPr>
          </a:p>
          <a:p>
            <a:pPr>
              <a:lnSpc>
                <a:spcPct val="90000"/>
              </a:lnSpc>
            </a:pPr>
            <a:endParaRPr lang="en-IN" sz="1800" b="0" strike="noStrike" spc="-1" dirty="0">
              <a:solidFill>
                <a:srgbClr val="000000"/>
              </a:solidFill>
              <a:uFill>
                <a:solidFill>
                  <a:srgbClr val="FFFFFF"/>
                </a:solidFill>
              </a:uFill>
              <a:latin typeface="Arial"/>
            </a:endParaRPr>
          </a:p>
          <a:p>
            <a:pPr>
              <a:lnSpc>
                <a:spcPct val="90000"/>
              </a:lnSpc>
            </a:pPr>
            <a:endParaRPr lang="en-IN" sz="1800" b="0" strike="noStrike" spc="-1" dirty="0">
              <a:solidFill>
                <a:srgbClr val="000000"/>
              </a:solidFill>
              <a:uFill>
                <a:solidFill>
                  <a:srgbClr val="FFFFFF"/>
                </a:solidFill>
              </a:uFill>
              <a:latin typeface="Arial"/>
            </a:endParaRPr>
          </a:p>
        </p:txBody>
      </p:sp>
      <p:pic>
        <p:nvPicPr>
          <p:cNvPr id="158" name="Picture 5"/>
          <p:cNvPicPr/>
          <p:nvPr/>
        </p:nvPicPr>
        <p:blipFill>
          <a:blip r:embed="rId2"/>
          <a:stretch/>
        </p:blipFill>
        <p:spPr>
          <a:xfrm>
            <a:off x="871182" y="2617872"/>
            <a:ext cx="3209040" cy="3456720"/>
          </a:xfrm>
          <a:prstGeom prst="rect">
            <a:avLst/>
          </a:prstGeom>
          <a:ln>
            <a:noFill/>
          </a:ln>
        </p:spPr>
      </p:pic>
      <p:pic>
        <p:nvPicPr>
          <p:cNvPr id="159" name="Picture 6"/>
          <p:cNvPicPr/>
          <p:nvPr/>
        </p:nvPicPr>
        <p:blipFill>
          <a:blip r:embed="rId3"/>
          <a:stretch/>
        </p:blipFill>
        <p:spPr>
          <a:xfrm>
            <a:off x="4780182" y="2263472"/>
            <a:ext cx="2173680" cy="1422000"/>
          </a:xfrm>
          <a:prstGeom prst="rect">
            <a:avLst/>
          </a:prstGeom>
          <a:ln>
            <a:noFill/>
          </a:ln>
        </p:spPr>
      </p:pic>
      <p:pic>
        <p:nvPicPr>
          <p:cNvPr id="160" name="Picture 7"/>
          <p:cNvPicPr/>
          <p:nvPr/>
        </p:nvPicPr>
        <p:blipFill>
          <a:blip r:embed="rId4"/>
          <a:stretch/>
        </p:blipFill>
        <p:spPr>
          <a:xfrm>
            <a:off x="5002851" y="3883528"/>
            <a:ext cx="5428440" cy="2453400"/>
          </a:xfrm>
          <a:prstGeom prst="rect">
            <a:avLst/>
          </a:prstGeom>
          <a:ln>
            <a:noFill/>
          </a:ln>
        </p:spPr>
      </p:pic>
      <p:sp>
        <p:nvSpPr>
          <p:cNvPr id="161" name="CustomShape 3"/>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239B65-3747-4F3F-A514-90001899659E}" type="slidenum">
              <a:rPr lang="en-IN" sz="1200" b="0" strike="noStrike" spc="-1">
                <a:solidFill>
                  <a:srgbClr val="8B8B8B"/>
                </a:solidFill>
                <a:uFill>
                  <a:solidFill>
                    <a:srgbClr val="FFFFFF"/>
                  </a:solidFill>
                </a:uFill>
                <a:latin typeface="Calibri"/>
              </a:rPr>
              <a:t>28</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196948" y="137160"/>
            <a:ext cx="11521439" cy="67876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IN" sz="2800" b="0" strike="noStrike" spc="-1" dirty="0">
                <a:solidFill>
                  <a:srgbClr val="00B050"/>
                </a:solidFill>
                <a:uFill>
                  <a:solidFill>
                    <a:srgbClr val="FFFFFF"/>
                  </a:solidFill>
                </a:uFill>
                <a:latin typeface="Calibri Light"/>
              </a:rPr>
              <a:t>		           Interface Segregation Principle (ISP)</a:t>
            </a:r>
            <a:endParaRPr lang="en-IN" sz="1200" b="0" strike="noStrike" spc="-1" dirty="0">
              <a:solidFill>
                <a:srgbClr val="000000"/>
              </a:solidFill>
              <a:uFill>
                <a:solidFill>
                  <a:srgbClr val="FFFFFF"/>
                </a:solidFill>
              </a:uFill>
              <a:latin typeface="Arial"/>
            </a:endParaRPr>
          </a:p>
        </p:txBody>
      </p:sp>
      <p:sp>
        <p:nvSpPr>
          <p:cNvPr id="152" name="CustomShape 2"/>
          <p:cNvSpPr/>
          <p:nvPr/>
        </p:nvSpPr>
        <p:spPr>
          <a:xfrm>
            <a:off x="700227" y="815926"/>
            <a:ext cx="10514880" cy="55405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0000"/>
              </a:buClr>
              <a:buFont typeface="Arial"/>
              <a:buChar char="•"/>
            </a:pPr>
            <a:r>
              <a:rPr lang="en-IN" sz="1800" b="0" strike="noStrike" spc="-1" dirty="0">
                <a:solidFill>
                  <a:srgbClr val="000000"/>
                </a:solidFill>
                <a:uFill>
                  <a:solidFill>
                    <a:srgbClr val="FFFFFF"/>
                  </a:solidFill>
                </a:uFill>
                <a:latin typeface="Calibri"/>
              </a:rPr>
              <a:t>The </a:t>
            </a:r>
            <a:r>
              <a:rPr lang="en-IN" sz="1800" b="1" strike="noStrike" spc="-1" dirty="0">
                <a:solidFill>
                  <a:srgbClr val="000000"/>
                </a:solidFill>
                <a:uFill>
                  <a:solidFill>
                    <a:srgbClr val="FFFFFF"/>
                  </a:solidFill>
                </a:uFill>
                <a:latin typeface="Calibri"/>
              </a:rPr>
              <a:t>Interface Segregation Principle</a:t>
            </a:r>
            <a:r>
              <a:rPr lang="en-IN" sz="1800" b="0" strike="noStrike" spc="-1" dirty="0">
                <a:solidFill>
                  <a:srgbClr val="000000"/>
                </a:solidFill>
                <a:uFill>
                  <a:solidFill>
                    <a:srgbClr val="FFFFFF"/>
                  </a:solidFill>
                </a:uFill>
                <a:latin typeface="Calibri"/>
              </a:rPr>
              <a:t> states that clients should not be forced to implement interfaces they don't use.</a:t>
            </a:r>
            <a:endParaRPr lang="en-IN" sz="1800" b="0" strike="noStrike" spc="-1" dirty="0">
              <a:solidFill>
                <a:srgbClr val="000000"/>
              </a:solidFill>
              <a:uFill>
                <a:solidFill>
                  <a:srgbClr val="FFFFFF"/>
                </a:solidFill>
              </a:uFill>
              <a:latin typeface="Arial"/>
            </a:endParaRPr>
          </a:p>
        </p:txBody>
      </p:sp>
      <p:pic>
        <p:nvPicPr>
          <p:cNvPr id="153" name="Picture 3"/>
          <p:cNvPicPr/>
          <p:nvPr/>
        </p:nvPicPr>
        <p:blipFill>
          <a:blip r:embed="rId2"/>
          <a:stretch/>
        </p:blipFill>
        <p:spPr>
          <a:xfrm>
            <a:off x="969512" y="1776600"/>
            <a:ext cx="4988155" cy="4579920"/>
          </a:xfrm>
          <a:prstGeom prst="rect">
            <a:avLst/>
          </a:prstGeom>
          <a:ln>
            <a:noFill/>
          </a:ln>
        </p:spPr>
      </p:pic>
      <p:pic>
        <p:nvPicPr>
          <p:cNvPr id="154" name="Picture 5"/>
          <p:cNvPicPr/>
          <p:nvPr/>
        </p:nvPicPr>
        <p:blipFill>
          <a:blip r:embed="rId3"/>
          <a:stretch/>
        </p:blipFill>
        <p:spPr>
          <a:xfrm>
            <a:off x="6634567" y="1640921"/>
            <a:ext cx="4580540" cy="4851277"/>
          </a:xfrm>
          <a:prstGeom prst="rect">
            <a:avLst/>
          </a:prstGeom>
          <a:ln>
            <a:noFill/>
          </a:ln>
        </p:spPr>
      </p:pic>
      <p:sp>
        <p:nvSpPr>
          <p:cNvPr id="155" name="CustomShape 3"/>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2260E32-7D5D-4DFB-862B-559491E2B228}" type="slidenum">
              <a:rPr lang="en-IN" sz="1200" b="0" strike="noStrike" spc="-1">
                <a:solidFill>
                  <a:srgbClr val="8B8B8B"/>
                </a:solidFill>
                <a:uFill>
                  <a:solidFill>
                    <a:srgbClr val="FFFFFF"/>
                  </a:solidFill>
                </a:uFill>
                <a:latin typeface="Calibri"/>
              </a:rPr>
              <a:t>29</a:t>
            </a:fld>
            <a:endParaRPr lang="en-IN"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4867402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3B0F77-729F-4B18-A37D-F5D872FAF539}"/>
              </a:ext>
            </a:extLst>
          </p:cNvPr>
          <p:cNvSpPr txBox="1"/>
          <p:nvPr/>
        </p:nvSpPr>
        <p:spPr>
          <a:xfrm>
            <a:off x="1195754" y="633046"/>
            <a:ext cx="8862646" cy="369332"/>
          </a:xfrm>
          <a:prstGeom prst="rect">
            <a:avLst/>
          </a:prstGeom>
          <a:noFill/>
        </p:spPr>
        <p:txBody>
          <a:bodyPr wrap="square" rtlCol="0">
            <a:spAutoFit/>
          </a:bodyPr>
          <a:lstStyle/>
          <a:p>
            <a:r>
              <a:rPr lang="en-IN" dirty="0"/>
              <a:t>What is bad code? when do you say a code is bad code ? Any symptoms?</a:t>
            </a:r>
          </a:p>
        </p:txBody>
      </p:sp>
      <p:sp>
        <p:nvSpPr>
          <p:cNvPr id="5" name="Rectangle 4">
            <a:extLst>
              <a:ext uri="{FF2B5EF4-FFF2-40B4-BE49-F238E27FC236}">
                <a16:creationId xmlns:a16="http://schemas.microsoft.com/office/drawing/2014/main" id="{2A95B6F5-FA9C-4A8C-A22E-EEB7CEAA9AC4}"/>
              </a:ext>
            </a:extLst>
          </p:cNvPr>
          <p:cNvSpPr/>
          <p:nvPr/>
        </p:nvSpPr>
        <p:spPr>
          <a:xfrm>
            <a:off x="1195754" y="1613657"/>
            <a:ext cx="10325686" cy="1754326"/>
          </a:xfrm>
          <a:prstGeom prst="rect">
            <a:avLst/>
          </a:prstGeom>
        </p:spPr>
        <p:txBody>
          <a:bodyPr wrap="square">
            <a:spAutoFit/>
          </a:bodyPr>
          <a:lstStyle/>
          <a:p>
            <a:pPr marL="285750" indent="-285750">
              <a:buFont typeface="Arial" panose="020B0604020202020204" pitchFamily="34" charset="0"/>
              <a:buChar char="•"/>
            </a:pPr>
            <a:r>
              <a:rPr lang="en-IN" dirty="0"/>
              <a:t>Symptom 1. Code that slow you down and because it hard to understand.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Symptom 2. You make some changes at some place and it effect code at other places.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Symptom 3 - Other symptom is you want to use some already writing functionality but that other functionality is coming few more dependencies which make it more difficult to maintain.</a:t>
            </a:r>
          </a:p>
        </p:txBody>
      </p:sp>
    </p:spTree>
    <p:extLst>
      <p:ext uri="{BB962C8B-B14F-4D97-AF65-F5344CB8AC3E}">
        <p14:creationId xmlns:p14="http://schemas.microsoft.com/office/powerpoint/2010/main" val="102691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838080" y="281354"/>
            <a:ext cx="10514880" cy="58948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0000"/>
              </a:buClr>
              <a:buFont typeface="Arial"/>
              <a:buChar char="•"/>
            </a:pPr>
            <a:r>
              <a:rPr lang="en-IN" sz="2800" b="0" strike="noStrike" spc="-1" dirty="0">
                <a:solidFill>
                  <a:srgbClr val="000000"/>
                </a:solidFill>
                <a:uFill>
                  <a:solidFill>
                    <a:srgbClr val="FFFFFF"/>
                  </a:solidFill>
                </a:uFill>
                <a:latin typeface="Calibri"/>
              </a:rPr>
              <a:t>Always check the diff when you commit your code and ensure that you are delivering what you wanted to.</a:t>
            </a:r>
          </a:p>
          <a:p>
            <a:pPr marL="720">
              <a:lnSpc>
                <a:spcPct val="90000"/>
              </a:lnSpc>
              <a:buClr>
                <a:srgbClr val="000000"/>
              </a:buClr>
            </a:pPr>
            <a:endParaRPr lang="en-IN" sz="1800" b="0" strike="noStrike" spc="-1" dirty="0">
              <a:solidFill>
                <a:srgbClr val="000000"/>
              </a:solidFill>
              <a:uFill>
                <a:solidFill>
                  <a:srgbClr val="FFFFFF"/>
                </a:solidFill>
              </a:uFill>
              <a:latin typeface="Arial"/>
            </a:endParaRPr>
          </a:p>
          <a:p>
            <a:pPr marL="685800" lvl="1" indent="-227880">
              <a:lnSpc>
                <a:spcPct val="100000"/>
              </a:lnSpc>
              <a:buClr>
                <a:srgbClr val="000000"/>
              </a:buClr>
              <a:buFont typeface="Arial"/>
              <a:buChar char="•"/>
            </a:pPr>
            <a:r>
              <a:rPr lang="en-IN" sz="2400" b="0" strike="noStrike" spc="-1" dirty="0">
                <a:solidFill>
                  <a:srgbClr val="000000"/>
                </a:solidFill>
                <a:uFill>
                  <a:solidFill>
                    <a:srgbClr val="FFFFFF"/>
                  </a:solidFill>
                </a:uFill>
                <a:latin typeface="Calibri"/>
              </a:rPr>
              <a:t>Can use, </a:t>
            </a:r>
            <a:r>
              <a:rPr lang="en-IN" sz="2400" b="0" strike="noStrike" spc="-1" dirty="0" err="1">
                <a:solidFill>
                  <a:srgbClr val="000000"/>
                </a:solidFill>
                <a:uFill>
                  <a:solidFill>
                    <a:srgbClr val="FFFFFF"/>
                  </a:solidFill>
                </a:uFill>
                <a:latin typeface="Calibri"/>
              </a:rPr>
              <a:t>winmerge</a:t>
            </a:r>
            <a:r>
              <a:rPr lang="en-IN" sz="2400" b="0" strike="noStrike" spc="-1" dirty="0">
                <a:solidFill>
                  <a:srgbClr val="000000"/>
                </a:solidFill>
                <a:uFill>
                  <a:solidFill>
                    <a:srgbClr val="FFFFFF"/>
                  </a:solidFill>
                </a:uFill>
                <a:latin typeface="Calibri"/>
              </a:rPr>
              <a:t>, </a:t>
            </a:r>
            <a:r>
              <a:rPr lang="en-IN" sz="2400" b="0" strike="noStrike" spc="-1" dirty="0" err="1">
                <a:solidFill>
                  <a:srgbClr val="000000"/>
                </a:solidFill>
                <a:uFill>
                  <a:solidFill>
                    <a:srgbClr val="FFFFFF"/>
                  </a:solidFill>
                </a:uFill>
                <a:latin typeface="Calibri"/>
              </a:rPr>
              <a:t>gitdiff</a:t>
            </a:r>
            <a:r>
              <a:rPr lang="en-IN" sz="2400" b="0" strike="noStrike" spc="-1" dirty="0">
                <a:solidFill>
                  <a:srgbClr val="000000"/>
                </a:solidFill>
                <a:uFill>
                  <a:solidFill>
                    <a:srgbClr val="FFFFFF"/>
                  </a:solidFill>
                </a:uFill>
                <a:latin typeface="Calibri"/>
              </a:rPr>
              <a:t>, </a:t>
            </a:r>
            <a:r>
              <a:rPr lang="en-IN" sz="2400" b="0" strike="noStrike" spc="-1" dirty="0" err="1">
                <a:solidFill>
                  <a:srgbClr val="000000"/>
                </a:solidFill>
                <a:uFill>
                  <a:solidFill>
                    <a:srgbClr val="FFFFFF"/>
                  </a:solidFill>
                </a:uFill>
                <a:latin typeface="Calibri"/>
              </a:rPr>
              <a:t>vimdiff</a:t>
            </a:r>
            <a:r>
              <a:rPr lang="en-IN" sz="2400" b="0" strike="noStrike" spc="-1" dirty="0">
                <a:solidFill>
                  <a:srgbClr val="000000"/>
                </a:solidFill>
                <a:uFill>
                  <a:solidFill>
                    <a:srgbClr val="FFFFFF"/>
                  </a:solidFill>
                </a:uFill>
                <a:latin typeface="Calibri"/>
              </a:rPr>
              <a:t>.</a:t>
            </a:r>
          </a:p>
          <a:p>
            <a:pPr marL="685800" lvl="1" indent="-227880">
              <a:lnSpc>
                <a:spcPct val="100000"/>
              </a:lnSpc>
              <a:buClr>
                <a:srgbClr val="000000"/>
              </a:buClr>
              <a:buFont typeface="Arial"/>
              <a:buChar char="•"/>
            </a:pPr>
            <a:endParaRPr lang="en-IN" sz="2400" b="0" strike="noStrike" spc="-1" dirty="0">
              <a:solidFill>
                <a:srgbClr val="000000"/>
              </a:solidFill>
              <a:uFill>
                <a:solidFill>
                  <a:srgbClr val="FFFFFF"/>
                </a:solidFill>
              </a:uFill>
              <a:latin typeface="Calibri"/>
            </a:endParaRPr>
          </a:p>
          <a:p>
            <a:pPr marL="685800" lvl="1" indent="-227880">
              <a:lnSpc>
                <a:spcPct val="100000"/>
              </a:lnSpc>
              <a:buClr>
                <a:srgbClr val="000000"/>
              </a:buClr>
              <a:buFont typeface="Arial"/>
              <a:buChar char="•"/>
            </a:pPr>
            <a:endParaRPr lang="en-IN" sz="1800" b="0" strike="noStrike" spc="-1" dirty="0">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b="0" strike="noStrike" spc="-1" dirty="0">
                <a:solidFill>
                  <a:srgbClr val="000000"/>
                </a:solidFill>
                <a:uFill>
                  <a:solidFill>
                    <a:srgbClr val="FFFFFF"/>
                  </a:solidFill>
                </a:uFill>
                <a:latin typeface="Calibri"/>
              </a:rPr>
              <a:t>Don’t make exits from multiple places in the scripts, have control at some particular location.</a:t>
            </a:r>
          </a:p>
          <a:p>
            <a:pPr marL="228600" indent="-227880">
              <a:lnSpc>
                <a:spcPct val="90000"/>
              </a:lnSpc>
              <a:buClr>
                <a:srgbClr val="000000"/>
              </a:buClr>
              <a:buFont typeface="Arial"/>
              <a:buChar char="•"/>
            </a:pPr>
            <a:endParaRPr lang="en-IN" sz="2800" spc="-1" dirty="0">
              <a:solidFill>
                <a:srgbClr val="000000"/>
              </a:solidFill>
              <a:uFill>
                <a:solidFill>
                  <a:srgbClr val="FFFFFF"/>
                </a:solidFill>
              </a:uFill>
              <a:latin typeface="Calibri"/>
            </a:endParaRPr>
          </a:p>
          <a:p>
            <a:pPr marL="228600" indent="-227880">
              <a:lnSpc>
                <a:spcPct val="90000"/>
              </a:lnSpc>
              <a:buClr>
                <a:srgbClr val="000000"/>
              </a:buClr>
              <a:buFont typeface="Arial"/>
              <a:buChar char="•"/>
            </a:pPr>
            <a:r>
              <a:rPr lang="en-IN" sz="2800" b="0" strike="noStrike" spc="-1" dirty="0">
                <a:solidFill>
                  <a:srgbClr val="000000"/>
                </a:solidFill>
                <a:uFill>
                  <a:solidFill>
                    <a:srgbClr val="FFFFFF"/>
                  </a:solidFill>
                </a:uFill>
                <a:latin typeface="Calibri"/>
              </a:rPr>
              <a:t>Don’t repeat anything, if you see repetition make function out of it.</a:t>
            </a:r>
          </a:p>
          <a:p>
            <a:pPr marL="228600" indent="-227880">
              <a:lnSpc>
                <a:spcPct val="90000"/>
              </a:lnSpc>
              <a:buClr>
                <a:srgbClr val="000000"/>
              </a:buClr>
              <a:buFont typeface="Arial"/>
              <a:buChar char="•"/>
            </a:pPr>
            <a:endParaRPr lang="en-IN" sz="2800" b="0" strike="noStrike" spc="-1" dirty="0">
              <a:solidFill>
                <a:srgbClr val="000000"/>
              </a:solidFill>
              <a:uFill>
                <a:solidFill>
                  <a:srgbClr val="FFFFFF"/>
                </a:solidFill>
              </a:uFill>
              <a:latin typeface="Calibri"/>
            </a:endParaRPr>
          </a:p>
        </p:txBody>
      </p:sp>
      <p:sp>
        <p:nvSpPr>
          <p:cNvPr id="171" name="CustomShape 2"/>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56C1D92-E662-4719-863B-A45CB560057A}" type="slidenum">
              <a:rPr lang="en-IN" sz="1200" b="0" strike="noStrike" spc="-1">
                <a:solidFill>
                  <a:srgbClr val="8B8B8B"/>
                </a:solidFill>
                <a:uFill>
                  <a:solidFill>
                    <a:srgbClr val="FFFFFF"/>
                  </a:solidFill>
                </a:uFill>
                <a:latin typeface="Calibri"/>
              </a:rPr>
              <a:t>30</a:t>
            </a:fld>
            <a:endParaRPr lang="en-IN"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3741065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a:solidFill>
                  <a:srgbClr val="000000"/>
                </a:solidFill>
                <a:uFill>
                  <a:solidFill>
                    <a:srgbClr val="FFFFFF"/>
                  </a:solidFill>
                </a:uFill>
                <a:latin typeface="Calibri Light"/>
              </a:rPr>
              <a:t>References</a:t>
            </a:r>
            <a:endParaRPr lang="en-IN" sz="1800" b="0" strike="noStrike" spc="-1">
              <a:solidFill>
                <a:srgbClr val="000000"/>
              </a:solidFill>
              <a:uFill>
                <a:solidFill>
                  <a:srgbClr val="FFFFFF"/>
                </a:solidFill>
              </a:uFill>
              <a:latin typeface="Arial"/>
            </a:endParaRPr>
          </a:p>
        </p:txBody>
      </p:sp>
      <p:sp>
        <p:nvSpPr>
          <p:cNvPr id="176"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0000"/>
              </a:buClr>
              <a:buFont typeface="Arial"/>
              <a:buChar char="•"/>
            </a:pPr>
            <a:r>
              <a:rPr lang="en-IN" sz="2800" b="0" u="sng" strike="noStrike" spc="-1">
                <a:solidFill>
                  <a:srgbClr val="0000FF"/>
                </a:solidFill>
                <a:uFill>
                  <a:solidFill>
                    <a:srgbClr val="FFFFFF"/>
                  </a:solidFill>
                </a:uFill>
                <a:latin typeface="Calibri"/>
                <a:hlinkClick r:id="rId2"/>
              </a:rPr>
              <a:t>http://www.oodesign.com/</a:t>
            </a:r>
            <a:endParaRPr lang="en-IN" sz="1800" b="0" strike="noStrike" spc="-1">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b="0" u="sng" strike="noStrike" spc="-1">
                <a:solidFill>
                  <a:srgbClr val="0000FF"/>
                </a:solidFill>
                <a:uFill>
                  <a:solidFill>
                    <a:srgbClr val="FFFFFF"/>
                  </a:solidFill>
                </a:uFill>
                <a:latin typeface="Calibri"/>
                <a:hlinkClick r:id="rId3"/>
              </a:rPr>
              <a:t>https://www.slideshare.net/wakaleo/clean-codingpractices</a:t>
            </a:r>
            <a:endParaRPr lang="en-IN" sz="1800" b="0" strike="noStrike" spc="-1">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b="0" u="sng" strike="noStrike" spc="-1">
                <a:solidFill>
                  <a:srgbClr val="0000FF"/>
                </a:solidFill>
                <a:uFill>
                  <a:solidFill>
                    <a:srgbClr val="FFFFFF"/>
                  </a:solidFill>
                </a:uFill>
                <a:latin typeface="Calibri"/>
                <a:hlinkClick r:id="rId4"/>
              </a:rPr>
              <a:t>https://www.codeproject.com/Articles/703634/SOLID-architecture-principles-using-simple-Csharp</a:t>
            </a: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b="0" strike="noStrike" spc="-1">
                <a:solidFill>
                  <a:srgbClr val="000000"/>
                </a:solidFill>
                <a:uFill>
                  <a:solidFill>
                    <a:srgbClr val="FFFFFF"/>
                  </a:solidFill>
                </a:uFill>
                <a:latin typeface="Calibri"/>
              </a:rPr>
              <a:t>Book – Clean Code by Robert C. Martin.</a:t>
            </a: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p:txBody>
      </p:sp>
      <p:sp>
        <p:nvSpPr>
          <p:cNvPr id="177" name="CustomShape 3"/>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93A8510-D345-47F8-B027-A09EAABE93FC}" type="slidenum">
              <a:rPr lang="en-IN" sz="1200" b="0" strike="noStrike" spc="-1">
                <a:solidFill>
                  <a:srgbClr val="8B8B8B"/>
                </a:solidFill>
                <a:uFill>
                  <a:solidFill>
                    <a:srgbClr val="FFFFFF"/>
                  </a:solidFill>
                </a:uFill>
                <a:latin typeface="Calibri"/>
              </a:rPr>
              <a:t>31</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838079" y="365040"/>
            <a:ext cx="10725563"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dirty="0">
                <a:solidFill>
                  <a:srgbClr val="000000"/>
                </a:solidFill>
                <a:uFill>
                  <a:solidFill>
                    <a:srgbClr val="FFFFFF"/>
                  </a:solidFill>
                </a:uFill>
                <a:latin typeface="Calibri Light"/>
              </a:rPr>
              <a:t>Some sites where coding practice can be done.</a:t>
            </a:r>
            <a:endParaRPr lang="en-IN" sz="1800" b="0" strike="noStrike" spc="-1" dirty="0">
              <a:solidFill>
                <a:srgbClr val="000000"/>
              </a:solidFill>
              <a:uFill>
                <a:solidFill>
                  <a:srgbClr val="FFFFFF"/>
                </a:solidFill>
              </a:uFill>
              <a:latin typeface="Arial"/>
            </a:endParaRPr>
          </a:p>
        </p:txBody>
      </p:sp>
      <p:sp>
        <p:nvSpPr>
          <p:cNvPr id="173"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0000"/>
              </a:buClr>
              <a:buFont typeface="Arial"/>
              <a:buChar char="•"/>
            </a:pPr>
            <a:r>
              <a:rPr lang="en-IN" sz="2800" b="0" u="sng" strike="noStrike" spc="-1">
                <a:solidFill>
                  <a:srgbClr val="0000FF"/>
                </a:solidFill>
                <a:uFill>
                  <a:solidFill>
                    <a:srgbClr val="FFFFFF"/>
                  </a:solidFill>
                </a:uFill>
                <a:latin typeface="Calibri"/>
                <a:hlinkClick r:id="rId2"/>
              </a:rPr>
              <a:t>http://codingbat.com</a:t>
            </a:r>
            <a:endParaRPr lang="en-IN" sz="1800" b="0" strike="noStrike" spc="-1">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b="0" u="sng" strike="noStrike" spc="-1">
                <a:solidFill>
                  <a:srgbClr val="0000FF"/>
                </a:solidFill>
                <a:uFill>
                  <a:solidFill>
                    <a:srgbClr val="FFFFFF"/>
                  </a:solidFill>
                </a:uFill>
                <a:latin typeface="Calibri"/>
                <a:hlinkClick r:id="rId3"/>
              </a:rPr>
              <a:t>https://www.techgig.com/</a:t>
            </a:r>
            <a:endParaRPr lang="en-IN" sz="1800" b="0" strike="noStrike" spc="-1">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b="0" u="sng" strike="noStrike" spc="-1">
                <a:solidFill>
                  <a:srgbClr val="0000FF"/>
                </a:solidFill>
                <a:uFill>
                  <a:solidFill>
                    <a:srgbClr val="FFFFFF"/>
                  </a:solidFill>
                </a:uFill>
                <a:latin typeface="Calibri"/>
                <a:hlinkClick r:id="rId4"/>
              </a:rPr>
              <a:t>http://code.google.com/codejam/</a:t>
            </a:r>
            <a:endParaRPr lang="en-IN" sz="1800" b="0" strike="noStrike" spc="-1">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b="0" u="sng" strike="noStrike" spc="-1">
                <a:solidFill>
                  <a:srgbClr val="0000FF"/>
                </a:solidFill>
                <a:uFill>
                  <a:solidFill>
                    <a:srgbClr val="FFFFFF"/>
                  </a:solidFill>
                </a:uFill>
                <a:latin typeface="Calibri"/>
                <a:hlinkClick r:id="rId5"/>
              </a:rPr>
              <a:t>https://www.topcoder.com/</a:t>
            </a:r>
            <a:endParaRPr lang="en-IN" sz="1800" b="0" strike="noStrike" spc="-1">
              <a:solidFill>
                <a:srgbClr val="000000"/>
              </a:solidFill>
              <a:uFill>
                <a:solidFill>
                  <a:srgbClr val="FFFFFF"/>
                </a:solidFill>
              </a:uFill>
              <a:latin typeface="Arial"/>
            </a:endParaRPr>
          </a:p>
          <a:p>
            <a:pPr marL="228600" indent="-227880">
              <a:lnSpc>
                <a:spcPct val="90000"/>
              </a:lnSpc>
              <a:buClr>
                <a:srgbClr val="000000"/>
              </a:buClr>
              <a:buFont typeface="Arial"/>
              <a:buChar char="•"/>
            </a:pPr>
            <a:r>
              <a:rPr lang="en-IN" sz="2800" b="0" u="sng" strike="noStrike" spc="-1">
                <a:solidFill>
                  <a:srgbClr val="0000FF"/>
                </a:solidFill>
                <a:uFill>
                  <a:solidFill>
                    <a:srgbClr val="FFFFFF"/>
                  </a:solidFill>
                </a:uFill>
                <a:latin typeface="Calibri"/>
                <a:hlinkClick r:id="rId6"/>
              </a:rPr>
              <a:t>https://www.codechef.com/</a:t>
            </a:r>
            <a:endParaRPr lang="en-IN" sz="1800" b="0" strike="noStrike" spc="-1">
              <a:solidFill>
                <a:srgbClr val="000000"/>
              </a:solidFill>
              <a:uFill>
                <a:solidFill>
                  <a:srgbClr val="FFFFFF"/>
                </a:solidFill>
              </a:uFill>
              <a:latin typeface="Arial"/>
            </a:endParaRPr>
          </a:p>
        </p:txBody>
      </p:sp>
      <p:sp>
        <p:nvSpPr>
          <p:cNvPr id="174" name="CustomShape 3"/>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0D1FDA0-22A5-40BA-A0A3-D31BCA195440}" type="slidenum">
              <a:rPr lang="en-IN" sz="1200" b="0" strike="noStrike" spc="-1">
                <a:solidFill>
                  <a:srgbClr val="8B8B8B"/>
                </a:solidFill>
                <a:uFill>
                  <a:solidFill>
                    <a:srgbClr val="FFFFFF"/>
                  </a:solidFill>
                </a:uFill>
                <a:latin typeface="Calibri"/>
              </a:rPr>
              <a:t>32</a:t>
            </a:fld>
            <a:endParaRPr lang="en-IN"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68224510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444183" y="213001"/>
            <a:ext cx="10514880" cy="8729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dirty="0">
                <a:solidFill>
                  <a:srgbClr val="000000"/>
                </a:solidFill>
                <a:uFill>
                  <a:solidFill>
                    <a:srgbClr val="FFFFFF"/>
                  </a:solidFill>
                </a:uFill>
                <a:latin typeface="Calibri Light"/>
              </a:rPr>
              <a:t>Leave you with some of the quotes.</a:t>
            </a:r>
            <a:endParaRPr lang="en-IN" sz="1800" b="0" strike="noStrike" spc="-1" dirty="0">
              <a:solidFill>
                <a:srgbClr val="000000"/>
              </a:solidFill>
              <a:uFill>
                <a:solidFill>
                  <a:srgbClr val="FFFFFF"/>
                </a:solidFill>
              </a:uFill>
              <a:latin typeface="Arial"/>
            </a:endParaRPr>
          </a:p>
        </p:txBody>
      </p:sp>
      <p:sp>
        <p:nvSpPr>
          <p:cNvPr id="179" name="CustomShape 2"/>
          <p:cNvSpPr/>
          <p:nvPr/>
        </p:nvSpPr>
        <p:spPr>
          <a:xfrm>
            <a:off x="317907" y="907284"/>
            <a:ext cx="11035053" cy="25902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endParaRPr lang="en-IN" sz="2400" b="0" strike="noStrike" spc="-1" dirty="0">
              <a:solidFill>
                <a:srgbClr val="000000"/>
              </a:solidFill>
              <a:uFill>
                <a:solidFill>
                  <a:srgbClr val="FFFFFF"/>
                </a:solidFill>
              </a:uFill>
              <a:latin typeface="Century" panose="02040604050505020304" pitchFamily="18" charset="0"/>
            </a:endParaRPr>
          </a:p>
          <a:p>
            <a:pPr marL="228600" indent="-227880">
              <a:lnSpc>
                <a:spcPct val="90000"/>
              </a:lnSpc>
              <a:buClr>
                <a:srgbClr val="000000"/>
              </a:buClr>
              <a:buFont typeface="Arial"/>
              <a:buChar char="•"/>
            </a:pPr>
            <a:r>
              <a:rPr lang="en-IN" sz="2400" b="0" strike="noStrike" spc="-1" dirty="0">
                <a:solidFill>
                  <a:srgbClr val="000000"/>
                </a:solidFill>
                <a:uFill>
                  <a:solidFill>
                    <a:srgbClr val="FFFFFF"/>
                  </a:solidFill>
                </a:uFill>
                <a:latin typeface="Century" panose="02040604050505020304" pitchFamily="18" charset="0"/>
              </a:rPr>
              <a:t>“Clean code always looks like it was written by someone who cares.”</a:t>
            </a:r>
          </a:p>
          <a:p>
            <a:pPr marL="228600" indent="-227880">
              <a:lnSpc>
                <a:spcPct val="90000"/>
              </a:lnSpc>
              <a:buClr>
                <a:srgbClr val="000000"/>
              </a:buClr>
              <a:buFont typeface="Arial"/>
              <a:buChar char="•"/>
            </a:pPr>
            <a:endParaRPr lang="en-IN" sz="2400" b="0" strike="noStrike" spc="-1" dirty="0">
              <a:solidFill>
                <a:srgbClr val="000000"/>
              </a:solidFill>
              <a:uFill>
                <a:solidFill>
                  <a:srgbClr val="FFFFFF"/>
                </a:solidFill>
              </a:uFill>
              <a:latin typeface="Calibri"/>
            </a:endParaRPr>
          </a:p>
          <a:p>
            <a:pPr marL="228600" indent="-227880">
              <a:lnSpc>
                <a:spcPct val="90000"/>
              </a:lnSpc>
              <a:buClr>
                <a:srgbClr val="000000"/>
              </a:buClr>
              <a:buFont typeface="Arial"/>
              <a:buChar char="•"/>
            </a:pPr>
            <a:r>
              <a:rPr lang="en-IN" sz="2400" b="0" strike="noStrike" spc="-1" dirty="0">
                <a:solidFill>
                  <a:srgbClr val="000000"/>
                </a:solidFill>
                <a:uFill>
                  <a:solidFill>
                    <a:srgbClr val="FFFFFF"/>
                  </a:solidFill>
                </a:uFill>
                <a:latin typeface="Calibri"/>
              </a:rPr>
              <a:t>“Always code as if the guy who ends up maintaining your code is a violent psychopath who knows where you live.”- Martin Golding </a:t>
            </a:r>
            <a:endParaRPr lang="en-IN" sz="1600" spc="-1" dirty="0">
              <a:solidFill>
                <a:srgbClr val="000000"/>
              </a:solidFill>
              <a:uFill>
                <a:solidFill>
                  <a:srgbClr val="FFFFFF"/>
                </a:solidFill>
              </a:uFill>
            </a:endParaRPr>
          </a:p>
          <a:p>
            <a:pPr marL="228600" indent="-227880">
              <a:lnSpc>
                <a:spcPct val="90000"/>
              </a:lnSpc>
              <a:buClr>
                <a:srgbClr val="000000"/>
              </a:buClr>
              <a:buFont typeface="Arial"/>
              <a:buChar char="•"/>
            </a:pPr>
            <a:endParaRPr lang="en-IN" sz="2400" spc="-1" dirty="0">
              <a:solidFill>
                <a:srgbClr val="000000"/>
              </a:solidFill>
              <a:uFill>
                <a:solidFill>
                  <a:srgbClr val="FFFFFF"/>
                </a:solidFill>
              </a:uFill>
              <a:latin typeface="Century" panose="02040604050505020304" pitchFamily="18" charset="0"/>
            </a:endParaRPr>
          </a:p>
          <a:p>
            <a:pPr marL="228600" indent="-227880">
              <a:lnSpc>
                <a:spcPct val="90000"/>
              </a:lnSpc>
              <a:buClr>
                <a:srgbClr val="000000"/>
              </a:buClr>
              <a:buFont typeface="Arial"/>
              <a:buChar char="•"/>
            </a:pPr>
            <a:r>
              <a:rPr lang="en-IN" sz="2400" spc="-1" dirty="0">
                <a:solidFill>
                  <a:srgbClr val="000000"/>
                </a:solidFill>
                <a:uFill>
                  <a:solidFill>
                    <a:srgbClr val="FFFFFF"/>
                  </a:solidFill>
                </a:uFill>
                <a:latin typeface="Century" panose="02040604050505020304" pitchFamily="18" charset="0"/>
              </a:rPr>
              <a:t>“Leave the campground cleaner than the way you found it.”</a:t>
            </a:r>
          </a:p>
        </p:txBody>
      </p:sp>
      <p:sp>
        <p:nvSpPr>
          <p:cNvPr id="180" name="CustomShape 3"/>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436DB20-BA58-4C36-A8BE-ABAF78A90610}" type="slidenum">
              <a:rPr lang="en-IN" sz="1200" b="0" strike="noStrike" spc="-1">
                <a:solidFill>
                  <a:srgbClr val="8B8B8B"/>
                </a:solidFill>
                <a:uFill>
                  <a:solidFill>
                    <a:srgbClr val="FFFFFF"/>
                  </a:solidFill>
                </a:uFill>
                <a:latin typeface="Calibri"/>
              </a:rPr>
              <a:t>33</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838080" y="590760"/>
            <a:ext cx="10514880" cy="558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90000"/>
              </a:lnSpc>
            </a:pPr>
            <a:endParaRPr lang="en-IN" sz="1800" b="0" strike="noStrike" spc="-1" dirty="0">
              <a:solidFill>
                <a:srgbClr val="000000"/>
              </a:solidFill>
              <a:uFill>
                <a:solidFill>
                  <a:srgbClr val="FFFFFF"/>
                </a:solidFill>
              </a:uFill>
              <a:latin typeface="Arial"/>
            </a:endParaRPr>
          </a:p>
        </p:txBody>
      </p:sp>
      <p:sp>
        <p:nvSpPr>
          <p:cNvPr id="182" name="CustomShape 2"/>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39771A2-A317-4DEC-9F0C-13B9D72BF465}" type="slidenum">
              <a:rPr lang="en-IN" sz="1200" b="0" strike="noStrike" spc="-1">
                <a:solidFill>
                  <a:srgbClr val="8B8B8B"/>
                </a:solidFill>
                <a:uFill>
                  <a:solidFill>
                    <a:srgbClr val="FFFFFF"/>
                  </a:solidFill>
                </a:uFill>
                <a:latin typeface="Calibri"/>
              </a:rPr>
              <a:t>34</a:t>
            </a:fld>
            <a:endParaRPr lang="en-IN" sz="1800" b="0" strike="noStrike" spc="-1">
              <a:solidFill>
                <a:srgbClr val="000000"/>
              </a:solidFill>
              <a:uFill>
                <a:solidFill>
                  <a:srgbClr val="FFFFFF"/>
                </a:solidFill>
              </a:uFill>
              <a:latin typeface="Arial"/>
            </a:endParaRPr>
          </a:p>
        </p:txBody>
      </p:sp>
      <p:sp>
        <p:nvSpPr>
          <p:cNvPr id="4" name="Rectangle 3">
            <a:extLst>
              <a:ext uri="{FF2B5EF4-FFF2-40B4-BE49-F238E27FC236}">
                <a16:creationId xmlns:a16="http://schemas.microsoft.com/office/drawing/2014/main" id="{365C2E66-5566-426B-9CE2-82557CC043CE}"/>
              </a:ext>
            </a:extLst>
          </p:cNvPr>
          <p:cNvSpPr/>
          <p:nvPr/>
        </p:nvSpPr>
        <p:spPr>
          <a:xfrm>
            <a:off x="1354906" y="1922954"/>
            <a:ext cx="8397678" cy="1862048"/>
          </a:xfrm>
          <a:prstGeom prst="rect">
            <a:avLst/>
          </a:prstGeom>
        </p:spPr>
        <p:txBody>
          <a:bodyPr wrap="square">
            <a:spAutoFit/>
          </a:bodyPr>
          <a:lstStyle/>
          <a:p>
            <a:pPr>
              <a:lnSpc>
                <a:spcPct val="100000"/>
              </a:lnSpc>
            </a:pPr>
            <a:r>
              <a:rPr lang="en-IN" sz="4800" b="0" strike="noStrike" spc="-1" dirty="0">
                <a:solidFill>
                  <a:srgbClr val="000000"/>
                </a:solidFill>
                <a:uFill>
                  <a:solidFill>
                    <a:srgbClr val="FFFFFF"/>
                  </a:solidFill>
                </a:uFill>
                <a:latin typeface="Calibri"/>
              </a:rPr>
              <a:t>	</a:t>
            </a:r>
            <a:r>
              <a:rPr lang="en-IN" sz="11500" spc="-1" dirty="0">
                <a:solidFill>
                  <a:srgbClr val="000000"/>
                </a:solidFill>
                <a:uFill>
                  <a:solidFill>
                    <a:srgbClr val="FFFFFF"/>
                  </a:solidFill>
                </a:uFill>
                <a:latin typeface="Calibri"/>
              </a:rPr>
              <a:t>Thank you </a:t>
            </a:r>
            <a:endParaRPr lang="en-IN" sz="4800" spc="-1" dirty="0">
              <a:solidFill>
                <a:srgbClr val="000000"/>
              </a:solidFill>
              <a:uFill>
                <a:solidFill>
                  <a:srgbClr val="FFFFFF"/>
                </a:solidFill>
              </a:u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7EB1B9-0324-463C-BD98-FEDBDA2BD8F8}"/>
              </a:ext>
            </a:extLst>
          </p:cNvPr>
          <p:cNvSpPr txBox="1"/>
          <p:nvPr/>
        </p:nvSpPr>
        <p:spPr>
          <a:xfrm>
            <a:off x="1983545" y="1674055"/>
            <a:ext cx="7807569" cy="1569660"/>
          </a:xfrm>
          <a:prstGeom prst="rect">
            <a:avLst/>
          </a:prstGeom>
          <a:noFill/>
        </p:spPr>
        <p:txBody>
          <a:bodyPr wrap="square" rtlCol="0">
            <a:spAutoFit/>
          </a:bodyPr>
          <a:lstStyle/>
          <a:p>
            <a:endParaRPr lang="en-IN" sz="4800" dirty="0"/>
          </a:p>
          <a:p>
            <a:r>
              <a:rPr lang="en-IN" sz="4800" dirty="0"/>
              <a:t>		BACKUP SLIDES</a:t>
            </a:r>
          </a:p>
        </p:txBody>
      </p:sp>
    </p:spTree>
    <p:extLst>
      <p:ext uri="{BB962C8B-B14F-4D97-AF65-F5344CB8AC3E}">
        <p14:creationId xmlns:p14="http://schemas.microsoft.com/office/powerpoint/2010/main" val="629149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EAE500-2B4E-44BA-9690-DAEF48B045F3}"/>
              </a:ext>
            </a:extLst>
          </p:cNvPr>
          <p:cNvSpPr txBox="1"/>
          <p:nvPr/>
        </p:nvSpPr>
        <p:spPr>
          <a:xfrm>
            <a:off x="492369" y="58846"/>
            <a:ext cx="10785230" cy="3416320"/>
          </a:xfrm>
          <a:prstGeom prst="rect">
            <a:avLst/>
          </a:prstGeom>
          <a:noFill/>
        </p:spPr>
        <p:txBody>
          <a:bodyPr wrap="square" rtlCol="0">
            <a:spAutoFit/>
          </a:bodyPr>
          <a:lstStyle/>
          <a:p>
            <a:r>
              <a:rPr lang="en-IN" dirty="0"/>
              <a:t>OO </a:t>
            </a:r>
          </a:p>
          <a:p>
            <a:r>
              <a:rPr lang="en-IN" dirty="0"/>
              <a:t>Encapsulation -&gt; In C encapsulation was better we just need to provide the .h file and no other inside data structures were visible but in OO</a:t>
            </a:r>
          </a:p>
          <a:p>
            <a:endParaRPr lang="en-IN" dirty="0"/>
          </a:p>
          <a:p>
            <a:r>
              <a:rPr lang="en-IN" dirty="0"/>
              <a:t>Some variables are having public, private and protected, and compiler need to have extra checks to insure that private is not accessible from outside.</a:t>
            </a:r>
          </a:p>
          <a:p>
            <a:endParaRPr lang="en-IN" dirty="0"/>
          </a:p>
          <a:p>
            <a:r>
              <a:rPr lang="en-IN" dirty="0"/>
              <a:t>OO weekend the encapsulation.</a:t>
            </a:r>
          </a:p>
          <a:p>
            <a:endParaRPr lang="en-IN" dirty="0"/>
          </a:p>
          <a:p>
            <a:r>
              <a:rPr lang="en-IN" dirty="0"/>
              <a:t>Inheritance -&gt; We can perform inheritance in C also using struct and union. But OO gives some simple ways to handle it.</a:t>
            </a:r>
          </a:p>
          <a:p>
            <a:endParaRPr lang="en-IN" dirty="0"/>
          </a:p>
        </p:txBody>
      </p:sp>
      <p:sp>
        <p:nvSpPr>
          <p:cNvPr id="6" name="Rectangle 5">
            <a:extLst>
              <a:ext uri="{FF2B5EF4-FFF2-40B4-BE49-F238E27FC236}">
                <a16:creationId xmlns:a16="http://schemas.microsoft.com/office/drawing/2014/main" id="{7E60B9DA-6BEB-44B8-AAC0-6A73907A7DC0}"/>
              </a:ext>
            </a:extLst>
          </p:cNvPr>
          <p:cNvSpPr/>
          <p:nvPr/>
        </p:nvSpPr>
        <p:spPr>
          <a:xfrm>
            <a:off x="478299" y="3382834"/>
            <a:ext cx="5406685" cy="3139321"/>
          </a:xfrm>
          <a:prstGeom prst="rect">
            <a:avLst/>
          </a:prstGeom>
        </p:spPr>
        <p:txBody>
          <a:bodyPr wrap="square">
            <a:spAutoFit/>
          </a:bodyPr>
          <a:lstStyle/>
          <a:p>
            <a:r>
              <a:rPr lang="en-IN" dirty="0"/>
              <a:t>struct parent {</a:t>
            </a:r>
          </a:p>
          <a:p>
            <a:r>
              <a:rPr lang="en-IN" dirty="0"/>
              <a:t>  </a:t>
            </a:r>
            <a:r>
              <a:rPr lang="en-IN" dirty="0" err="1"/>
              <a:t>int</a:t>
            </a:r>
            <a:r>
              <a:rPr lang="en-IN" dirty="0"/>
              <a:t> </a:t>
            </a:r>
            <a:r>
              <a:rPr lang="en-IN" dirty="0" err="1"/>
              <a:t>parent_i</a:t>
            </a:r>
            <a:r>
              <a:rPr lang="en-IN" dirty="0"/>
              <a:t>;</a:t>
            </a:r>
          </a:p>
          <a:p>
            <a:r>
              <a:rPr lang="en-IN" dirty="0"/>
              <a:t>  char </a:t>
            </a:r>
            <a:r>
              <a:rPr lang="en-IN" dirty="0" err="1"/>
              <a:t>parent_c</a:t>
            </a:r>
            <a:r>
              <a:rPr lang="en-IN" dirty="0"/>
              <a:t>;</a:t>
            </a:r>
          </a:p>
          <a:p>
            <a:r>
              <a:rPr lang="en-IN" dirty="0"/>
              <a:t>};</a:t>
            </a:r>
          </a:p>
          <a:p>
            <a:endParaRPr lang="en-IN" dirty="0"/>
          </a:p>
          <a:p>
            <a:r>
              <a:rPr lang="en-IN" dirty="0"/>
              <a:t>struct descendant {</a:t>
            </a:r>
          </a:p>
          <a:p>
            <a:r>
              <a:rPr lang="en-IN" dirty="0"/>
              <a:t>  struct parent </a:t>
            </a:r>
            <a:r>
              <a:rPr lang="en-IN" dirty="0" err="1"/>
              <a:t>parent_data</a:t>
            </a:r>
            <a:r>
              <a:rPr lang="en-IN" dirty="0"/>
              <a:t>;</a:t>
            </a:r>
          </a:p>
          <a:p>
            <a:r>
              <a:rPr lang="en-IN" dirty="0"/>
              <a:t>  </a:t>
            </a:r>
            <a:r>
              <a:rPr lang="en-IN" dirty="0" err="1"/>
              <a:t>int</a:t>
            </a:r>
            <a:r>
              <a:rPr lang="en-IN" dirty="0"/>
              <a:t> </a:t>
            </a:r>
            <a:r>
              <a:rPr lang="en-IN" dirty="0" err="1"/>
              <a:t>descendant_d</a:t>
            </a:r>
            <a:r>
              <a:rPr lang="en-IN" dirty="0"/>
              <a:t>;</a:t>
            </a:r>
          </a:p>
          <a:p>
            <a:r>
              <a:rPr lang="en-IN" dirty="0"/>
              <a:t>};</a:t>
            </a:r>
          </a:p>
          <a:p>
            <a:r>
              <a:rPr lang="en-IN" dirty="0"/>
              <a:t>#define </a:t>
            </a:r>
            <a:r>
              <a:rPr lang="en-IN" dirty="0" err="1"/>
              <a:t>descendant_i</a:t>
            </a:r>
            <a:r>
              <a:rPr lang="en-IN" dirty="0"/>
              <a:t> </a:t>
            </a:r>
            <a:r>
              <a:rPr lang="en-IN" dirty="0" err="1"/>
              <a:t>parent_data.parent_i</a:t>
            </a:r>
            <a:endParaRPr lang="en-IN" dirty="0"/>
          </a:p>
          <a:p>
            <a:r>
              <a:rPr lang="en-IN" dirty="0"/>
              <a:t>#define </a:t>
            </a:r>
            <a:r>
              <a:rPr lang="en-IN" dirty="0" err="1"/>
              <a:t>descendant_c</a:t>
            </a:r>
            <a:r>
              <a:rPr lang="en-IN" dirty="0"/>
              <a:t> </a:t>
            </a:r>
            <a:r>
              <a:rPr lang="en-IN" dirty="0" err="1"/>
              <a:t>parent_data.parent_c</a:t>
            </a:r>
            <a:endParaRPr lang="en-IN" dirty="0"/>
          </a:p>
        </p:txBody>
      </p:sp>
      <p:sp>
        <p:nvSpPr>
          <p:cNvPr id="7" name="Rectangle 6">
            <a:extLst>
              <a:ext uri="{FF2B5EF4-FFF2-40B4-BE49-F238E27FC236}">
                <a16:creationId xmlns:a16="http://schemas.microsoft.com/office/drawing/2014/main" id="{D589017C-28A7-42B7-89B4-BA5B0E757358}"/>
              </a:ext>
            </a:extLst>
          </p:cNvPr>
          <p:cNvSpPr/>
          <p:nvPr/>
        </p:nvSpPr>
        <p:spPr>
          <a:xfrm>
            <a:off x="6292947" y="3606528"/>
            <a:ext cx="4984652" cy="1754326"/>
          </a:xfrm>
          <a:prstGeom prst="rect">
            <a:avLst/>
          </a:prstGeom>
        </p:spPr>
        <p:txBody>
          <a:bodyPr wrap="square">
            <a:spAutoFit/>
          </a:bodyPr>
          <a:lstStyle/>
          <a:p>
            <a:r>
              <a:rPr lang="en-IN" dirty="0">
                <a:hlinkClick r:id="rId2"/>
              </a:rPr>
              <a:t>https://www.codeproject.com/Articles/108830/Inheritance-and-Polymorphism-in-C</a:t>
            </a:r>
            <a:endParaRPr lang="en-IN" dirty="0"/>
          </a:p>
          <a:p>
            <a:endParaRPr lang="en-IN" dirty="0"/>
          </a:p>
          <a:p>
            <a:r>
              <a:rPr lang="en-IN" dirty="0">
                <a:hlinkClick r:id="rId3"/>
              </a:rPr>
              <a:t>https://softwareengineering.stackexchange.com/questions/338926/implement-inheritance-in-c</a:t>
            </a:r>
            <a:endParaRPr lang="en-IN" dirty="0"/>
          </a:p>
        </p:txBody>
      </p:sp>
    </p:spTree>
    <p:extLst>
      <p:ext uri="{BB962C8B-B14F-4D97-AF65-F5344CB8AC3E}">
        <p14:creationId xmlns:p14="http://schemas.microsoft.com/office/powerpoint/2010/main" val="1564301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3AC45F-5A81-4695-BB46-014E77895017}"/>
              </a:ext>
            </a:extLst>
          </p:cNvPr>
          <p:cNvSpPr txBox="1"/>
          <p:nvPr/>
        </p:nvSpPr>
        <p:spPr>
          <a:xfrm>
            <a:off x="337625" y="407963"/>
            <a:ext cx="10846190" cy="2308324"/>
          </a:xfrm>
          <a:prstGeom prst="rect">
            <a:avLst/>
          </a:prstGeom>
          <a:noFill/>
        </p:spPr>
        <p:txBody>
          <a:bodyPr wrap="square" rtlCol="0">
            <a:spAutoFit/>
          </a:bodyPr>
          <a:lstStyle/>
          <a:p>
            <a:r>
              <a:rPr lang="en-IN" dirty="0"/>
              <a:t>In strict type languages you need inheritance to use polymorphism but not strict type language like python or ruby you don’t need inheritance to use polymorphism.</a:t>
            </a:r>
          </a:p>
          <a:p>
            <a:endParaRPr lang="en-IN" dirty="0"/>
          </a:p>
          <a:p>
            <a:endParaRPr lang="en-IN" dirty="0"/>
          </a:p>
          <a:p>
            <a:r>
              <a:rPr lang="en-IN" dirty="0"/>
              <a:t>In Non Strict type language, inheritance is not for polymorphism, it is basically used for taking the behaviour. </a:t>
            </a:r>
          </a:p>
          <a:p>
            <a:endParaRPr lang="en-IN" dirty="0"/>
          </a:p>
          <a:p>
            <a:r>
              <a:rPr lang="en-IN" dirty="0"/>
              <a:t>Polymorphism -&gt;</a:t>
            </a:r>
          </a:p>
        </p:txBody>
      </p:sp>
      <p:sp>
        <p:nvSpPr>
          <p:cNvPr id="5" name="Rectangle 4">
            <a:extLst>
              <a:ext uri="{FF2B5EF4-FFF2-40B4-BE49-F238E27FC236}">
                <a16:creationId xmlns:a16="http://schemas.microsoft.com/office/drawing/2014/main" id="{CB0861CC-3056-4C41-869A-8CF9C604AFAF}"/>
              </a:ext>
            </a:extLst>
          </p:cNvPr>
          <p:cNvSpPr/>
          <p:nvPr/>
        </p:nvSpPr>
        <p:spPr>
          <a:xfrm>
            <a:off x="337625" y="2736895"/>
            <a:ext cx="3938953" cy="2585323"/>
          </a:xfrm>
          <a:prstGeom prst="rect">
            <a:avLst/>
          </a:prstGeom>
        </p:spPr>
        <p:txBody>
          <a:bodyPr wrap="square">
            <a:spAutoFit/>
          </a:bodyPr>
          <a:lstStyle/>
          <a:p>
            <a:r>
              <a:rPr lang="en-IN" dirty="0"/>
              <a:t>In c</a:t>
            </a:r>
          </a:p>
          <a:p>
            <a:endParaRPr lang="en-IN" dirty="0"/>
          </a:p>
          <a:p>
            <a:r>
              <a:rPr lang="en-IN" dirty="0"/>
              <a:t>Void copy (){</a:t>
            </a:r>
          </a:p>
          <a:p>
            <a:r>
              <a:rPr lang="en-IN" dirty="0" err="1"/>
              <a:t>Int</a:t>
            </a:r>
            <a:r>
              <a:rPr lang="en-IN" dirty="0"/>
              <a:t> c;</a:t>
            </a:r>
          </a:p>
          <a:p>
            <a:endParaRPr lang="en-IN" dirty="0"/>
          </a:p>
          <a:p>
            <a:r>
              <a:rPr lang="en-IN" dirty="0"/>
              <a:t>While (c = </a:t>
            </a:r>
            <a:r>
              <a:rPr lang="en-IN" dirty="0" err="1"/>
              <a:t>getchar</a:t>
            </a:r>
            <a:r>
              <a:rPr lang="en-IN" dirty="0"/>
              <a:t>() != EOF) {</a:t>
            </a:r>
          </a:p>
          <a:p>
            <a:r>
              <a:rPr lang="en-IN" dirty="0"/>
              <a:t>	</a:t>
            </a:r>
            <a:r>
              <a:rPr lang="en-IN" dirty="0" err="1"/>
              <a:t>printf</a:t>
            </a:r>
            <a:r>
              <a:rPr lang="en-IN" dirty="0"/>
              <a:t> (c);</a:t>
            </a:r>
          </a:p>
          <a:p>
            <a:r>
              <a:rPr lang="en-IN" dirty="0"/>
              <a:t>}</a:t>
            </a:r>
          </a:p>
          <a:p>
            <a:r>
              <a:rPr lang="en-IN" dirty="0"/>
              <a:t>}</a:t>
            </a:r>
          </a:p>
        </p:txBody>
      </p:sp>
      <p:sp>
        <p:nvSpPr>
          <p:cNvPr id="6" name="TextBox 5">
            <a:extLst>
              <a:ext uri="{FF2B5EF4-FFF2-40B4-BE49-F238E27FC236}">
                <a16:creationId xmlns:a16="http://schemas.microsoft.com/office/drawing/2014/main" id="{223E26A9-AAFE-435B-BCF3-3F24A3F47756}"/>
              </a:ext>
            </a:extLst>
          </p:cNvPr>
          <p:cNvSpPr txBox="1"/>
          <p:nvPr/>
        </p:nvSpPr>
        <p:spPr>
          <a:xfrm>
            <a:off x="4754880" y="2993286"/>
            <a:ext cx="3826412" cy="2308324"/>
          </a:xfrm>
          <a:prstGeom prst="rect">
            <a:avLst/>
          </a:prstGeom>
          <a:noFill/>
        </p:spPr>
        <p:txBody>
          <a:bodyPr wrap="square" rtlCol="0">
            <a:spAutoFit/>
          </a:bodyPr>
          <a:lstStyle/>
          <a:p>
            <a:r>
              <a:rPr lang="en-IN" dirty="0" err="1"/>
              <a:t>getchar</a:t>
            </a:r>
            <a:r>
              <a:rPr lang="en-IN" dirty="0"/>
              <a:t> and </a:t>
            </a:r>
            <a:r>
              <a:rPr lang="en-IN" dirty="0" err="1"/>
              <a:t>printf</a:t>
            </a:r>
            <a:r>
              <a:rPr lang="en-IN" dirty="0"/>
              <a:t> can get the input from any device and print to any device. It was a polymorphism.</a:t>
            </a:r>
          </a:p>
          <a:p>
            <a:endParaRPr lang="en-IN" dirty="0"/>
          </a:p>
          <a:p>
            <a:r>
              <a:rPr lang="en-IN" dirty="0"/>
              <a:t>Every IO driver have 5 function with same signature.</a:t>
            </a:r>
          </a:p>
          <a:p>
            <a:r>
              <a:rPr lang="en-IN" dirty="0"/>
              <a:t>1. Read 2. Write 3. Open 4. Close and 5. Seek.</a:t>
            </a:r>
          </a:p>
        </p:txBody>
      </p:sp>
    </p:spTree>
    <p:extLst>
      <p:ext uri="{BB962C8B-B14F-4D97-AF65-F5344CB8AC3E}">
        <p14:creationId xmlns:p14="http://schemas.microsoft.com/office/powerpoint/2010/main" val="2744986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1995FB-71C0-4004-B9CF-5B1CC68AACF7}"/>
              </a:ext>
            </a:extLst>
          </p:cNvPr>
          <p:cNvSpPr/>
          <p:nvPr/>
        </p:nvSpPr>
        <p:spPr>
          <a:xfrm>
            <a:off x="586155" y="83805"/>
            <a:ext cx="3622988" cy="1200329"/>
          </a:xfrm>
          <a:prstGeom prst="rect">
            <a:avLst/>
          </a:prstGeom>
        </p:spPr>
        <p:txBody>
          <a:bodyPr wrap="square">
            <a:spAutoFit/>
          </a:bodyPr>
          <a:lstStyle/>
          <a:p>
            <a:r>
              <a:rPr lang="en-US" b="1" dirty="0">
                <a:solidFill>
                  <a:srgbClr val="222635"/>
                </a:solidFill>
                <a:latin typeface="Helvetica Neue"/>
              </a:rPr>
              <a:t>Average lines </a:t>
            </a:r>
          </a:p>
          <a:p>
            <a:endParaRPr lang="en-US" dirty="0">
              <a:solidFill>
                <a:srgbClr val="222635"/>
              </a:solidFill>
              <a:latin typeface="Helvetica Neue"/>
            </a:endParaRPr>
          </a:p>
          <a:p>
            <a:r>
              <a:rPr lang="en-US" dirty="0">
                <a:solidFill>
                  <a:srgbClr val="222635"/>
                </a:solidFill>
                <a:latin typeface="Helvetica Neue"/>
              </a:rPr>
              <a:t>Function - 20 </a:t>
            </a:r>
          </a:p>
          <a:p>
            <a:r>
              <a:rPr lang="en-US" dirty="0">
                <a:solidFill>
                  <a:srgbClr val="222635"/>
                </a:solidFill>
                <a:latin typeface="Helvetica Neue"/>
              </a:rPr>
              <a:t>Class - 77 </a:t>
            </a:r>
            <a:endParaRPr lang="en-IN" dirty="0"/>
          </a:p>
        </p:txBody>
      </p:sp>
    </p:spTree>
    <p:extLst>
      <p:ext uri="{BB962C8B-B14F-4D97-AF65-F5344CB8AC3E}">
        <p14:creationId xmlns:p14="http://schemas.microsoft.com/office/powerpoint/2010/main" val="3057208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69A7D7-8540-4731-AA92-FF8A2677A0ED}"/>
              </a:ext>
            </a:extLst>
          </p:cNvPr>
          <p:cNvSpPr txBox="1"/>
          <p:nvPr/>
        </p:nvSpPr>
        <p:spPr>
          <a:xfrm>
            <a:off x="1069522" y="252548"/>
            <a:ext cx="6935372" cy="954107"/>
          </a:xfrm>
          <a:prstGeom prst="rect">
            <a:avLst/>
          </a:prstGeom>
          <a:noFill/>
        </p:spPr>
        <p:txBody>
          <a:bodyPr wrap="square" rtlCol="0">
            <a:spAutoFit/>
          </a:bodyPr>
          <a:lstStyle/>
          <a:p>
            <a:r>
              <a:rPr lang="en-US" sz="2800" b="0" dirty="0">
                <a:effectLst/>
                <a:latin typeface="inherit"/>
              </a:rPr>
              <a:t>Cohesion and </a:t>
            </a:r>
            <a:r>
              <a:rPr lang="en-IN" sz="2800" dirty="0"/>
              <a:t>coupling.</a:t>
            </a:r>
          </a:p>
          <a:p>
            <a:endParaRPr lang="en-IN" sz="2800" dirty="0"/>
          </a:p>
        </p:txBody>
      </p:sp>
      <p:graphicFrame>
        <p:nvGraphicFramePr>
          <p:cNvPr id="5" name="Table 4">
            <a:extLst>
              <a:ext uri="{FF2B5EF4-FFF2-40B4-BE49-F238E27FC236}">
                <a16:creationId xmlns:a16="http://schemas.microsoft.com/office/drawing/2014/main" id="{29779EF2-65D7-4CA5-87B8-F95AFA1320B7}"/>
              </a:ext>
            </a:extLst>
          </p:cNvPr>
          <p:cNvGraphicFramePr>
            <a:graphicFrameLocks noGrp="1"/>
          </p:cNvGraphicFramePr>
          <p:nvPr>
            <p:extLst>
              <p:ext uri="{D42A27DB-BD31-4B8C-83A1-F6EECF244321}">
                <p14:modId xmlns:p14="http://schemas.microsoft.com/office/powerpoint/2010/main" val="201200509"/>
              </p:ext>
            </p:extLst>
          </p:nvPr>
        </p:nvGraphicFramePr>
        <p:xfrm>
          <a:off x="1069522" y="1609725"/>
          <a:ext cx="7353300" cy="3638550"/>
        </p:xfrm>
        <a:graphic>
          <a:graphicData uri="http://schemas.openxmlformats.org/drawingml/2006/table">
            <a:tbl>
              <a:tblPr/>
              <a:tblGrid>
                <a:gridCol w="3676650">
                  <a:extLst>
                    <a:ext uri="{9D8B030D-6E8A-4147-A177-3AD203B41FA5}">
                      <a16:colId xmlns:a16="http://schemas.microsoft.com/office/drawing/2014/main" val="3029631215"/>
                    </a:ext>
                  </a:extLst>
                </a:gridCol>
                <a:gridCol w="3676650">
                  <a:extLst>
                    <a:ext uri="{9D8B030D-6E8A-4147-A177-3AD203B41FA5}">
                      <a16:colId xmlns:a16="http://schemas.microsoft.com/office/drawing/2014/main" val="543986153"/>
                    </a:ext>
                  </a:extLst>
                </a:gridCol>
              </a:tblGrid>
              <a:tr h="1819275">
                <a:tc>
                  <a:txBody>
                    <a:bodyPr/>
                    <a:lstStyle/>
                    <a:p>
                      <a:pPr algn="l" fontAlgn="t"/>
                      <a:r>
                        <a:rPr lang="en-US" b="0" dirty="0">
                          <a:effectLst/>
                          <a:latin typeface="inherit"/>
                        </a:rPr>
                        <a:t>Cohesion is a degree (quality) to which a component / module focuses on the </a:t>
                      </a:r>
                      <a:r>
                        <a:rPr lang="en-US" b="1" dirty="0">
                          <a:effectLst/>
                          <a:latin typeface="inherit"/>
                        </a:rPr>
                        <a:t>single </a:t>
                      </a:r>
                      <a:r>
                        <a:rPr lang="en-US" b="0" dirty="0">
                          <a:effectLst/>
                          <a:latin typeface="inherit"/>
                        </a:rPr>
                        <a:t>thing.</a:t>
                      </a:r>
                    </a:p>
                  </a:txBody>
                  <a:tcPr marL="95250" marR="95250" marT="28575" marB="28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Coupling is a degree to which a component / module is connected to the </a:t>
                      </a:r>
                      <a:r>
                        <a:rPr lang="en-US" b="1">
                          <a:effectLst/>
                          <a:latin typeface="inherit"/>
                        </a:rPr>
                        <a:t>other </a:t>
                      </a:r>
                      <a:r>
                        <a:rPr lang="en-US" b="0">
                          <a:effectLst/>
                          <a:latin typeface="inherit"/>
                        </a:rPr>
                        <a:t>modules.</a:t>
                      </a:r>
                    </a:p>
                  </a:txBody>
                  <a:tcPr marL="95250" marR="95250" marT="28575" marB="28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1284890"/>
                  </a:ext>
                </a:extLst>
              </a:tr>
              <a:tr h="1819275">
                <a:tc>
                  <a:txBody>
                    <a:bodyPr/>
                    <a:lstStyle/>
                    <a:p>
                      <a:pPr algn="l" fontAlgn="t"/>
                      <a:r>
                        <a:rPr lang="en-US" b="0">
                          <a:effectLst/>
                          <a:latin typeface="inherit"/>
                        </a:rPr>
                        <a:t>While designing you should strive for</a:t>
                      </a:r>
                      <a:r>
                        <a:rPr lang="en-US" b="1">
                          <a:effectLst/>
                          <a:latin typeface="inherit"/>
                        </a:rPr>
                        <a:t> high cohesion</a:t>
                      </a:r>
                      <a:r>
                        <a:rPr lang="en-US" b="0">
                          <a:effectLst/>
                          <a:latin typeface="inherit"/>
                        </a:rPr>
                        <a:t> i.e. a cohesive component/ module focus on a single task (i.e.,</a:t>
                      </a:r>
                      <a:r>
                        <a:rPr lang="en-US" b="1">
                          <a:effectLst/>
                          <a:latin typeface="inherit"/>
                        </a:rPr>
                        <a:t> single-mindedness</a:t>
                      </a:r>
                      <a:r>
                        <a:rPr lang="en-US" b="0">
                          <a:effectLst/>
                          <a:latin typeface="inherit"/>
                        </a:rPr>
                        <a:t>) with little interaction with other modules of the system.</a:t>
                      </a:r>
                    </a:p>
                  </a:txBody>
                  <a:tcPr marL="95250" marR="95250" marT="28575" marB="2857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b="0" dirty="0">
                          <a:effectLst/>
                          <a:latin typeface="inherit"/>
                        </a:rPr>
                        <a:t>While designing you should strive for </a:t>
                      </a:r>
                      <a:r>
                        <a:rPr lang="en-US" b="1" dirty="0">
                          <a:effectLst/>
                          <a:latin typeface="inherit"/>
                        </a:rPr>
                        <a:t>low coupling</a:t>
                      </a:r>
                      <a:r>
                        <a:rPr lang="en-US" b="0" dirty="0">
                          <a:effectLst/>
                          <a:latin typeface="inherit"/>
                        </a:rPr>
                        <a:t> i.e. </a:t>
                      </a:r>
                      <a:r>
                        <a:rPr lang="en-US" b="1" dirty="0">
                          <a:effectLst/>
                          <a:latin typeface="inherit"/>
                        </a:rPr>
                        <a:t>dependency </a:t>
                      </a:r>
                      <a:r>
                        <a:rPr lang="en-US" b="0" dirty="0">
                          <a:effectLst/>
                          <a:latin typeface="inherit"/>
                        </a:rPr>
                        <a:t>between modules should be less.</a:t>
                      </a:r>
                    </a:p>
                  </a:txBody>
                  <a:tcPr marL="95250" marR="95250" marT="28575" marB="28575">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948005614"/>
                  </a:ext>
                </a:extLst>
              </a:tr>
            </a:tbl>
          </a:graphicData>
        </a:graphic>
      </p:graphicFrame>
      <p:graphicFrame>
        <p:nvGraphicFramePr>
          <p:cNvPr id="6" name="Table 5">
            <a:extLst>
              <a:ext uri="{FF2B5EF4-FFF2-40B4-BE49-F238E27FC236}">
                <a16:creationId xmlns:a16="http://schemas.microsoft.com/office/drawing/2014/main" id="{B1C21857-EE1A-45FD-9BBA-ECF18D3F7541}"/>
              </a:ext>
            </a:extLst>
          </p:cNvPr>
          <p:cNvGraphicFramePr>
            <a:graphicFrameLocks noGrp="1"/>
          </p:cNvGraphicFramePr>
          <p:nvPr>
            <p:extLst>
              <p:ext uri="{D42A27DB-BD31-4B8C-83A1-F6EECF244321}">
                <p14:modId xmlns:p14="http://schemas.microsoft.com/office/powerpoint/2010/main" val="2038844706"/>
              </p:ext>
            </p:extLst>
          </p:nvPr>
        </p:nvGraphicFramePr>
        <p:xfrm>
          <a:off x="1069522" y="5445224"/>
          <a:ext cx="7353300" cy="646331"/>
        </p:xfrm>
        <a:graphic>
          <a:graphicData uri="http://schemas.openxmlformats.org/drawingml/2006/table">
            <a:tbl>
              <a:tblPr/>
              <a:tblGrid>
                <a:gridCol w="3676650">
                  <a:extLst>
                    <a:ext uri="{9D8B030D-6E8A-4147-A177-3AD203B41FA5}">
                      <a16:colId xmlns:a16="http://schemas.microsoft.com/office/drawing/2014/main" val="1669453516"/>
                    </a:ext>
                  </a:extLst>
                </a:gridCol>
                <a:gridCol w="3676650">
                  <a:extLst>
                    <a:ext uri="{9D8B030D-6E8A-4147-A177-3AD203B41FA5}">
                      <a16:colId xmlns:a16="http://schemas.microsoft.com/office/drawing/2014/main" val="563554305"/>
                    </a:ext>
                  </a:extLst>
                </a:gridCol>
              </a:tblGrid>
              <a:tr h="646331">
                <a:tc>
                  <a:txBody>
                    <a:bodyPr/>
                    <a:lstStyle/>
                    <a:p>
                      <a:pPr algn="l" fontAlgn="t"/>
                      <a:r>
                        <a:rPr lang="en-IN" b="0">
                          <a:effectLst/>
                          <a:latin typeface="inherit"/>
                        </a:rPr>
                        <a:t>Cohesion is </a:t>
                      </a:r>
                      <a:r>
                        <a:rPr lang="en-IN" b="1">
                          <a:effectLst/>
                          <a:latin typeface="inherit"/>
                        </a:rPr>
                        <a:t>Intra – Module</a:t>
                      </a:r>
                      <a:r>
                        <a:rPr lang="en-IN" b="0">
                          <a:effectLst/>
                          <a:latin typeface="inherit"/>
                        </a:rPr>
                        <a:t> Concept.</a:t>
                      </a:r>
                    </a:p>
                  </a:txBody>
                  <a:tcPr marL="95250" marR="95250" marT="28575" marB="2857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b="0" dirty="0">
                          <a:effectLst/>
                          <a:latin typeface="inherit"/>
                        </a:rPr>
                        <a:t>Coupling is </a:t>
                      </a:r>
                      <a:r>
                        <a:rPr lang="en-US" b="1" dirty="0">
                          <a:effectLst/>
                          <a:latin typeface="inherit"/>
                        </a:rPr>
                        <a:t>Inter -Module</a:t>
                      </a:r>
                      <a:r>
                        <a:rPr lang="en-US" b="0" dirty="0">
                          <a:effectLst/>
                          <a:latin typeface="inherit"/>
                        </a:rPr>
                        <a:t> Concept.</a:t>
                      </a:r>
                    </a:p>
                  </a:txBody>
                  <a:tcPr marL="95250" marR="95250" marT="28575" marB="28575">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556757172"/>
                  </a:ext>
                </a:extLst>
              </a:tr>
            </a:tbl>
          </a:graphicData>
        </a:graphic>
      </p:graphicFrame>
    </p:spTree>
    <p:extLst>
      <p:ext uri="{BB962C8B-B14F-4D97-AF65-F5344CB8AC3E}">
        <p14:creationId xmlns:p14="http://schemas.microsoft.com/office/powerpoint/2010/main" val="3394395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27EE57-5BDF-4A33-AF6F-662F867F0B10}"/>
              </a:ext>
            </a:extLst>
          </p:cNvPr>
          <p:cNvSpPr/>
          <p:nvPr/>
        </p:nvSpPr>
        <p:spPr>
          <a:xfrm>
            <a:off x="787791" y="1666967"/>
            <a:ext cx="10016197" cy="369332"/>
          </a:xfrm>
          <a:prstGeom prst="rect">
            <a:avLst/>
          </a:prstGeom>
        </p:spPr>
        <p:txBody>
          <a:bodyPr wrap="square">
            <a:spAutoFit/>
          </a:bodyPr>
          <a:lstStyle/>
          <a:p>
            <a:r>
              <a:rPr lang="en-IN" dirty="0"/>
              <a:t>To go fast, in order to meet the deadline.</a:t>
            </a:r>
          </a:p>
        </p:txBody>
      </p:sp>
      <p:sp>
        <p:nvSpPr>
          <p:cNvPr id="5" name="Rectangle 4">
            <a:extLst>
              <a:ext uri="{FF2B5EF4-FFF2-40B4-BE49-F238E27FC236}">
                <a16:creationId xmlns:a16="http://schemas.microsoft.com/office/drawing/2014/main" id="{16375445-3001-4869-88FC-01A9960147BB}"/>
              </a:ext>
            </a:extLst>
          </p:cNvPr>
          <p:cNvSpPr/>
          <p:nvPr/>
        </p:nvSpPr>
        <p:spPr>
          <a:xfrm>
            <a:off x="787791" y="740284"/>
            <a:ext cx="3441968" cy="369332"/>
          </a:xfrm>
          <a:prstGeom prst="rect">
            <a:avLst/>
          </a:prstGeom>
        </p:spPr>
        <p:txBody>
          <a:bodyPr wrap="none">
            <a:spAutoFit/>
          </a:bodyPr>
          <a:lstStyle/>
          <a:p>
            <a:r>
              <a:rPr lang="en-IN" dirty="0"/>
              <a:t>Why do you right the bad code?</a:t>
            </a:r>
          </a:p>
        </p:txBody>
      </p:sp>
    </p:spTree>
    <p:extLst>
      <p:ext uri="{BB962C8B-B14F-4D97-AF65-F5344CB8AC3E}">
        <p14:creationId xmlns:p14="http://schemas.microsoft.com/office/powerpoint/2010/main" val="37269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697070" y="219151"/>
            <a:ext cx="10514880" cy="31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dirty="0">
                <a:solidFill>
                  <a:srgbClr val="000000"/>
                </a:solidFill>
                <a:uFill>
                  <a:solidFill>
                    <a:srgbClr val="FFFFFF"/>
                  </a:solidFill>
                </a:uFill>
                <a:latin typeface="Calibri Light"/>
              </a:rPr>
              <a:t>			Clean Code</a:t>
            </a:r>
            <a:endParaRPr lang="en-IN" sz="1800" b="0" strike="noStrike" spc="-1" dirty="0">
              <a:solidFill>
                <a:srgbClr val="000000"/>
              </a:solidFill>
              <a:uFill>
                <a:solidFill>
                  <a:srgbClr val="FFFFFF"/>
                </a:solidFill>
              </a:uFill>
              <a:latin typeface="Arial"/>
            </a:endParaRPr>
          </a:p>
        </p:txBody>
      </p:sp>
      <p:sp>
        <p:nvSpPr>
          <p:cNvPr id="163" name="CustomShape 2"/>
          <p:cNvSpPr/>
          <p:nvPr/>
        </p:nvSpPr>
        <p:spPr>
          <a:xfrm>
            <a:off x="838080" y="1791392"/>
            <a:ext cx="10514880" cy="4350600"/>
          </a:xfrm>
          <a:prstGeom prst="rect">
            <a:avLst/>
          </a:prstGeom>
          <a:noFill/>
          <a:ln>
            <a:noFill/>
          </a:ln>
        </p:spPr>
        <p:style>
          <a:lnRef idx="0">
            <a:scrgbClr r="0" g="0" b="0"/>
          </a:lnRef>
          <a:fillRef idx="0">
            <a:scrgbClr r="0" g="0" b="0"/>
          </a:fillRef>
          <a:effectRef idx="0">
            <a:scrgbClr r="0" g="0" b="0"/>
          </a:effectRef>
          <a:fontRef idx="minor"/>
        </p:style>
      </p:sp>
      <p:sp>
        <p:nvSpPr>
          <p:cNvPr id="164" name="CustomShape 3"/>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8503109-60AF-478E-949A-D119681940A2}" type="slidenum">
              <a:rPr lang="en-IN" sz="1200" b="0" strike="noStrike" spc="-1">
                <a:solidFill>
                  <a:srgbClr val="8B8B8B"/>
                </a:solidFill>
                <a:uFill>
                  <a:solidFill>
                    <a:srgbClr val="FFFFFF"/>
                  </a:solidFill>
                </a:uFill>
                <a:latin typeface="Calibri"/>
              </a:rPr>
              <a:t>5</a:t>
            </a:fld>
            <a:endParaRPr lang="en-IN" sz="1800" b="0" strike="noStrike" spc="-1">
              <a:solidFill>
                <a:srgbClr val="000000"/>
              </a:solidFill>
              <a:uFill>
                <a:solidFill>
                  <a:srgbClr val="FFFFFF"/>
                </a:solidFill>
              </a:uFill>
              <a:latin typeface="Arial"/>
            </a:endParaRPr>
          </a:p>
        </p:txBody>
      </p:sp>
      <p:pic>
        <p:nvPicPr>
          <p:cNvPr id="165" name="Picture 4"/>
          <p:cNvPicPr/>
          <p:nvPr/>
        </p:nvPicPr>
        <p:blipFill>
          <a:blip r:embed="rId2"/>
          <a:stretch/>
        </p:blipFill>
        <p:spPr>
          <a:xfrm>
            <a:off x="1140375" y="1791392"/>
            <a:ext cx="7315200" cy="3778740"/>
          </a:xfrm>
          <a:prstGeom prst="rect">
            <a:avLst/>
          </a:prstGeom>
          <a:ln>
            <a:noFill/>
          </a:ln>
        </p:spPr>
      </p:pic>
      <p:sp>
        <p:nvSpPr>
          <p:cNvPr id="3" name="Rectangle 2">
            <a:extLst>
              <a:ext uri="{FF2B5EF4-FFF2-40B4-BE49-F238E27FC236}">
                <a16:creationId xmlns:a16="http://schemas.microsoft.com/office/drawing/2014/main" id="{3F0381A8-26B6-4204-BDF0-3EAE8750BB07}"/>
              </a:ext>
            </a:extLst>
          </p:cNvPr>
          <p:cNvSpPr/>
          <p:nvPr/>
        </p:nvSpPr>
        <p:spPr>
          <a:xfrm>
            <a:off x="1252416" y="6095524"/>
            <a:ext cx="2760756" cy="341632"/>
          </a:xfrm>
          <a:prstGeom prst="rect">
            <a:avLst/>
          </a:prstGeom>
        </p:spPr>
        <p:txBody>
          <a:bodyPr wrap="none">
            <a:spAutoFit/>
          </a:bodyPr>
          <a:lstStyle/>
          <a:p>
            <a:pPr marL="720">
              <a:lnSpc>
                <a:spcPct val="90000"/>
              </a:lnSpc>
              <a:buClr>
                <a:srgbClr val="000000"/>
              </a:buClr>
            </a:pPr>
            <a:r>
              <a:rPr lang="en-IN" spc="-1" dirty="0">
                <a:solidFill>
                  <a:srgbClr val="000000"/>
                </a:solidFill>
                <a:uFill>
                  <a:solidFill>
                    <a:srgbClr val="FFFFFF"/>
                  </a:solidFill>
                </a:uFill>
                <a:latin typeface="Calibri"/>
              </a:rPr>
              <a:t>Doctor also have deadlines.</a:t>
            </a:r>
            <a:endParaRPr lang="en-IN" sz="1200" spc="-1" dirty="0">
              <a:solidFill>
                <a:srgbClr val="000000"/>
              </a:solidFill>
              <a:uFill>
                <a:solidFill>
                  <a:srgbClr val="FFFFFF"/>
                </a:solidFill>
              </a:uFill>
            </a:endParaRPr>
          </a:p>
        </p:txBody>
      </p:sp>
      <p:sp>
        <p:nvSpPr>
          <p:cNvPr id="8" name="Rectangle 7">
            <a:extLst>
              <a:ext uri="{FF2B5EF4-FFF2-40B4-BE49-F238E27FC236}">
                <a16:creationId xmlns:a16="http://schemas.microsoft.com/office/drawing/2014/main" id="{30A72A56-CCB5-4B05-A0D1-ED3BA3395936}"/>
              </a:ext>
            </a:extLst>
          </p:cNvPr>
          <p:cNvSpPr/>
          <p:nvPr/>
        </p:nvSpPr>
        <p:spPr>
          <a:xfrm>
            <a:off x="1000337" y="930534"/>
            <a:ext cx="9908345" cy="646331"/>
          </a:xfrm>
          <a:prstGeom prst="rect">
            <a:avLst/>
          </a:prstGeom>
        </p:spPr>
        <p:txBody>
          <a:bodyPr wrap="square">
            <a:spAutoFit/>
          </a:bodyPr>
          <a:lstStyle/>
          <a:p>
            <a:r>
              <a:rPr lang="en-IN" dirty="0"/>
              <a:t>Assume : You are on operation table and doctors are operating on you, what would you like how doctor should act?</a:t>
            </a:r>
          </a:p>
        </p:txBody>
      </p:sp>
      <p:sp>
        <p:nvSpPr>
          <p:cNvPr id="10" name="Rectangle 9">
            <a:extLst>
              <a:ext uri="{FF2B5EF4-FFF2-40B4-BE49-F238E27FC236}">
                <a16:creationId xmlns:a16="http://schemas.microsoft.com/office/drawing/2014/main" id="{1401C65D-7405-4C78-846A-2728A7E322A0}"/>
              </a:ext>
            </a:extLst>
          </p:cNvPr>
          <p:cNvSpPr/>
          <p:nvPr/>
        </p:nvSpPr>
        <p:spPr>
          <a:xfrm>
            <a:off x="1252416" y="6468033"/>
            <a:ext cx="242887" cy="341632"/>
          </a:xfrm>
          <a:prstGeom prst="rect">
            <a:avLst/>
          </a:prstGeom>
        </p:spPr>
        <p:txBody>
          <a:bodyPr wrap="none">
            <a:spAutoFit/>
          </a:bodyPr>
          <a:lstStyle/>
          <a:p>
            <a:pPr marL="720">
              <a:lnSpc>
                <a:spcPct val="90000"/>
              </a:lnSpc>
              <a:buClr>
                <a:srgbClr val="000000"/>
              </a:buClr>
            </a:pPr>
            <a:r>
              <a:rPr lang="en-IN" spc="-1" dirty="0">
                <a:solidFill>
                  <a:srgbClr val="000000"/>
                </a:solidFill>
                <a:uFill>
                  <a:solidFill>
                    <a:srgbClr val="FFFFFF"/>
                  </a:solidFill>
                </a:uFill>
                <a:latin typeface="Calibri"/>
              </a:rPr>
              <a:t>.</a:t>
            </a:r>
            <a:endParaRPr lang="en-IN" sz="1200" spc="-1" dirty="0">
              <a:solidFill>
                <a:srgbClr val="000000"/>
              </a:solidFill>
              <a:uFill>
                <a:solidFill>
                  <a:srgbClr val="FFFFFF"/>
                </a:solidFill>
              </a:uFill>
            </a:endParaRPr>
          </a:p>
        </p:txBody>
      </p:sp>
    </p:spTree>
    <p:extLst>
      <p:ext uri="{BB962C8B-B14F-4D97-AF65-F5344CB8AC3E}">
        <p14:creationId xmlns:p14="http://schemas.microsoft.com/office/powerpoint/2010/main" val="748787056"/>
      </p:ext>
    </p:extLst>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5"/>
                                        </p:tgtEl>
                                        <p:attrNameLst>
                                          <p:attrName>style.visibility</p:attrName>
                                        </p:attrNameLst>
                                      </p:cBhvr>
                                      <p:to>
                                        <p:strVal val="visible"/>
                                      </p:to>
                                    </p:set>
                                    <p:animEffect transition="in" filter="fade">
                                      <p:cBhvr>
                                        <p:cTn id="14" dur="1000"/>
                                        <p:tgtEl>
                                          <p:spTgt spid="165"/>
                                        </p:tgtEl>
                                      </p:cBhvr>
                                    </p:animEffect>
                                    <p:anim calcmode="lin" valueType="num">
                                      <p:cBhvr>
                                        <p:cTn id="15" dur="1000" fill="hold"/>
                                        <p:tgtEl>
                                          <p:spTgt spid="165"/>
                                        </p:tgtEl>
                                        <p:attrNameLst>
                                          <p:attrName>ppt_x</p:attrName>
                                        </p:attrNameLst>
                                      </p:cBhvr>
                                      <p:tavLst>
                                        <p:tav tm="0">
                                          <p:val>
                                            <p:strVal val="#ppt_x"/>
                                          </p:val>
                                        </p:tav>
                                        <p:tav tm="100000">
                                          <p:val>
                                            <p:strVal val="#ppt_x"/>
                                          </p:val>
                                        </p:tav>
                                      </p:tavLst>
                                    </p:anim>
                                    <p:anim calcmode="lin" valueType="num">
                                      <p:cBhvr>
                                        <p:cTn id="16" dur="1000" fill="hold"/>
                                        <p:tgtEl>
                                          <p:spTgt spid="16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387914" y="137160"/>
            <a:ext cx="10514880" cy="7744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dirty="0">
                <a:solidFill>
                  <a:srgbClr val="000000"/>
                </a:solidFill>
                <a:uFill>
                  <a:solidFill>
                    <a:srgbClr val="FFFFFF"/>
                  </a:solidFill>
                </a:uFill>
                <a:latin typeface="Calibri Light"/>
              </a:rPr>
              <a:t>Clean Code - Naming</a:t>
            </a:r>
            <a:endParaRPr lang="en-IN" sz="1800" b="0" strike="noStrike" spc="-1" dirty="0">
              <a:solidFill>
                <a:srgbClr val="000000"/>
              </a:solidFill>
              <a:uFill>
                <a:solidFill>
                  <a:srgbClr val="FFFFFF"/>
                </a:solidFill>
              </a:uFill>
              <a:latin typeface="Arial"/>
            </a:endParaRPr>
          </a:p>
        </p:txBody>
      </p:sp>
      <p:pic>
        <p:nvPicPr>
          <p:cNvPr id="86" name="Content Placeholder 3"/>
          <p:cNvPicPr/>
          <p:nvPr/>
        </p:nvPicPr>
        <p:blipFill>
          <a:blip r:embed="rId2"/>
          <a:stretch/>
        </p:blipFill>
        <p:spPr>
          <a:xfrm>
            <a:off x="1869840" y="1825560"/>
            <a:ext cx="8078760" cy="4350600"/>
          </a:xfrm>
          <a:prstGeom prst="rect">
            <a:avLst/>
          </a:prstGeom>
          <a:ln>
            <a:noFill/>
          </a:ln>
        </p:spPr>
      </p:pic>
      <p:sp>
        <p:nvSpPr>
          <p:cNvPr id="87" name="CustomShape 2"/>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7ECD920-BD96-4267-9498-C37955F33AD2}" type="slidenum">
              <a:rPr lang="en-IN" sz="1200" b="0" strike="noStrike" spc="-1">
                <a:solidFill>
                  <a:srgbClr val="8B8B8B"/>
                </a:solidFill>
                <a:uFill>
                  <a:solidFill>
                    <a:srgbClr val="FFFFFF"/>
                  </a:solidFill>
                </a:uFill>
                <a:latin typeface="Calibri"/>
              </a:rPr>
              <a:t>6</a:t>
            </a:fld>
            <a:endParaRPr lang="en-IN" sz="1800" b="0" strike="noStrike" spc="-1">
              <a:solidFill>
                <a:srgbClr val="000000"/>
              </a:solidFill>
              <a:uFill>
                <a:solidFill>
                  <a:srgbClr val="FFFFFF"/>
                </a:solidFill>
              </a:uFill>
              <a:latin typeface="Arial"/>
            </a:endParaRPr>
          </a:p>
        </p:txBody>
      </p:sp>
      <p:sp>
        <p:nvSpPr>
          <p:cNvPr id="2" name="TextBox 1">
            <a:extLst>
              <a:ext uri="{FF2B5EF4-FFF2-40B4-BE49-F238E27FC236}">
                <a16:creationId xmlns:a16="http://schemas.microsoft.com/office/drawing/2014/main" id="{FC7C9166-B8AA-45FE-A4FE-69F6222C8A83}"/>
              </a:ext>
            </a:extLst>
          </p:cNvPr>
          <p:cNvSpPr txBox="1"/>
          <p:nvPr/>
        </p:nvSpPr>
        <p:spPr>
          <a:xfrm>
            <a:off x="7766155" y="632451"/>
            <a:ext cx="2701260" cy="369332"/>
          </a:xfrm>
          <a:prstGeom prst="rect">
            <a:avLst/>
          </a:prstGeom>
          <a:noFill/>
        </p:spPr>
        <p:txBody>
          <a:bodyPr wrap="square" rtlCol="0">
            <a:spAutoFit/>
          </a:bodyPr>
          <a:lstStyle/>
          <a:p>
            <a:r>
              <a:rPr lang="en-IN" dirty="0"/>
              <a:t>Don’t let the user think.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a:solidFill>
                  <a:srgbClr val="000000"/>
                </a:solidFill>
                <a:uFill>
                  <a:solidFill>
                    <a:srgbClr val="FFFFFF"/>
                  </a:solidFill>
                </a:uFill>
                <a:latin typeface="Calibri Light"/>
              </a:rPr>
              <a:t>Clean Code - Naming</a:t>
            </a:r>
            <a:endParaRPr lang="en-IN" sz="1800" b="0" strike="noStrike" spc="-1">
              <a:solidFill>
                <a:srgbClr val="000000"/>
              </a:solidFill>
              <a:uFill>
                <a:solidFill>
                  <a:srgbClr val="FFFFFF"/>
                </a:solidFill>
              </a:uFill>
              <a:latin typeface="Arial"/>
            </a:endParaRPr>
          </a:p>
        </p:txBody>
      </p:sp>
      <p:pic>
        <p:nvPicPr>
          <p:cNvPr id="89" name="Content Placeholder 3"/>
          <p:cNvPicPr/>
          <p:nvPr/>
        </p:nvPicPr>
        <p:blipFill>
          <a:blip r:embed="rId2"/>
          <a:stretch/>
        </p:blipFill>
        <p:spPr>
          <a:xfrm>
            <a:off x="2292840" y="1825560"/>
            <a:ext cx="8010360" cy="4350600"/>
          </a:xfrm>
          <a:prstGeom prst="rect">
            <a:avLst/>
          </a:prstGeom>
          <a:ln>
            <a:noFill/>
          </a:ln>
        </p:spPr>
      </p:pic>
      <p:sp>
        <p:nvSpPr>
          <p:cNvPr id="90" name="CustomShape 2"/>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5055983-B5DF-4BDA-A1BF-33E62CCFB521}" type="slidenum">
              <a:rPr lang="en-IN" sz="1200" b="0" strike="noStrike" spc="-1">
                <a:solidFill>
                  <a:srgbClr val="8B8B8B"/>
                </a:solidFill>
                <a:uFill>
                  <a:solidFill>
                    <a:srgbClr val="FFFFFF"/>
                  </a:solidFill>
                </a:uFill>
                <a:latin typeface="Calibri"/>
              </a:rPr>
              <a:t>7</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288000" y="114840"/>
            <a:ext cx="10514880" cy="6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a:solidFill>
                  <a:srgbClr val="000000"/>
                </a:solidFill>
                <a:uFill>
                  <a:solidFill>
                    <a:srgbClr val="FFFFFF"/>
                  </a:solidFill>
                </a:uFill>
                <a:latin typeface="Calibri Light"/>
              </a:rPr>
              <a:t>Clean Code - Naming</a:t>
            </a:r>
            <a:endParaRPr lang="en-IN" sz="1800" b="0" strike="noStrike" spc="-1">
              <a:solidFill>
                <a:srgbClr val="000000"/>
              </a:solidFill>
              <a:uFill>
                <a:solidFill>
                  <a:srgbClr val="FFFFFF"/>
                </a:solidFill>
              </a:uFill>
              <a:latin typeface="Arial"/>
            </a:endParaRPr>
          </a:p>
        </p:txBody>
      </p:sp>
      <p:pic>
        <p:nvPicPr>
          <p:cNvPr id="92" name="Content Placeholder 3"/>
          <p:cNvPicPr/>
          <p:nvPr/>
        </p:nvPicPr>
        <p:blipFill>
          <a:blip r:embed="rId2"/>
          <a:stretch/>
        </p:blipFill>
        <p:spPr>
          <a:xfrm>
            <a:off x="718560" y="1086120"/>
            <a:ext cx="9865080" cy="5321520"/>
          </a:xfrm>
          <a:prstGeom prst="rect">
            <a:avLst/>
          </a:prstGeom>
          <a:ln>
            <a:noFill/>
          </a:ln>
        </p:spPr>
      </p:pic>
      <p:sp>
        <p:nvSpPr>
          <p:cNvPr id="93" name="CustomShape 2"/>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355AB72-BA24-4CAA-9D1E-01F724D2D2CC}" type="slidenum">
              <a:rPr lang="en-IN" sz="1200" b="0" strike="noStrike" spc="-1">
                <a:solidFill>
                  <a:srgbClr val="8B8B8B"/>
                </a:solidFill>
                <a:uFill>
                  <a:solidFill>
                    <a:srgbClr val="FFFFFF"/>
                  </a:solidFill>
                </a:uFill>
                <a:latin typeface="Calibri"/>
              </a:rPr>
              <a:t>8</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613080" y="136440"/>
            <a:ext cx="1051488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a:solidFill>
                  <a:srgbClr val="000000"/>
                </a:solidFill>
                <a:uFill>
                  <a:solidFill>
                    <a:srgbClr val="FFFFFF"/>
                  </a:solidFill>
                </a:uFill>
                <a:latin typeface="Calibri Light"/>
              </a:rPr>
              <a:t>Clean Code – Methods/Functions</a:t>
            </a:r>
            <a:endParaRPr lang="en-IN" sz="1800" b="0" strike="noStrike" spc="-1">
              <a:solidFill>
                <a:srgbClr val="000000"/>
              </a:solidFill>
              <a:uFill>
                <a:solidFill>
                  <a:srgbClr val="FFFFFF"/>
                </a:solidFill>
              </a:uFill>
              <a:latin typeface="Arial"/>
            </a:endParaRPr>
          </a:p>
        </p:txBody>
      </p:sp>
      <p:sp>
        <p:nvSpPr>
          <p:cNvPr id="95" name="CustomShape 2"/>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4846F269-F832-47FC-B98B-930C6E2EC9AB}" type="slidenum">
              <a:rPr lang="en-IN" sz="1200" b="0" strike="noStrike" spc="-1">
                <a:solidFill>
                  <a:srgbClr val="8B8B8B"/>
                </a:solidFill>
                <a:uFill>
                  <a:solidFill>
                    <a:srgbClr val="FFFFFF"/>
                  </a:solidFill>
                </a:uFill>
                <a:latin typeface="Calibri"/>
              </a:rPr>
              <a:t>9</a:t>
            </a:fld>
            <a:endParaRPr lang="en-IN" sz="1800" b="0" strike="noStrike" spc="-1">
              <a:solidFill>
                <a:srgbClr val="000000"/>
              </a:solidFill>
              <a:uFill>
                <a:solidFill>
                  <a:srgbClr val="FFFFFF"/>
                </a:solidFill>
              </a:uFill>
              <a:latin typeface="Arial"/>
            </a:endParaRPr>
          </a:p>
        </p:txBody>
      </p:sp>
      <p:pic>
        <p:nvPicPr>
          <p:cNvPr id="96" name="Picture 8"/>
          <p:cNvPicPr/>
          <p:nvPr/>
        </p:nvPicPr>
        <p:blipFill>
          <a:blip r:embed="rId2"/>
          <a:stretch/>
        </p:blipFill>
        <p:spPr>
          <a:xfrm>
            <a:off x="972000" y="756000"/>
            <a:ext cx="9111960" cy="4599360"/>
          </a:xfrm>
          <a:prstGeom prst="rect">
            <a:avLst/>
          </a:prstGeom>
          <a:ln>
            <a:noFill/>
          </a:ln>
        </p:spPr>
      </p:pic>
      <p:sp>
        <p:nvSpPr>
          <p:cNvPr id="97" name="CustomShape 3"/>
          <p:cNvSpPr/>
          <p:nvPr/>
        </p:nvSpPr>
        <p:spPr>
          <a:xfrm>
            <a:off x="361080" y="5491800"/>
            <a:ext cx="11014560" cy="915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IN" sz="2800" b="0" strike="noStrike" spc="-1">
                <a:solidFill>
                  <a:srgbClr val="000000"/>
                </a:solidFill>
                <a:uFill>
                  <a:solidFill>
                    <a:srgbClr val="FFFFFF"/>
                  </a:solidFill>
                </a:uFill>
                <a:latin typeface="Calibri"/>
              </a:rPr>
              <a:t>“The ratio of time spent reading (code) versus writing is well over 10 to 1 ... (therefore) making it easy to read makes it easier to write/extend.”</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4086</TotalTime>
  <Words>1180</Words>
  <Application>Microsoft Office PowerPoint</Application>
  <PresentationFormat>Widescreen</PresentationFormat>
  <Paragraphs>204</Paragraphs>
  <Slides>39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vt:lpstr>
      <vt:lpstr>Calibri</vt:lpstr>
      <vt:lpstr>Calibri Light</vt:lpstr>
      <vt:lpstr>Cambria</vt:lpstr>
      <vt:lpstr>Century</vt:lpstr>
      <vt:lpstr>DejaVu Sans</vt:lpstr>
      <vt:lpstr>Helvetica Neue</vt:lpstr>
      <vt:lpstr>inherit</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Clean Coding</dc:title>
  <dc:subject/>
  <dc:creator>Vishal Bayskar</dc:creator>
  <dc:description/>
  <cp:lastModifiedBy>Vishal Bayskar</cp:lastModifiedBy>
  <cp:revision>285</cp:revision>
  <dcterms:created xsi:type="dcterms:W3CDTF">2017-03-27T01:54:17Z</dcterms:created>
  <dcterms:modified xsi:type="dcterms:W3CDTF">2018-11-01T06:18:33Z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28</vt:i4>
  </property>
</Properties>
</file>