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30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3" r:id="rId32"/>
    <p:sldId id="304" r:id="rId33"/>
    <p:sldId id="30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obUQ1cIbKbmDh6uvOODvg==" hashData="VZTWC142hEgJESKzybc+CZm6z7QYLi0GEeKqKpLRXWAFsZ4uEuOV/q1UxUG6qbc0XZL3dDpI1MoMZaMSlpHRQ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3: </a:t>
            </a:r>
            <a:r>
              <a:rPr lang="en-US" dirty="0"/>
              <a:t>HTML &amp; XHTML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1" name="TextBox 20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</a:t>
              </a:r>
              <a:r>
                <a:rPr lang="en-US" sz="2000" b="1" dirty="0" err="1"/>
                <a:t>Arjun</a:t>
              </a:r>
              <a:r>
                <a:rPr lang="en-US" sz="2000" b="1" dirty="0"/>
                <a:t> V. </a:t>
              </a:r>
              <a:r>
                <a:rPr lang="en-US" sz="2000" b="1" dirty="0" err="1"/>
                <a:t>Bala</a:t>
              </a:r>
              <a:endParaRPr 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9624822202</a:t>
              </a:r>
            </a:p>
            <a:p>
              <a:r>
                <a:rPr lang="en-US" dirty="0"/>
                <a:t>     arjun.bala@darshan.ac.in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3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entagon 28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2160708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Web Technology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177782" y="2315222"/>
                <a:ext cx="418815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Unit-3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HTML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30" name="Picture 6" descr="Image result for html 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4800" y="2082800"/>
            <a:ext cx="2032000" cy="203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First HTML Page: Body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42677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First HTML Page</a:t>
            </a:r>
            <a:endParaRPr lang="en-IN" dirty="0">
              <a:latin typeface="+mj-lt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338" y="1675021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20" name="Picture 8" descr="My-First-HTML-Page-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67409"/>
            <a:ext cx="55562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1066800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Basic HTML Tags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Headings	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Anchor Tag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1) Headings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30938" y="2743200"/>
            <a:ext cx="7327262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sz="3400" dirty="0">
                <a:ea typeface="宋体" pitchFamily="2" charset="-122"/>
              </a:rPr>
              <a:t>&lt;h1&gt; text &lt;/h1&gt; -- largest of the six</a:t>
            </a:r>
          </a:p>
          <a:p>
            <a:pPr lvl="1"/>
            <a:r>
              <a:rPr lang="en-US" altLang="zh-CN" sz="3200" dirty="0">
                <a:ea typeface="宋体" pitchFamily="2" charset="-122"/>
              </a:rPr>
              <a:t>&lt;h2&gt; text &lt;/h2&gt;</a:t>
            </a:r>
          </a:p>
          <a:p>
            <a:pPr lvl="1"/>
            <a:r>
              <a:rPr lang="en-US" altLang="zh-CN" sz="3000" dirty="0">
                <a:ea typeface="宋体" pitchFamily="2" charset="-122"/>
              </a:rPr>
              <a:t>&lt;h3&gt; text &lt;/h3&gt;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&lt;h4&gt; text &lt;/h4&gt;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&lt;h5&gt; text &lt;/h5&gt;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&lt;h6&gt; text &lt;/h6&gt; -- smallest of the six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align=</a:t>
            </a:r>
            <a:r>
              <a:rPr lang="en-US" altLang="zh-CN" sz="2800" i="1" dirty="0">
                <a:ea typeface="宋体" pitchFamily="2" charset="-122"/>
              </a:rPr>
              <a:t>"position"</a:t>
            </a:r>
            <a:r>
              <a:rPr lang="en-US" altLang="zh-CN" sz="2800" dirty="0">
                <a:ea typeface="宋体" pitchFamily="2" charset="-122"/>
              </a:rPr>
              <a:t> --left (default), center or right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0366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Headings are important because search engines use the headings to index the structure and content of your web pages.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2) &lt;p&gt; paragraph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810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&lt;p&gt; defines a paragraph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Add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align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"position"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(left, center, right)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Multiple &lt;p&gt;'s do not create blank lines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Use 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&gt; for blank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Fully-specified text uses &lt;p&gt; and &lt;/p&gt;</a:t>
            </a:r>
            <a:r>
              <a:rPr lang="en-US" altLang="zh-CN" sz="28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, b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&lt;/p&gt; is 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3) Colors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Values for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bgcolor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and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color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many are predefined (red, blue, green, ...)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all colors can be specified as a six character hexadecimal value: #RRGGBB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#FF0000 – 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#888888 – gray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AA743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#00FF00 –green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#000000 – black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4) Fonts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1187" y="2883456"/>
            <a:ext cx="7161213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>
                <a:ea typeface="宋体" pitchFamily="2" charset="-122"/>
              </a:rPr>
              <a:t>&lt;font color="red" size="2" face="Times Roman"&gt;</a:t>
            </a:r>
          </a:p>
          <a:p>
            <a:r>
              <a:rPr lang="en-US" altLang="zh-CN" sz="2200" dirty="0">
                <a:ea typeface="宋体" pitchFamily="2" charset="-122"/>
              </a:rPr>
              <a:t>This is the text of line one &lt;/font&gt;</a:t>
            </a:r>
          </a:p>
          <a:p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&lt;font color="green" size="4" face="Arial"&gt;</a:t>
            </a:r>
          </a:p>
          <a:p>
            <a:r>
              <a:rPr lang="en-US" altLang="zh-CN" sz="2200" dirty="0">
                <a:ea typeface="宋体" pitchFamily="2" charset="-122"/>
              </a:rPr>
              <a:t>Line two contains this text &lt;/font&gt;</a:t>
            </a:r>
          </a:p>
          <a:p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&lt;font color="</a:t>
            </a:r>
            <a:r>
              <a:rPr lang="en-US" altLang="zh-CN" sz="2000" dirty="0">
                <a:ea typeface="宋体" pitchFamily="2" charset="-122"/>
                <a:cs typeface="Times New Roman" panose="02020603050405020304" pitchFamily="18" charset="0"/>
              </a:rPr>
              <a:t>#FF9933</a:t>
            </a:r>
            <a:r>
              <a:rPr lang="en-US" altLang="zh-CN" sz="2200" dirty="0">
                <a:ea typeface="宋体" pitchFamily="2" charset="-122"/>
              </a:rPr>
              <a:t>" size="6" face="Courier“&gt;</a:t>
            </a:r>
          </a:p>
          <a:p>
            <a:r>
              <a:rPr lang="en-US" altLang="zh-CN" sz="2200" dirty="0">
                <a:ea typeface="宋体" pitchFamily="2" charset="-122"/>
              </a:rPr>
              <a:t>The third line has this additional text &lt;/font&gt;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3371850"/>
            <a:ext cx="43815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81000" y="9906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The &lt;font&gt; tag specifies the font face, font size, and color of text.</a:t>
            </a:r>
          </a:p>
          <a:p>
            <a:pPr marL="342900" lvl="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8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The &lt;font&gt; tag is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宋体" pitchFamily="2" charset="-122"/>
                <a:cs typeface="Times New Roman" panose="02020603050405020304" pitchFamily="18" charset="0"/>
              </a:rPr>
              <a:t>not supported in HTML5</a:t>
            </a:r>
            <a:r>
              <a:rPr lang="en-US" altLang="zh-CN" sz="28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5)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2019300" cy="5334000"/>
          </a:xfrm>
        </p:spPr>
        <p:txBody>
          <a:bodyPr/>
          <a:lstStyle/>
          <a:p>
            <a:pPr>
              <a:buNone/>
            </a:pPr>
            <a:r>
              <a:rPr lang="en-US" dirty="0"/>
              <a:t>Ordered List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Block-A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Block-B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Block-C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Block-D</a:t>
            </a:r>
          </a:p>
          <a:p>
            <a:pPr marL="857250" lvl="1" indent="-45720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Unordered List</a:t>
            </a:r>
          </a:p>
          <a:p>
            <a:pPr lvl="1"/>
            <a:r>
              <a:rPr lang="en-US" dirty="0"/>
              <a:t>Block-A</a:t>
            </a:r>
          </a:p>
          <a:p>
            <a:pPr lvl="1"/>
            <a:r>
              <a:rPr lang="en-US" dirty="0"/>
              <a:t>Block-B</a:t>
            </a:r>
          </a:p>
          <a:p>
            <a:pPr lvl="1"/>
            <a:r>
              <a:rPr lang="en-US" dirty="0"/>
              <a:t>Block-C</a:t>
            </a:r>
          </a:p>
          <a:p>
            <a:pPr lvl="1"/>
            <a:r>
              <a:rPr lang="en-US" dirty="0"/>
              <a:t>Block-D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669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33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435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43700" y="990600"/>
            <a:ext cx="2400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Block-A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Block-B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Block-C</a:t>
            </a:r>
          </a:p>
          <a:p>
            <a:pPr marL="914400" marR="0" lvl="1" indent="-5143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Block-D</a:t>
            </a:r>
          </a:p>
          <a:p>
            <a:pPr marL="857250" marR="0" lvl="1" indent="-4572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5.1) Ordered List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1" y="1295400"/>
            <a:ext cx="4800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&lt;</a:t>
            </a:r>
            <a:r>
              <a:rPr lang="en-US" altLang="zh-CN" sz="2400" dirty="0" err="1">
                <a:ea typeface="宋体" pitchFamily="2" charset="-122"/>
              </a:rPr>
              <a:t>ol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Item one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Item two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</a:t>
            </a:r>
            <a:r>
              <a:rPr lang="en-US" altLang="zh-CN" sz="2400" dirty="0" err="1">
                <a:ea typeface="宋体" pitchFamily="2" charset="-122"/>
              </a:rPr>
              <a:t>ol</a:t>
            </a:r>
            <a:r>
              <a:rPr lang="en-US" altLang="zh-CN" sz="2400" dirty="0">
                <a:ea typeface="宋体" pitchFamily="2" charset="-122"/>
              </a:rPr>
              <a:t> type="I" &gt;</a:t>
            </a:r>
          </a:p>
          <a:p>
            <a:r>
              <a:rPr lang="en-US" altLang="zh-CN" sz="2400" dirty="0">
                <a:ea typeface="宋体" pitchFamily="2" charset="-122"/>
              </a:rPr>
              <a:t>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</a:t>
            </a:r>
            <a:r>
              <a:rPr lang="en-US" altLang="zh-CN" sz="2400" dirty="0" err="1">
                <a:ea typeface="宋体" pitchFamily="2" charset="-122"/>
              </a:rPr>
              <a:t>Sublist</a:t>
            </a:r>
            <a:r>
              <a:rPr lang="en-US" altLang="zh-CN" sz="2400" dirty="0">
                <a:ea typeface="宋体" pitchFamily="2" charset="-122"/>
              </a:rPr>
              <a:t> item one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</a:t>
            </a:r>
            <a:r>
              <a:rPr lang="en-US" altLang="zh-CN" sz="2400" dirty="0" err="1">
                <a:ea typeface="宋体" pitchFamily="2" charset="-122"/>
              </a:rPr>
              <a:t>Sublist</a:t>
            </a:r>
            <a:r>
              <a:rPr lang="en-US" altLang="zh-CN" sz="2400" dirty="0">
                <a:ea typeface="宋体" pitchFamily="2" charset="-122"/>
              </a:rPr>
              <a:t> item two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&lt;</a:t>
            </a:r>
            <a:r>
              <a:rPr lang="en-US" altLang="zh-CN" sz="2400" dirty="0" err="1">
                <a:ea typeface="宋体" pitchFamily="2" charset="-122"/>
              </a:rPr>
              <a:t>ol</a:t>
            </a:r>
            <a:r>
              <a:rPr lang="en-US" altLang="zh-CN" sz="2400" dirty="0">
                <a:ea typeface="宋体" pitchFamily="2" charset="-122"/>
              </a:rPr>
              <a:t> type="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"&gt;</a:t>
            </a:r>
          </a:p>
          <a:p>
            <a:r>
              <a:rPr lang="en-US" altLang="zh-CN" sz="2400" dirty="0">
                <a:ea typeface="宋体" pitchFamily="2" charset="-122"/>
              </a:rPr>
              <a:t>   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Sub-sub list item one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Sub-sub list item two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&lt;/</a:t>
            </a:r>
            <a:r>
              <a:rPr lang="en-US" altLang="zh-CN" sz="2400" dirty="0" err="1">
                <a:ea typeface="宋体" pitchFamily="2" charset="-122"/>
              </a:rPr>
              <a:t>ol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&lt;/</a:t>
            </a:r>
            <a:r>
              <a:rPr lang="en-US" altLang="zh-CN" sz="2400" dirty="0" err="1">
                <a:ea typeface="宋体" pitchFamily="2" charset="-122"/>
              </a:rPr>
              <a:t>ol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&lt;/</a:t>
            </a:r>
            <a:r>
              <a:rPr lang="en-US" altLang="zh-CN" sz="2400" dirty="0" err="1">
                <a:ea typeface="宋体" pitchFamily="2" charset="-122"/>
              </a:rPr>
              <a:t>ol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72200" y="1447800"/>
            <a:ext cx="24384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Types:</a:t>
            </a:r>
          </a:p>
          <a:p>
            <a:endParaRPr lang="en-US" altLang="zh-CN" sz="2800" b="1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Type = 1 (default)</a:t>
            </a:r>
          </a:p>
          <a:p>
            <a:r>
              <a:rPr lang="en-US" altLang="zh-CN" sz="2400" dirty="0">
                <a:ea typeface="宋体" pitchFamily="2" charset="-122"/>
              </a:rPr>
              <a:t>Type = a</a:t>
            </a:r>
          </a:p>
          <a:p>
            <a:r>
              <a:rPr lang="en-US" altLang="zh-CN" sz="2400" dirty="0">
                <a:ea typeface="宋体" pitchFamily="2" charset="-122"/>
              </a:rPr>
              <a:t>Type = A</a:t>
            </a:r>
          </a:p>
          <a:p>
            <a:r>
              <a:rPr lang="en-US" altLang="zh-CN" sz="2400" dirty="0">
                <a:ea typeface="宋体" pitchFamily="2" charset="-122"/>
              </a:rPr>
              <a:t>Type = I</a:t>
            </a:r>
          </a:p>
          <a:p>
            <a:r>
              <a:rPr lang="en-US" altLang="zh-CN" sz="2400" dirty="0">
                <a:ea typeface="宋体" pitchFamily="2" charset="-122"/>
              </a:rPr>
              <a:t>Type =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endParaRPr lang="en-US" altLang="zh-CN" sz="2400" dirty="0"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953000"/>
            <a:ext cx="3048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831013" y="4572000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Output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352800" y="2667000"/>
            <a:ext cx="2819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895600" y="3733800"/>
            <a:ext cx="3276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5.2) Unordered List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30147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&lt;</a:t>
            </a:r>
            <a:r>
              <a:rPr lang="en-US" altLang="zh-CN" sz="2400" dirty="0" err="1">
                <a:ea typeface="宋体" pitchFamily="2" charset="-122"/>
              </a:rPr>
              <a:t>ul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One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Two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</a:t>
            </a:r>
            <a:r>
              <a:rPr lang="en-US" altLang="zh-CN" sz="2400" dirty="0" err="1">
                <a:ea typeface="宋体" pitchFamily="2" charset="-122"/>
              </a:rPr>
              <a:t>ul</a:t>
            </a:r>
            <a:r>
              <a:rPr lang="en-US" altLang="zh-CN" sz="2400" dirty="0">
                <a:ea typeface="宋体" pitchFamily="2" charset="-122"/>
              </a:rPr>
              <a:t> type="circle"&gt;</a:t>
            </a:r>
          </a:p>
          <a:p>
            <a:r>
              <a:rPr lang="en-US" altLang="zh-CN" sz="2400" dirty="0">
                <a:ea typeface="宋体" pitchFamily="2" charset="-122"/>
              </a:rPr>
              <a:t>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Three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Four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&lt;</a:t>
            </a:r>
            <a:r>
              <a:rPr lang="en-US" altLang="zh-CN" sz="2400" dirty="0" err="1">
                <a:ea typeface="宋体" pitchFamily="2" charset="-122"/>
              </a:rPr>
              <a:t>ul</a:t>
            </a:r>
            <a:r>
              <a:rPr lang="en-US" altLang="zh-CN" sz="2400" dirty="0">
                <a:ea typeface="宋体" pitchFamily="2" charset="-122"/>
              </a:rPr>
              <a:t> type="square"&gt;</a:t>
            </a:r>
          </a:p>
          <a:p>
            <a:r>
              <a:rPr lang="en-US" altLang="zh-CN" sz="2400" dirty="0">
                <a:ea typeface="宋体" pitchFamily="2" charset="-122"/>
              </a:rPr>
              <a:t>   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Five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   &lt;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 Six &lt;/</a:t>
            </a:r>
            <a:r>
              <a:rPr lang="en-US" altLang="zh-CN" sz="2400" dirty="0" err="1">
                <a:ea typeface="宋体" pitchFamily="2" charset="-122"/>
              </a:rPr>
              <a:t>li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   &lt;/</a:t>
            </a:r>
            <a:r>
              <a:rPr lang="en-US" altLang="zh-CN" sz="2400" dirty="0" err="1">
                <a:ea typeface="宋体" pitchFamily="2" charset="-122"/>
              </a:rPr>
              <a:t>ul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   &lt;/</a:t>
            </a:r>
            <a:r>
              <a:rPr lang="en-US" altLang="zh-CN" sz="2400" dirty="0" err="1">
                <a:ea typeface="宋体" pitchFamily="2" charset="-122"/>
              </a:rPr>
              <a:t>ul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  <a:p>
            <a:r>
              <a:rPr lang="en-US" altLang="zh-CN" sz="2400" dirty="0">
                <a:ea typeface="宋体" pitchFamily="2" charset="-122"/>
              </a:rPr>
              <a:t>&lt;/</a:t>
            </a:r>
            <a:r>
              <a:rPr lang="en-US" altLang="zh-CN" sz="2400" dirty="0" err="1">
                <a:ea typeface="宋体" pitchFamily="2" charset="-122"/>
              </a:rPr>
              <a:t>ul</a:t>
            </a:r>
            <a:r>
              <a:rPr lang="en-US" altLang="zh-CN" sz="2400" dirty="0">
                <a:ea typeface="宋体" pitchFamily="2" charset="-122"/>
              </a:rPr>
              <a:t>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43600" y="1447800"/>
            <a:ext cx="2743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ea typeface="宋体" pitchFamily="2" charset="-122"/>
              </a:rPr>
              <a:t>Types:</a:t>
            </a:r>
          </a:p>
          <a:p>
            <a:endParaRPr lang="en-US" altLang="zh-CN" sz="2800" b="1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Type = disc (default)</a:t>
            </a:r>
          </a:p>
          <a:p>
            <a:r>
              <a:rPr lang="en-US" altLang="zh-CN" sz="2400" dirty="0">
                <a:ea typeface="宋体" pitchFamily="2" charset="-122"/>
              </a:rPr>
              <a:t>Type = circle</a:t>
            </a:r>
          </a:p>
          <a:p>
            <a:r>
              <a:rPr lang="en-US" altLang="zh-CN" sz="2400" dirty="0">
                <a:ea typeface="宋体" pitchFamily="2" charset="-122"/>
              </a:rPr>
              <a:t>Type = square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1013" y="4567535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Output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953000"/>
            <a:ext cx="22955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124200" y="26670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505200" y="32766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0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Outline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4114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HTML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 is a Web Page?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 First HTML Page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HTML Code Formatting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Basic HTML Tags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  <a:p>
            <a:pPr marL="519113" marR="0" lvl="1" indent="-236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43400" y="1219200"/>
            <a:ext cx="4267200" cy="5029200"/>
          </a:xfrm>
        </p:spPr>
        <p:txBody>
          <a:bodyPr>
            <a:normAutofit/>
          </a:bodyPr>
          <a:lstStyle/>
          <a:p>
            <a:pPr marL="808038" lvl="1" indent="-361950">
              <a:lnSpc>
                <a:spcPct val="100000"/>
              </a:lnSpc>
              <a:defRPr/>
            </a:pPr>
            <a:r>
              <a:rPr lang="en-US" sz="2400" dirty="0"/>
              <a:t>List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400" dirty="0"/>
              <a:t>Anchor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sz="2400" dirty="0"/>
              <a:t>Image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2800" dirty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2800" dirty="0"/>
              <a:t>HTML Forms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2800" dirty="0"/>
              <a:t>XHTML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3"/>
              <a:tabLst/>
              <a:defRPr/>
            </a:pPr>
            <a:r>
              <a:rPr lang="en-US" sz="2800" dirty="0"/>
              <a:t>Introduction to HTML 5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6) &lt;a&gt; Anchor Tag (Hyperlinks)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229600" cy="512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The &lt;a&gt; tag defines a hyperlink, which is used to link from one page to another.</a:t>
            </a:r>
          </a:p>
          <a:p>
            <a:endParaRPr lang="en-US" altLang="zh-CN" sz="2400" b="1" dirty="0">
              <a:ea typeface="宋体" pitchFamily="2" charset="-122"/>
            </a:endParaRPr>
          </a:p>
          <a:p>
            <a:pPr lvl="1"/>
            <a:r>
              <a:rPr lang="en-US" altLang="zh-CN" sz="2400" b="1" dirty="0">
                <a:ea typeface="宋体" pitchFamily="2" charset="-122"/>
              </a:rPr>
              <a:t>Link to an absolute URL: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2200" dirty="0">
                <a:ea typeface="宋体" pitchFamily="2" charset="-122"/>
              </a:rPr>
              <a:t>If you get spam, contact &lt;a </a:t>
            </a:r>
            <a:r>
              <a:rPr lang="en-US" altLang="zh-CN" sz="2200" dirty="0" err="1">
                <a:ea typeface="宋体" pitchFamily="2" charset="-122"/>
              </a:rPr>
              <a:t>href</a:t>
            </a:r>
            <a:r>
              <a:rPr lang="en-US" altLang="zh-CN" sz="2200" dirty="0">
                <a:ea typeface="宋体" pitchFamily="2" charset="-122"/>
              </a:rPr>
              <a:t>="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ea typeface="宋体" pitchFamily="2" charset="-122"/>
              </a:rPr>
              <a:t>http://www.microsoft.com</a:t>
            </a:r>
            <a:r>
              <a:rPr lang="en-US" altLang="zh-CN" sz="2200" dirty="0"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Microsoft &lt;/a&gt; to report the problem.</a:t>
            </a:r>
          </a:p>
          <a:p>
            <a:pPr lvl="1"/>
            <a:endParaRPr lang="en-US" altLang="zh-CN" sz="2200" dirty="0">
              <a:ea typeface="宋体" pitchFamily="2" charset="-122"/>
            </a:endParaRPr>
          </a:p>
          <a:p>
            <a:pPr lvl="1"/>
            <a:r>
              <a:rPr lang="en-US" altLang="zh-CN" sz="2400" b="1" dirty="0">
                <a:ea typeface="宋体" pitchFamily="2" charset="-122"/>
              </a:rPr>
              <a:t>Link to a relative URL: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2200" dirty="0">
                <a:ea typeface="宋体" pitchFamily="2" charset="-122"/>
              </a:rPr>
              <a:t>See these &lt;a </a:t>
            </a:r>
            <a:r>
              <a:rPr lang="en-US" altLang="zh-CN" sz="2200" dirty="0" err="1">
                <a:ea typeface="宋体" pitchFamily="2" charset="-122"/>
              </a:rPr>
              <a:t>href</a:t>
            </a:r>
            <a:r>
              <a:rPr lang="en-US" altLang="zh-CN" sz="2200" dirty="0">
                <a:ea typeface="宋体" pitchFamily="2" charset="-122"/>
              </a:rPr>
              <a:t>=“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ea typeface="宋体" pitchFamily="2" charset="-122"/>
              </a:rPr>
              <a:t>./index.php</a:t>
            </a:r>
            <a:r>
              <a:rPr lang="en-US" altLang="zh-CN" sz="2200" dirty="0">
                <a:ea typeface="宋体" pitchFamily="2" charset="-122"/>
              </a:rPr>
              <a:t>"&gt; references &lt;/a&gt;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concerning our fine products.</a:t>
            </a:r>
          </a:p>
          <a:p>
            <a:pPr lvl="1"/>
            <a:endParaRPr lang="en-US" altLang="zh-CN" sz="2200" dirty="0">
              <a:ea typeface="宋体" pitchFamily="2" charset="-122"/>
            </a:endParaRPr>
          </a:p>
          <a:p>
            <a:pPr lvl="1"/>
            <a:r>
              <a:rPr lang="en-US" altLang="zh-CN" sz="2400" b="1" dirty="0">
                <a:ea typeface="宋体" pitchFamily="2" charset="-122"/>
              </a:rPr>
              <a:t>Link to a section within a URL: </a:t>
            </a:r>
            <a:endParaRPr lang="en-US" altLang="zh-CN" sz="2200" b="1" dirty="0">
              <a:ea typeface="宋体" pitchFamily="2" charset="-122"/>
            </a:endParaRPr>
          </a:p>
          <a:p>
            <a:pPr lvl="1"/>
            <a:r>
              <a:rPr lang="en-US" altLang="zh-CN" sz="2200" dirty="0">
                <a:ea typeface="宋体" pitchFamily="2" charset="-122"/>
              </a:rPr>
              <a:t>&lt;a </a:t>
            </a:r>
            <a:r>
              <a:rPr lang="en-US" altLang="zh-CN" sz="2200" dirty="0" err="1">
                <a:ea typeface="宋体" pitchFamily="2" charset="-122"/>
              </a:rPr>
              <a:t>href</a:t>
            </a:r>
            <a:r>
              <a:rPr lang="en-US" altLang="zh-CN" sz="2200" dirty="0">
                <a:ea typeface="宋体" pitchFamily="2" charset="-122"/>
              </a:rPr>
              <a:t>=“</a:t>
            </a:r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  <a:ea typeface="宋体" pitchFamily="2" charset="-122"/>
              </a:rPr>
              <a:t>#reference</a:t>
            </a:r>
            <a:r>
              <a:rPr lang="en-US" altLang="zh-CN" sz="2200" dirty="0"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Reference Section. 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7) Images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Syntax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lnSpc>
                <a:spcPct val="114000"/>
              </a:lnSpc>
              <a:spcBef>
                <a:spcPct val="20000"/>
              </a:spcBef>
              <a:defRPr/>
            </a:pPr>
            <a:r>
              <a:rPr lang="en-US" altLang="zh-CN" sz="2400" baseline="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aseline="0" dirty="0" err="1">
                <a:latin typeface="+mj-lt"/>
                <a:ea typeface="宋体" pitchFamily="2" charset="-122"/>
                <a:cs typeface="Times New Roman" panose="02020603050405020304" pitchFamily="18" charset="0"/>
              </a:rPr>
              <a:t>img</a:t>
            </a:r>
            <a:r>
              <a:rPr lang="en-US" altLang="zh-CN" sz="2400" baseline="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0" dirty="0" err="1">
                <a:latin typeface="+mj-lt"/>
                <a:ea typeface="宋体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2400" baseline="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=“</a:t>
            </a:r>
            <a:r>
              <a:rPr lang="en-US" altLang="zh-CN" sz="2400" baseline="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宋体" pitchFamily="2" charset="-122"/>
                <a:cs typeface="Times New Roman" panose="02020603050405020304" pitchFamily="18" charset="0"/>
              </a:rPr>
              <a:t>PathToImage</a:t>
            </a:r>
            <a:r>
              <a:rPr lang="en-US" altLang="zh-CN" sz="2400" baseline="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”/&gt;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src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is required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zh-CN" sz="2400" b="1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alt</a:t>
            </a:r>
            <a:r>
              <a:rPr lang="en-US" altLang="zh-CN" sz="2400" dirty="0">
                <a:latin typeface="+mj-lt"/>
                <a:ea typeface="宋体" pitchFamily="2" charset="-122"/>
                <a:cs typeface="Times New Roman" panose="02020603050405020304" pitchFamily="18" charset="0"/>
              </a:rPr>
              <a:t> will specify the text to display if the Image not found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width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height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may be in units of pixels or percentage of page or frame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width="357"</a:t>
            </a:r>
          </a:p>
          <a:p>
            <a:pPr marL="742950" marR="0" lvl="1" indent="-28575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height="50%“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Images (cont.)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304800" y="2590800"/>
          <a:ext cx="8382000" cy="3657600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align=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Image/Text Placement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on left edge; text flows to right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on right edge; text flows to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is left; words align with top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Bottom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Image is left; words align with bottom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Words align with middle of 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14478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 &lt;</a:t>
            </a:r>
            <a:r>
              <a:rPr lang="en-US" altLang="zh-CN" sz="2400" dirty="0" err="1">
                <a:ea typeface="宋体" pitchFamily="2" charset="-122"/>
              </a:rPr>
              <a:t>img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src</a:t>
            </a:r>
            <a:r>
              <a:rPr lang="en-US" altLang="zh-CN" sz="2400" dirty="0">
                <a:ea typeface="宋体" pitchFamily="2" charset="-122"/>
              </a:rPr>
              <a:t>="dolphin.jpg" </a:t>
            </a:r>
            <a:r>
              <a:rPr lang="en-US" altLang="zh-CN" sz="2400" dirty="0">
                <a:solidFill>
                  <a:srgbClr val="0202BE"/>
                </a:solidFill>
                <a:ea typeface="宋体" pitchFamily="2" charset="-122"/>
              </a:rPr>
              <a:t>align="left"</a:t>
            </a:r>
            <a:r>
              <a:rPr lang="en-US" altLang="zh-CN" sz="2400" dirty="0">
                <a:ea typeface="宋体" pitchFamily="2" charset="-122"/>
              </a:rPr>
              <a:t> width="150" height="150" alt="dolphin jump!"&gt;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Image (cont.)</a:t>
            </a:r>
            <a:r>
              <a:rPr lang="en-US" dirty="0"/>
              <a:t> =&gt; align=“bottom”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Image (cont.) </a:t>
            </a:r>
            <a:r>
              <a:rPr lang="en-US" dirty="0"/>
              <a:t>=&gt; align=“right”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8) Table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217474"/>
            <a:ext cx="397583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&lt;table&gt;		table tag</a:t>
            </a:r>
          </a:p>
          <a:p>
            <a:r>
              <a:rPr lang="en-US" altLang="zh-CN" dirty="0">
                <a:ea typeface="宋体" pitchFamily="2" charset="-122"/>
              </a:rPr>
              <a:t>&lt;caption&gt; 	optional table title</a:t>
            </a:r>
          </a:p>
          <a:p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 		table row</a:t>
            </a:r>
          </a:p>
          <a:p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dirty="0" err="1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&gt; 		table column header</a:t>
            </a:r>
          </a:p>
          <a:p>
            <a:r>
              <a:rPr lang="en-US" altLang="zh-CN" dirty="0">
                <a:ea typeface="宋体" pitchFamily="2" charset="-122"/>
              </a:rPr>
              <a:t>&lt;td&gt;		table data element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79803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ea typeface="宋体" pitchFamily="2" charset="-122"/>
              </a:rPr>
              <a:t>&lt;table border=1&gt;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&lt;caption&gt;Table Caption&lt;/caption&gt;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	&lt;</a:t>
            </a:r>
            <a:r>
              <a:rPr lang="en-US" altLang="zh-CN" dirty="0" err="1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&gt;Heading1&lt;/</a:t>
            </a:r>
            <a:r>
              <a:rPr lang="en-US" altLang="zh-CN" dirty="0" err="1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       &lt;</a:t>
            </a:r>
            <a:r>
              <a:rPr lang="en-US" altLang="zh-CN" dirty="0" err="1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&gt;Heading2&lt;/</a:t>
            </a:r>
            <a:r>
              <a:rPr lang="en-US" altLang="zh-CN" dirty="0" err="1">
                <a:ea typeface="宋体" pitchFamily="2" charset="-122"/>
              </a:rPr>
              <a:t>th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&lt;/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	&lt;td&gt;Row1 Col1 Data&lt;/td&gt;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	&lt;td&gt;Row1 Col2 Data&lt;/td&gt;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&lt;/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	&lt;td&gt;Row2 Col1 Data&lt;/td&gt;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	&lt;td&gt;Row2 Col2 Data&lt;/td&gt;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 &lt;/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&lt;/table&gt; 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588" y="2071688"/>
            <a:ext cx="58388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Table Element Attributes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912" y="1219200"/>
            <a:ext cx="880268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align=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position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left, center, right for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border=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width in pixels of border (default 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cellspacing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spacing in pixels between cells, default about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cellpadding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 -- space in pixels between cell border and table element, default about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width=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number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[%]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Times New Roman" panose="02020603050405020304" pitchFamily="18" charset="0"/>
              </a:rPr>
              <a:t>-- width in pixels or percentage of page/frame width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105400"/>
            <a:ext cx="1562100" cy="109537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953000"/>
            <a:ext cx="1800225" cy="1514475"/>
          </a:xfrm>
          <a:prstGeom prst="rect">
            <a:avLst/>
          </a:prstGeom>
          <a:noFill/>
        </p:spPr>
      </p:pic>
      <p:sp>
        <p:nvSpPr>
          <p:cNvPr id="26626" name="AutoShape 2" descr="Image result for cell spac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Table Row &lt;</a:t>
            </a:r>
            <a:r>
              <a:rPr lang="en-US" dirty="0" err="1">
                <a:latin typeface="+mj-lt"/>
              </a:rPr>
              <a:t>tr</a:t>
            </a:r>
            <a:r>
              <a:rPr lang="en-US" dirty="0">
                <a:latin typeface="+mj-lt"/>
              </a:rPr>
              <a:t>&gt; Attributes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5183022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宋体" pitchFamily="2" charset="-122"/>
              </a:rPr>
              <a:t>Valid for the table row:</a:t>
            </a:r>
          </a:p>
          <a:p>
            <a:r>
              <a:rPr lang="en-US" altLang="zh-CN" sz="2200" b="1" dirty="0">
                <a:ea typeface="宋体" pitchFamily="2" charset="-122"/>
              </a:rPr>
              <a:t>align</a:t>
            </a:r>
            <a:r>
              <a:rPr lang="en-US" altLang="zh-CN" sz="2200" dirty="0">
                <a:ea typeface="宋体" pitchFamily="2" charset="-122"/>
              </a:rPr>
              <a:t> -- left, center, right</a:t>
            </a:r>
          </a:p>
          <a:p>
            <a:r>
              <a:rPr lang="en-US" altLang="zh-CN" sz="2200" b="1" dirty="0" err="1">
                <a:ea typeface="宋体" pitchFamily="2" charset="-122"/>
              </a:rPr>
              <a:t>valign</a:t>
            </a:r>
            <a:r>
              <a:rPr lang="en-US" altLang="zh-CN" sz="2200" dirty="0">
                <a:ea typeface="宋体" pitchFamily="2" charset="-122"/>
              </a:rPr>
              <a:t> -- top, middle, bottom</a:t>
            </a:r>
          </a:p>
          <a:p>
            <a:r>
              <a:rPr lang="en-US" altLang="zh-CN" sz="2200" b="1" dirty="0" err="1">
                <a:ea typeface="宋体" pitchFamily="2" charset="-122"/>
              </a:rPr>
              <a:t>bgcolor</a:t>
            </a:r>
            <a:r>
              <a:rPr lang="en-US" altLang="zh-CN" sz="2200" dirty="0">
                <a:ea typeface="宋体" pitchFamily="2" charset="-122"/>
              </a:rPr>
              <a:t> -- background color </a:t>
            </a:r>
          </a:p>
          <a:p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r>
              <a:rPr lang="en-US" altLang="zh-CN" sz="1500" dirty="0">
                <a:ea typeface="宋体" pitchFamily="2" charset="-122"/>
              </a:rPr>
              <a:t>&lt;table align="center" width="300" height="200"&gt;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&lt;</a:t>
            </a:r>
            <a:r>
              <a:rPr lang="en-US" altLang="zh-CN" sz="1500" dirty="0" err="1">
                <a:ea typeface="宋体" pitchFamily="2" charset="-122"/>
              </a:rPr>
              <a:t>tr</a:t>
            </a:r>
            <a:r>
              <a:rPr lang="en-US" altLang="zh-CN" sz="1500" dirty="0">
                <a:ea typeface="宋体" pitchFamily="2" charset="-122"/>
              </a:rPr>
              <a:t> align="left" </a:t>
            </a:r>
            <a:r>
              <a:rPr lang="en-US" altLang="zh-CN" sz="1500" dirty="0" err="1">
                <a:ea typeface="宋体" pitchFamily="2" charset="-122"/>
              </a:rPr>
              <a:t>valign</a:t>
            </a:r>
            <a:r>
              <a:rPr lang="en-US" altLang="zh-CN" sz="1500" dirty="0">
                <a:ea typeface="宋体" pitchFamily="2" charset="-122"/>
              </a:rPr>
              <a:t>="top" </a:t>
            </a:r>
            <a:r>
              <a:rPr lang="en-US" altLang="zh-CN" sz="1500" dirty="0" err="1">
                <a:ea typeface="宋体" pitchFamily="2" charset="-122"/>
              </a:rPr>
              <a:t>bgcolor</a:t>
            </a:r>
            <a:r>
              <a:rPr lang="en-US" altLang="zh-CN" sz="1500" dirty="0">
                <a:ea typeface="宋体" pitchFamily="2" charset="-122"/>
              </a:rPr>
              <a:t>="red"&gt;</a:t>
            </a:r>
          </a:p>
          <a:p>
            <a:pPr lvl="2"/>
            <a:r>
              <a:rPr lang="en-US" altLang="zh-CN" sz="1500" dirty="0">
                <a:ea typeface="宋体" pitchFamily="2" charset="-122"/>
              </a:rPr>
              <a:t>&lt;td&gt;One&lt;/td&gt;</a:t>
            </a:r>
          </a:p>
          <a:p>
            <a:pPr lvl="2"/>
            <a:r>
              <a:rPr lang="en-US" altLang="zh-CN" sz="1500" dirty="0">
                <a:ea typeface="宋体" pitchFamily="2" charset="-122"/>
              </a:rPr>
              <a:t>&lt;td&gt;Two&lt;/td&gt;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&lt;/</a:t>
            </a:r>
            <a:r>
              <a:rPr lang="en-US" altLang="zh-CN" sz="1500" dirty="0" err="1">
                <a:ea typeface="宋体" pitchFamily="2" charset="-122"/>
              </a:rPr>
              <a:t>tr</a:t>
            </a:r>
            <a:r>
              <a:rPr lang="en-US" altLang="zh-CN" sz="15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&lt;</a:t>
            </a:r>
            <a:r>
              <a:rPr lang="en-US" altLang="zh-CN" sz="1500" dirty="0" err="1">
                <a:ea typeface="宋体" pitchFamily="2" charset="-122"/>
              </a:rPr>
              <a:t>tr</a:t>
            </a:r>
            <a:r>
              <a:rPr lang="en-US" altLang="zh-CN" sz="1500" dirty="0">
                <a:ea typeface="宋体" pitchFamily="2" charset="-122"/>
              </a:rPr>
              <a:t> align="center" </a:t>
            </a:r>
            <a:r>
              <a:rPr lang="en-US" altLang="zh-CN" sz="1500" dirty="0" err="1">
                <a:ea typeface="宋体" pitchFamily="2" charset="-122"/>
              </a:rPr>
              <a:t>valign</a:t>
            </a:r>
            <a:r>
              <a:rPr lang="en-US" altLang="zh-CN" sz="1500" dirty="0">
                <a:ea typeface="宋体" pitchFamily="2" charset="-122"/>
              </a:rPr>
              <a:t>="middle" </a:t>
            </a:r>
            <a:r>
              <a:rPr lang="en-US" altLang="zh-CN" sz="1500" dirty="0" err="1">
                <a:ea typeface="宋体" pitchFamily="2" charset="-122"/>
              </a:rPr>
              <a:t>bgcolor</a:t>
            </a:r>
            <a:r>
              <a:rPr lang="en-US" altLang="zh-CN" sz="1500" dirty="0">
                <a:ea typeface="宋体" pitchFamily="2" charset="-122"/>
              </a:rPr>
              <a:t>="</a:t>
            </a:r>
            <a:r>
              <a:rPr lang="en-US" altLang="zh-CN" sz="1500" dirty="0" err="1">
                <a:ea typeface="宋体" pitchFamily="2" charset="-122"/>
              </a:rPr>
              <a:t>lightblue</a:t>
            </a:r>
            <a:r>
              <a:rPr lang="en-US" altLang="zh-CN" sz="1500" dirty="0">
                <a:ea typeface="宋体" pitchFamily="2" charset="-122"/>
              </a:rPr>
              <a:t>"&gt;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	&lt;td&gt;Three&lt;/td&gt;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	&lt;td&gt;Four&lt;/td&gt;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&lt;/</a:t>
            </a:r>
            <a:r>
              <a:rPr lang="en-US" altLang="zh-CN" sz="1500" dirty="0" err="1">
                <a:ea typeface="宋体" pitchFamily="2" charset="-122"/>
              </a:rPr>
              <a:t>tr</a:t>
            </a:r>
            <a:r>
              <a:rPr lang="en-US" altLang="zh-CN" sz="1500" dirty="0">
                <a:ea typeface="宋体" pitchFamily="2" charset="-122"/>
              </a:rPr>
              <a:t>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&lt;</a:t>
            </a:r>
            <a:r>
              <a:rPr lang="en-US" altLang="zh-CN" sz="1500" dirty="0" err="1">
                <a:ea typeface="宋体" pitchFamily="2" charset="-122"/>
              </a:rPr>
              <a:t>tr</a:t>
            </a:r>
            <a:r>
              <a:rPr lang="en-US" altLang="zh-CN" sz="1500" dirty="0">
                <a:ea typeface="宋体" pitchFamily="2" charset="-122"/>
              </a:rPr>
              <a:t> align="right" </a:t>
            </a:r>
            <a:r>
              <a:rPr lang="en-US" altLang="zh-CN" sz="1500" dirty="0" err="1">
                <a:ea typeface="宋体" pitchFamily="2" charset="-122"/>
              </a:rPr>
              <a:t>valign</a:t>
            </a:r>
            <a:r>
              <a:rPr lang="en-US" altLang="zh-CN" sz="1500" dirty="0">
                <a:ea typeface="宋体" pitchFamily="2" charset="-122"/>
              </a:rPr>
              <a:t>="bottom" </a:t>
            </a:r>
            <a:r>
              <a:rPr lang="en-US" altLang="zh-CN" sz="1500" dirty="0" err="1">
                <a:ea typeface="宋体" pitchFamily="2" charset="-122"/>
              </a:rPr>
              <a:t>bgcolor</a:t>
            </a:r>
            <a:r>
              <a:rPr lang="en-US" altLang="zh-CN" sz="1500" dirty="0">
                <a:ea typeface="宋体" pitchFamily="2" charset="-122"/>
              </a:rPr>
              <a:t>="yellow"&gt;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	&lt;td&gt;Five&lt;/td&gt;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	&lt;td&gt;Six&lt;/td&gt;</a:t>
            </a:r>
          </a:p>
          <a:p>
            <a:pPr lvl="1"/>
            <a:r>
              <a:rPr lang="en-US" altLang="zh-CN" sz="1500" dirty="0">
                <a:ea typeface="宋体" pitchFamily="2" charset="-122"/>
              </a:rPr>
              <a:t>&lt;/</a:t>
            </a:r>
            <a:r>
              <a:rPr lang="en-US" altLang="zh-CN" sz="1500" dirty="0" err="1">
                <a:ea typeface="宋体" pitchFamily="2" charset="-122"/>
              </a:rPr>
              <a:t>tr</a:t>
            </a:r>
            <a:r>
              <a:rPr lang="en-US" altLang="zh-CN" sz="1500" dirty="0">
                <a:ea typeface="宋体" pitchFamily="2" charset="-122"/>
              </a:rPr>
              <a:t>&gt;</a:t>
            </a:r>
          </a:p>
          <a:p>
            <a:r>
              <a:rPr lang="en-US" altLang="zh-CN" sz="1500" dirty="0">
                <a:ea typeface="宋体" pitchFamily="2" charset="-122"/>
              </a:rPr>
              <a:t>&lt;/table&gt;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8158" y="990601"/>
            <a:ext cx="4715842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Irregular Table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114485"/>
            <a:ext cx="5949193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宋体" pitchFamily="2" charset="-122"/>
              </a:rPr>
              <a:t>Valid for the table cell:</a:t>
            </a:r>
          </a:p>
          <a:p>
            <a:r>
              <a:rPr lang="en-US" altLang="zh-CN" sz="2200" b="1" dirty="0" err="1">
                <a:ea typeface="宋体" pitchFamily="2" charset="-122"/>
              </a:rPr>
              <a:t>colspan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r>
              <a:rPr lang="en-US" altLang="zh-CN" sz="2200" dirty="0">
                <a:ea typeface="宋体" pitchFamily="2" charset="-122"/>
              </a:rPr>
              <a:t>- how many columns this cell occupies</a:t>
            </a:r>
          </a:p>
          <a:p>
            <a:r>
              <a:rPr lang="en-US" altLang="zh-CN" sz="2200" b="1" dirty="0" err="1">
                <a:ea typeface="宋体" pitchFamily="2" charset="-122"/>
              </a:rPr>
              <a:t>rowspan</a:t>
            </a:r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- how many rows this cell occupies</a:t>
            </a:r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endParaRPr lang="en-US" altLang="zh-CN" sz="14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&lt;table align="center" width="300" height="200" border="1"&gt;</a:t>
            </a:r>
          </a:p>
          <a:p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r>
              <a:rPr lang="en-US" altLang="zh-CN" dirty="0">
                <a:ea typeface="宋体" pitchFamily="2" charset="-122"/>
              </a:rPr>
              <a:t>	&lt;td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>
                <a:ea typeface="宋体" pitchFamily="2" charset="-122"/>
              </a:rPr>
              <a:t>="1"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="2"&gt;a&lt;/td&gt;</a:t>
            </a:r>
          </a:p>
          <a:p>
            <a:r>
              <a:rPr lang="en-US" altLang="zh-CN" dirty="0">
                <a:ea typeface="宋体" pitchFamily="2" charset="-122"/>
              </a:rPr>
              <a:t>	&lt;td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>
                <a:ea typeface="宋体" pitchFamily="2" charset="-122"/>
              </a:rPr>
              <a:t>="1"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="1"&gt;b&lt;/td&gt;</a:t>
            </a:r>
          </a:p>
          <a:p>
            <a:r>
              <a:rPr lang="en-US" altLang="zh-CN" dirty="0">
                <a:ea typeface="宋体" pitchFamily="2" charset="-122"/>
              </a:rPr>
              <a:t>	&lt;td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>
                <a:ea typeface="宋体" pitchFamily="2" charset="-122"/>
              </a:rPr>
              <a:t>="1" 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="1" &gt;c&lt;/td&gt;</a:t>
            </a:r>
          </a:p>
          <a:p>
            <a:r>
              <a:rPr lang="en-US" altLang="zh-CN" dirty="0">
                <a:ea typeface="宋体" pitchFamily="2" charset="-122"/>
              </a:rPr>
              <a:t>&lt;/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r>
              <a:rPr lang="en-US" altLang="zh-CN" dirty="0">
                <a:ea typeface="宋体" pitchFamily="2" charset="-122"/>
              </a:rPr>
              <a:t>	&lt;td </a:t>
            </a:r>
            <a:r>
              <a:rPr lang="en-US" altLang="zh-CN" dirty="0" err="1">
                <a:ea typeface="宋体" pitchFamily="2" charset="-122"/>
              </a:rPr>
              <a:t>colspan</a:t>
            </a:r>
            <a:r>
              <a:rPr lang="en-US" altLang="zh-CN" dirty="0">
                <a:ea typeface="宋体" pitchFamily="2" charset="-122"/>
              </a:rPr>
              <a:t>=“2"  </a:t>
            </a:r>
            <a:r>
              <a:rPr lang="en-US" altLang="zh-CN" dirty="0" err="1">
                <a:ea typeface="宋体" pitchFamily="2" charset="-122"/>
              </a:rPr>
              <a:t>rowspan</a:t>
            </a:r>
            <a:r>
              <a:rPr lang="en-US" altLang="zh-CN" dirty="0">
                <a:ea typeface="宋体" pitchFamily="2" charset="-122"/>
              </a:rPr>
              <a:t>="1"&gt;d&lt;/td&gt;</a:t>
            </a:r>
          </a:p>
          <a:p>
            <a:r>
              <a:rPr lang="en-US" altLang="zh-CN" dirty="0">
                <a:ea typeface="宋体" pitchFamily="2" charset="-122"/>
              </a:rPr>
              <a:t>&lt;/</a:t>
            </a:r>
            <a:r>
              <a:rPr lang="en-US" altLang="zh-CN" dirty="0" err="1">
                <a:ea typeface="宋体" pitchFamily="2" charset="-122"/>
              </a:rPr>
              <a:t>tr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r>
              <a:rPr lang="en-US" altLang="zh-CN" dirty="0">
                <a:ea typeface="宋体" pitchFamily="2" charset="-122"/>
              </a:rPr>
              <a:t>&lt;/table&gt;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4767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410200" y="1066800"/>
            <a:ext cx="35052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10200" y="1066800"/>
            <a:ext cx="35052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77000" y="2133600"/>
            <a:ext cx="2438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10200" y="1066800"/>
            <a:ext cx="1066800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7000" y="1066800"/>
            <a:ext cx="11430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0" y="1066800"/>
            <a:ext cx="1295400" cy="106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9) HTML Form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just another kind of HTML tag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HTML forms are used to create GUIs on Web pages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Usually the purpose is to ask the user for information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information is then sent back to the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an area that can contain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syntax is: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...form elements...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elements include: buttons, checkboxes, text fields, radio buttons, drop-down menus, etc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Other kinds of HTML tags can be mixed in with the form elements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form usually contains 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button to send the information in the form elements to the server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form’s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tell browser how to send the information to the server (there are two different ways it could be sent)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5915025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What is a Web Page?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95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0202BE"/>
                </a:solidFill>
              </a:rPr>
              <a:t>Web page </a:t>
            </a:r>
            <a:r>
              <a:rPr lang="en-US" dirty="0"/>
              <a:t>is text file containing HTML</a:t>
            </a:r>
          </a:p>
          <a:p>
            <a:pPr>
              <a:defRPr/>
            </a:pPr>
            <a:r>
              <a:rPr lang="en-US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/>
              <a:t>yper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ext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arkup </a:t>
            </a:r>
            <a:r>
              <a:rPr lang="en-US" u="sng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sz="2400" dirty="0"/>
              <a:t>A notation for describing</a:t>
            </a:r>
          </a:p>
          <a:p>
            <a:pPr lvl="2">
              <a:defRPr/>
            </a:pPr>
            <a:r>
              <a:rPr lang="en-US" sz="2400" dirty="0">
                <a:solidFill>
                  <a:srgbClr val="0202BE"/>
                </a:solidFill>
              </a:rPr>
              <a:t>document structure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(semantic markup)</a:t>
            </a:r>
          </a:p>
          <a:p>
            <a:pPr lvl="2">
              <a:defRPr/>
            </a:pPr>
            <a:r>
              <a:rPr lang="en-US" sz="2400" dirty="0">
                <a:solidFill>
                  <a:srgbClr val="0202BE"/>
                </a:solidFill>
              </a:rPr>
              <a:t>formatting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(presentation markup)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&lt;form&gt; Tag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219200"/>
            <a:ext cx="792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... &lt;/form&gt;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tag encloses form elements (and probably other HTML as well)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arguments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tell what to do with the user input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action="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(required)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Specifies where to send the data when the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button is clicked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method="get"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(default)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as a URL with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form_data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 appended to the end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if data is all ASCII and not more than 100 characters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method="post"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Form data is sent in the body of the URL request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be bookmarked by most browsers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Tells where to open the page sent as a result of the request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_blank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means open in a new window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_top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means use the same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Text field</a:t>
            </a:r>
          </a:p>
          <a:p>
            <a:pPr lvl="1"/>
            <a:r>
              <a:rPr lang="en-IN" dirty="0"/>
              <a:t>Example: &lt;input type=“text” name=“</a:t>
            </a:r>
            <a:r>
              <a:rPr lang="en-IN" dirty="0" err="1"/>
              <a:t>inputname</a:t>
            </a:r>
            <a:r>
              <a:rPr lang="en-IN" dirty="0"/>
              <a:t>”/&gt;</a:t>
            </a:r>
          </a:p>
          <a:p>
            <a:r>
              <a:rPr lang="en-IN" dirty="0"/>
              <a:t>Password field</a:t>
            </a:r>
          </a:p>
          <a:p>
            <a:pPr lvl="1"/>
            <a:r>
              <a:rPr lang="en-IN" dirty="0"/>
              <a:t>Example: &lt;input type=“password” name=“</a:t>
            </a:r>
            <a:r>
              <a:rPr lang="en-IN" dirty="0" err="1"/>
              <a:t>inputname</a:t>
            </a:r>
            <a:r>
              <a:rPr lang="en-IN" dirty="0"/>
              <a:t>”/&gt;</a:t>
            </a:r>
          </a:p>
          <a:p>
            <a:r>
              <a:rPr lang="en-IN" dirty="0"/>
              <a:t>Radio buttons</a:t>
            </a:r>
          </a:p>
          <a:p>
            <a:pPr lvl="1"/>
            <a:r>
              <a:rPr lang="en-IN" dirty="0"/>
              <a:t>Example: </a:t>
            </a:r>
          </a:p>
          <a:p>
            <a:pPr lvl="1">
              <a:buNone/>
            </a:pPr>
            <a:r>
              <a:rPr lang="en-US" dirty="0"/>
              <a:t>		&lt;input type="radio" name="gender"&gt;  Male </a:t>
            </a:r>
          </a:p>
          <a:p>
            <a:pPr lvl="1">
              <a:buNone/>
            </a:pPr>
            <a:r>
              <a:rPr lang="en-US" dirty="0"/>
              <a:t>		&lt;input type="radio" name="gender"&gt; Female</a:t>
            </a:r>
            <a:endParaRPr lang="en-IN" dirty="0"/>
          </a:p>
          <a:p>
            <a:r>
              <a:rPr lang="en-IN" dirty="0"/>
              <a:t>Check boxes</a:t>
            </a:r>
          </a:p>
          <a:p>
            <a:pPr lvl="1"/>
            <a:r>
              <a:rPr lang="en-IN" dirty="0"/>
              <a:t>Example: </a:t>
            </a:r>
          </a:p>
          <a:p>
            <a:pPr lvl="1">
              <a:buNone/>
            </a:pPr>
            <a:r>
              <a:rPr lang="en-US" dirty="0"/>
              <a:t>		&lt;input type="checkbox" name="Roll1"&gt; Roll No 1 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1">
              <a:buNone/>
            </a:pPr>
            <a:r>
              <a:rPr lang="en-US" dirty="0"/>
              <a:t>		&lt;input type="checkbox" name="Roll2"&gt; Roll No 2 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lvl="1">
              <a:buNone/>
            </a:pPr>
            <a:r>
              <a:rPr lang="en-US" dirty="0"/>
              <a:t>		&lt;input type="checkbox" name="Roll3"&gt; Roll No 3 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7525" y="1371600"/>
            <a:ext cx="21240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2219325"/>
            <a:ext cx="2105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3352800"/>
            <a:ext cx="18478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7550" y="4800600"/>
            <a:ext cx="13144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tags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Dropdown list</a:t>
            </a:r>
          </a:p>
          <a:p>
            <a:pPr lvl="1"/>
            <a:r>
              <a:rPr lang="en-US" dirty="0"/>
              <a:t>&lt;select&gt; tag is used to create a drop-down list in HTML.</a:t>
            </a:r>
          </a:p>
          <a:p>
            <a:pPr lvl="1"/>
            <a:r>
              <a:rPr lang="en-US" dirty="0"/>
              <a:t>&lt;option&gt; tags inside the &lt;select&gt; tag define the available options in the list.</a:t>
            </a:r>
            <a:endParaRPr lang="en-IN" dirty="0"/>
          </a:p>
          <a:p>
            <a:pPr lvl="1"/>
            <a:r>
              <a:rPr lang="en-IN" dirty="0"/>
              <a:t>Example:</a:t>
            </a:r>
          </a:p>
          <a:p>
            <a:pPr lvl="2">
              <a:buNone/>
            </a:pPr>
            <a:r>
              <a:rPr lang="en-IN" dirty="0"/>
              <a:t>&lt;select&gt;</a:t>
            </a:r>
          </a:p>
          <a:p>
            <a:pPr lvl="2">
              <a:buNone/>
            </a:pPr>
            <a:r>
              <a:rPr lang="en-IN" dirty="0"/>
              <a:t>	&lt;option value=“1”&gt;Rajkot&lt;/option&gt;</a:t>
            </a:r>
          </a:p>
          <a:p>
            <a:pPr lvl="2">
              <a:buNone/>
            </a:pPr>
            <a:r>
              <a:rPr lang="en-IN" dirty="0"/>
              <a:t>	&lt;option value=“2”&gt;</a:t>
            </a:r>
            <a:r>
              <a:rPr lang="en-IN" dirty="0" err="1"/>
              <a:t>Ahemdabad</a:t>
            </a:r>
            <a:r>
              <a:rPr lang="en-IN" dirty="0"/>
              <a:t>&lt;/option&gt;</a:t>
            </a:r>
          </a:p>
          <a:p>
            <a:pPr lvl="2">
              <a:buNone/>
            </a:pPr>
            <a:r>
              <a:rPr lang="en-IN" dirty="0"/>
              <a:t>	&lt;option value=“3”&gt;</a:t>
            </a:r>
            <a:r>
              <a:rPr lang="en-IN" dirty="0" err="1"/>
              <a:t>Surat</a:t>
            </a:r>
            <a:r>
              <a:rPr lang="en-IN" dirty="0"/>
              <a:t>&lt;/option&gt;</a:t>
            </a:r>
          </a:p>
          <a:p>
            <a:pPr lvl="2">
              <a:buNone/>
            </a:pPr>
            <a:r>
              <a:rPr lang="en-IN" dirty="0"/>
              <a:t>&lt;/select&gt;</a:t>
            </a:r>
          </a:p>
          <a:p>
            <a:pPr lvl="1"/>
            <a:r>
              <a:rPr lang="en-IN" dirty="0"/>
              <a:t>Example (multiple select):</a:t>
            </a:r>
          </a:p>
          <a:p>
            <a:pPr lvl="2">
              <a:buNone/>
            </a:pPr>
            <a:r>
              <a:rPr lang="en-IN" dirty="0"/>
              <a:t>&lt;select multiple="multiple"&gt;</a:t>
            </a:r>
          </a:p>
          <a:p>
            <a:pPr lvl="2">
              <a:buNone/>
            </a:pPr>
            <a:r>
              <a:rPr lang="en-IN" dirty="0"/>
              <a:t>	&lt;option value=“1”&gt;Rajkot&lt;/option&gt;</a:t>
            </a:r>
          </a:p>
          <a:p>
            <a:pPr lvl="2">
              <a:buNone/>
            </a:pPr>
            <a:r>
              <a:rPr lang="en-IN" dirty="0"/>
              <a:t>	&lt;option value=“2”&gt;</a:t>
            </a:r>
            <a:r>
              <a:rPr lang="en-IN" dirty="0" err="1"/>
              <a:t>Ahemdabad</a:t>
            </a:r>
            <a:r>
              <a:rPr lang="en-IN" dirty="0"/>
              <a:t>&lt;/option&gt;</a:t>
            </a:r>
          </a:p>
          <a:p>
            <a:pPr lvl="2">
              <a:buNone/>
            </a:pPr>
            <a:r>
              <a:rPr lang="en-IN" dirty="0"/>
              <a:t>	&lt;option value=“3”&gt;</a:t>
            </a:r>
            <a:r>
              <a:rPr lang="en-IN" dirty="0" err="1"/>
              <a:t>Surat</a:t>
            </a:r>
            <a:r>
              <a:rPr lang="en-IN" dirty="0"/>
              <a:t>&lt;/option&gt;</a:t>
            </a:r>
          </a:p>
          <a:p>
            <a:pPr lvl="2">
              <a:buNone/>
            </a:pPr>
            <a:r>
              <a:rPr lang="en-IN" dirty="0"/>
              <a:t>&lt;/select&gt;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9900" y="2895600"/>
            <a:ext cx="1409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895850"/>
            <a:ext cx="13811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tags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/>
          </a:bodyPr>
          <a:lstStyle/>
          <a:p>
            <a:r>
              <a:rPr lang="en-IN" dirty="0"/>
              <a:t>Text area</a:t>
            </a:r>
          </a:p>
          <a:p>
            <a:pPr lvl="1"/>
            <a:r>
              <a:rPr lang="en-US" sz="2200" dirty="0"/>
              <a:t>&lt;</a:t>
            </a:r>
            <a:r>
              <a:rPr lang="en-US" sz="2200" dirty="0" err="1"/>
              <a:t>textarea</a:t>
            </a:r>
            <a:r>
              <a:rPr lang="en-US" sz="2200" dirty="0"/>
              <a:t>&gt; tag defines a multi-line text</a:t>
            </a:r>
          </a:p>
          <a:p>
            <a:pPr lvl="1">
              <a:buNone/>
            </a:pPr>
            <a:r>
              <a:rPr lang="en-US" sz="2200" dirty="0"/>
              <a:t>	 input control.</a:t>
            </a:r>
          </a:p>
          <a:p>
            <a:pPr lvl="1"/>
            <a:r>
              <a:rPr lang="en-IN" sz="2200" dirty="0"/>
              <a:t>Example :</a:t>
            </a:r>
          </a:p>
          <a:p>
            <a:pPr lvl="2">
              <a:buNone/>
            </a:pPr>
            <a:r>
              <a:rPr lang="en-IN" dirty="0"/>
              <a:t>&lt;</a:t>
            </a:r>
            <a:r>
              <a:rPr lang="en-IN" dirty="0" err="1"/>
              <a:t>textarea</a:t>
            </a:r>
            <a:r>
              <a:rPr lang="en-IN" dirty="0"/>
              <a:t> rows=“8” cols=“30”&gt;</a:t>
            </a:r>
          </a:p>
          <a:p>
            <a:pPr lvl="2">
              <a:buNone/>
            </a:pPr>
            <a:r>
              <a:rPr lang="en-IN" dirty="0"/>
              <a:t>	</a:t>
            </a:r>
            <a:r>
              <a:rPr lang="en-US" dirty="0"/>
              <a:t> </a:t>
            </a:r>
            <a:r>
              <a:rPr lang="en-US" dirty="0" err="1"/>
              <a:t>Darshan</a:t>
            </a:r>
            <a:r>
              <a:rPr lang="en-US" dirty="0"/>
              <a:t> Institute of Engineering &amp; Technology is a leading institute ….</a:t>
            </a:r>
            <a:endParaRPr lang="en-IN" dirty="0"/>
          </a:p>
          <a:p>
            <a:pPr lvl="2">
              <a:buNone/>
            </a:pPr>
            <a:r>
              <a:rPr lang="en-IN" dirty="0"/>
              <a:t>&lt;/</a:t>
            </a:r>
            <a:r>
              <a:rPr lang="en-IN" dirty="0" err="1"/>
              <a:t>textarea</a:t>
            </a:r>
            <a:r>
              <a:rPr lang="en-IN" dirty="0"/>
              <a:t>&gt;</a:t>
            </a:r>
          </a:p>
          <a:p>
            <a:r>
              <a:rPr lang="en-IN" dirty="0"/>
              <a:t>Submit Button</a:t>
            </a:r>
          </a:p>
          <a:p>
            <a:pPr lvl="1"/>
            <a:r>
              <a:rPr lang="en-IN" sz="2200" dirty="0"/>
              <a:t>Submit button is used to submit the data </a:t>
            </a:r>
          </a:p>
          <a:p>
            <a:pPr lvl="1">
              <a:buNone/>
            </a:pPr>
            <a:r>
              <a:rPr lang="en-IN" sz="2200" dirty="0"/>
              <a:t>	to the form action </a:t>
            </a:r>
            <a:r>
              <a:rPr lang="en-IN" sz="2200" dirty="0" err="1"/>
              <a:t>url</a:t>
            </a:r>
            <a:r>
              <a:rPr lang="en-IN" sz="2200" dirty="0"/>
              <a:t>.</a:t>
            </a:r>
          </a:p>
          <a:p>
            <a:pPr lvl="2"/>
            <a:r>
              <a:rPr lang="en-IN" sz="2200" dirty="0"/>
              <a:t>Example :</a:t>
            </a:r>
          </a:p>
          <a:p>
            <a:pPr lvl="3">
              <a:buNone/>
            </a:pPr>
            <a:r>
              <a:rPr lang="en-IN" sz="2200" dirty="0"/>
              <a:t>&lt;input type=“submit” value=“Add City”&gt;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228725"/>
            <a:ext cx="29241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5715000"/>
            <a:ext cx="9525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1828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114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Arjun</a:t>
            </a:r>
            <a:r>
              <a:rPr lang="en-US" sz="4000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Bala</a:t>
            </a:r>
            <a:endParaRPr lang="en-US" sz="4000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9624822202</a:t>
            </a:r>
            <a:endParaRPr lang="en-US" sz="28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arjun.bala@darshan.ac.in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                                  Darshan 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399"/>
            <a:ext cx="3810000" cy="3200401"/>
          </a:xfrm>
        </p:spPr>
        <p:txBody>
          <a:bodyPr anchor="b">
            <a:noAutofit/>
          </a:bodyPr>
          <a:lstStyle/>
          <a:p>
            <a:r>
              <a:rPr lang="en-US" sz="7200" b="1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- 3</a:t>
            </a:r>
            <a:br>
              <a:rPr lang="en-US" sz="7200" b="1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XHTML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2588" y="0"/>
            <a:ext cx="53214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724400" y="4724400"/>
            <a:ext cx="4114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</a:rPr>
              <a:t>Web Technology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</a:rPr>
              <a:t>2160708</a:t>
            </a:r>
          </a:p>
          <a:p>
            <a:pPr lvl="0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Semester 6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to XHTML</a:t>
            </a:r>
            <a:endParaRPr lang="en-IN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2192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/>
              <a:t>Problems were initially caused in the development of HTML by a lack of standards.</a:t>
            </a:r>
          </a:p>
          <a:p>
            <a:r>
              <a:rPr lang="en-US" dirty="0"/>
              <a:t>Browser makers tended to add proprietary extensions that limited those who could see the sites in the way that was intended .</a:t>
            </a:r>
          </a:p>
          <a:p>
            <a:r>
              <a:rPr lang="en-US" dirty="0"/>
              <a:t>This was been termed the “</a:t>
            </a:r>
            <a:r>
              <a:rPr lang="en-US" b="1" dirty="0"/>
              <a:t>browser wars</a:t>
            </a:r>
            <a:r>
              <a:rPr lang="en-US" dirty="0"/>
              <a:t>” of </a:t>
            </a:r>
            <a:r>
              <a:rPr lang="en-US" b="1" dirty="0"/>
              <a:t>1990s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W</a:t>
            </a:r>
            <a:r>
              <a:rPr lang="en-US" dirty="0"/>
              <a:t>orld </a:t>
            </a:r>
            <a:r>
              <a:rPr lang="en-US" b="1" dirty="0"/>
              <a:t>W</a:t>
            </a:r>
            <a:r>
              <a:rPr lang="en-US" dirty="0"/>
              <a:t>ide </a:t>
            </a:r>
            <a:r>
              <a:rPr lang="en-US" b="1" dirty="0"/>
              <a:t>W</a:t>
            </a:r>
            <a:r>
              <a:rPr lang="en-US" dirty="0"/>
              <a:t>eb </a:t>
            </a:r>
            <a:r>
              <a:rPr lang="en-US" b="1" dirty="0"/>
              <a:t>C</a:t>
            </a:r>
            <a:r>
              <a:rPr lang="en-US" dirty="0"/>
              <a:t>onsortium (</a:t>
            </a:r>
            <a:r>
              <a:rPr lang="en-US" b="1" dirty="0"/>
              <a:t>W3C</a:t>
            </a:r>
            <a:r>
              <a:rPr lang="en-US" dirty="0"/>
              <a:t>) became the main source for standards that browsers were to follow.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to XHTML (Cont.)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Autofit/>
          </a:bodyPr>
          <a:lstStyle/>
          <a:p>
            <a:r>
              <a:rPr lang="en-US" dirty="0"/>
              <a:t>The evolution of HTML led to the </a:t>
            </a:r>
            <a:r>
              <a:rPr lang="en-US" b="1" dirty="0"/>
              <a:t>separation</a:t>
            </a:r>
            <a:r>
              <a:rPr lang="en-US" dirty="0"/>
              <a:t> of formatting instructions from content, leading to the development of CSS.</a:t>
            </a:r>
          </a:p>
          <a:p>
            <a:r>
              <a:rPr lang="en-US" dirty="0"/>
              <a:t>HTML was </a:t>
            </a:r>
            <a:r>
              <a:rPr lang="en-US" b="1" dirty="0"/>
              <a:t>redeveloped</a:t>
            </a:r>
            <a:r>
              <a:rPr lang="en-US" dirty="0"/>
              <a:t> as XHTML, using </a:t>
            </a:r>
            <a:r>
              <a:rPr lang="en-US" b="1" dirty="0"/>
              <a:t>XML</a:t>
            </a:r>
            <a:r>
              <a:rPr lang="en-US" dirty="0"/>
              <a:t> to apply more strict approach to web coding.</a:t>
            </a:r>
          </a:p>
          <a:p>
            <a:r>
              <a:rPr lang="en-US" b="1" dirty="0"/>
              <a:t>XHTML</a:t>
            </a:r>
            <a:r>
              <a:rPr lang="en-US" dirty="0"/>
              <a:t> provides a </a:t>
            </a:r>
            <a:r>
              <a:rPr lang="en-US" b="1" dirty="0"/>
              <a:t>more stable platform for CSS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1469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dirty="0"/>
              <a:t>XHTML stands for </a:t>
            </a:r>
            <a:r>
              <a:rPr lang="en-US" dirty="0" err="1"/>
              <a:t>E</a:t>
            </a:r>
            <a:r>
              <a:rPr lang="en-US" b="1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dirty="0" err="1"/>
              <a:t>yper</a:t>
            </a: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XHTML is almost </a:t>
            </a:r>
            <a:r>
              <a:rPr lang="en-US" b="1" dirty="0"/>
              <a:t>identical</a:t>
            </a:r>
            <a:r>
              <a:rPr lang="en-US" dirty="0"/>
              <a:t> to HTML 4.01</a:t>
            </a:r>
          </a:p>
          <a:p>
            <a:r>
              <a:rPr lang="en-US" dirty="0"/>
              <a:t>XHTML is a </a:t>
            </a:r>
            <a:r>
              <a:rPr lang="en-US" b="1" dirty="0"/>
              <a:t>stricter</a:t>
            </a:r>
            <a:r>
              <a:rPr lang="en-US" dirty="0"/>
              <a:t> and </a:t>
            </a:r>
            <a:r>
              <a:rPr lang="en-US" b="1" dirty="0"/>
              <a:t>cleaner</a:t>
            </a:r>
            <a:r>
              <a:rPr lang="en-US" dirty="0"/>
              <a:t> version of HTML 4.01</a:t>
            </a:r>
          </a:p>
          <a:p>
            <a:r>
              <a:rPr lang="en-US" dirty="0"/>
              <a:t>XHTML is HTML defined as an XML application</a:t>
            </a:r>
          </a:p>
          <a:p>
            <a:r>
              <a:rPr lang="en-US" dirty="0"/>
              <a:t>XHTML is supported by all major browsers.</a:t>
            </a:r>
          </a:p>
        </p:txBody>
      </p:sp>
    </p:spTree>
    <p:extLst>
      <p:ext uri="{BB962C8B-B14F-4D97-AF65-F5344CB8AC3E}">
        <p14:creationId xmlns:p14="http://schemas.microsoft.com/office/powerpoint/2010/main" val="39569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Characteristics of XHTML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DOCTYPE</a:t>
            </a:r>
            <a:r>
              <a:rPr lang="en-US" dirty="0"/>
              <a:t> is mandatory</a:t>
            </a:r>
          </a:p>
          <a:p>
            <a:r>
              <a:rPr lang="en-US" dirty="0"/>
              <a:t>XML </a:t>
            </a:r>
            <a:r>
              <a:rPr lang="en-US" b="1" dirty="0"/>
              <a:t>namespace</a:t>
            </a:r>
            <a:r>
              <a:rPr lang="en-US" dirty="0"/>
              <a:t> attribute in &lt;html&gt; is mandatory</a:t>
            </a:r>
          </a:p>
          <a:p>
            <a:r>
              <a:rPr lang="en-US" b="1" dirty="0"/>
              <a:t>&lt;html&gt;, &lt;head&gt;, &lt;title&gt;, </a:t>
            </a:r>
            <a:r>
              <a:rPr lang="en-US" dirty="0"/>
              <a:t>and </a:t>
            </a:r>
            <a:r>
              <a:rPr lang="en-US" b="1" dirty="0"/>
              <a:t>&lt;body&gt; </a:t>
            </a:r>
            <a:r>
              <a:rPr lang="en-US" dirty="0"/>
              <a:t>is mandatory</a:t>
            </a:r>
          </a:p>
          <a:p>
            <a:r>
              <a:rPr lang="en-US" dirty="0"/>
              <a:t>elements must be properly </a:t>
            </a:r>
            <a:r>
              <a:rPr lang="en-US" b="1" dirty="0"/>
              <a:t>nested</a:t>
            </a:r>
          </a:p>
          <a:p>
            <a:r>
              <a:rPr lang="en-US" dirty="0"/>
              <a:t>elements must always be </a:t>
            </a:r>
            <a:r>
              <a:rPr lang="en-US" b="1" dirty="0"/>
              <a:t>closed</a:t>
            </a:r>
          </a:p>
          <a:p>
            <a:r>
              <a:rPr lang="en-US" dirty="0"/>
              <a:t>elements must be in </a:t>
            </a:r>
            <a:r>
              <a:rPr lang="en-US" b="1" dirty="0"/>
              <a:t>lower case</a:t>
            </a:r>
          </a:p>
          <a:p>
            <a:r>
              <a:rPr lang="en-US" dirty="0"/>
              <a:t>documents must have one </a:t>
            </a:r>
            <a:r>
              <a:rPr lang="en-US" b="1" dirty="0"/>
              <a:t>root</a:t>
            </a:r>
            <a:r>
              <a:rPr lang="en-US" dirty="0"/>
              <a:t> element</a:t>
            </a:r>
          </a:p>
          <a:p>
            <a:r>
              <a:rPr lang="en-US" dirty="0"/>
              <a:t>Attribute names must be in </a:t>
            </a:r>
            <a:r>
              <a:rPr lang="en-US" b="1" dirty="0"/>
              <a:t>lower case</a:t>
            </a:r>
          </a:p>
          <a:p>
            <a:r>
              <a:rPr lang="en-US" dirty="0"/>
              <a:t>Attribute values must be </a:t>
            </a:r>
            <a:r>
              <a:rPr lang="en-US" b="1" dirty="0"/>
              <a:t>quoted</a:t>
            </a:r>
          </a:p>
          <a:p>
            <a:r>
              <a:rPr lang="en-US" dirty="0"/>
              <a:t>Attribute </a:t>
            </a:r>
            <a:r>
              <a:rPr lang="en-US" b="1" dirty="0"/>
              <a:t>abbreviation</a:t>
            </a:r>
            <a:r>
              <a:rPr lang="en-US" dirty="0"/>
              <a:t> is </a:t>
            </a:r>
            <a:r>
              <a:rPr lang="en-US" b="1" dirty="0"/>
              <a:t>forbidden</a:t>
            </a:r>
          </a:p>
        </p:txBody>
      </p:sp>
    </p:spTree>
    <p:extLst>
      <p:ext uri="{BB962C8B-B14F-4D97-AF65-F5344CB8AC3E}">
        <p14:creationId xmlns:p14="http://schemas.microsoft.com/office/powerpoint/2010/main" val="511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 DOCTYPE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876800"/>
          </a:xfrm>
        </p:spPr>
        <p:txBody>
          <a:bodyPr>
            <a:normAutofit/>
          </a:bodyPr>
          <a:lstStyle/>
          <a:p>
            <a:r>
              <a:rPr lang="en-US" dirty="0"/>
              <a:t>An XHTML document must have an XHTML DOCTYPE declaration.</a:t>
            </a:r>
          </a:p>
          <a:p>
            <a:r>
              <a:rPr lang="en-US" dirty="0"/>
              <a:t>XHTML 1.0 document type definitions are corresponds to </a:t>
            </a:r>
            <a:r>
              <a:rPr lang="en-US" b="1" dirty="0"/>
              <a:t>four</a:t>
            </a:r>
            <a:r>
              <a:rPr lang="en-US" dirty="0"/>
              <a:t> </a:t>
            </a:r>
            <a:r>
              <a:rPr lang="en-US" dirty="0" err="1"/>
              <a:t>Dtds</a:t>
            </a:r>
            <a:r>
              <a:rPr lang="en-US" dirty="0"/>
              <a:t>: </a:t>
            </a:r>
          </a:p>
          <a:p>
            <a:pPr lvl="1"/>
            <a:r>
              <a:rPr lang="en-US" sz="2400" dirty="0"/>
              <a:t>Strict</a:t>
            </a:r>
          </a:p>
          <a:p>
            <a:pPr lvl="1"/>
            <a:r>
              <a:rPr lang="en-US" sz="2400" dirty="0"/>
              <a:t>Basic</a:t>
            </a:r>
          </a:p>
          <a:p>
            <a:pPr lvl="1"/>
            <a:r>
              <a:rPr lang="en-US" sz="2400" dirty="0"/>
              <a:t>Transitional</a:t>
            </a:r>
          </a:p>
          <a:p>
            <a:pPr lvl="1"/>
            <a:r>
              <a:rPr lang="en-US" sz="2400" dirty="0"/>
              <a:t>Frameset</a:t>
            </a:r>
          </a:p>
          <a:p>
            <a:pPr lvl="0"/>
            <a:r>
              <a:rPr lang="en-US" dirty="0"/>
              <a:t>The most </a:t>
            </a:r>
            <a:r>
              <a:rPr lang="en-US" b="1" dirty="0"/>
              <a:t>commonly</a:t>
            </a:r>
            <a:r>
              <a:rPr lang="en-US" dirty="0"/>
              <a:t> used is the </a:t>
            </a:r>
            <a:r>
              <a:rPr lang="en-US" b="1" dirty="0"/>
              <a:t>XHTML Transitional</a:t>
            </a:r>
            <a:r>
              <a:rPr lang="en-US" dirty="0"/>
              <a:t>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200" dirty="0">
                <a:latin typeface="+mj-lt"/>
              </a:rPr>
              <a:t>Creating HTML Pages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dirty="0"/>
              <a:t>An HTML file must have an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rgbClr val="0202BE"/>
                </a:solidFill>
                <a:latin typeface="Consolas" pitchFamily="49" charset="0"/>
              </a:rPr>
              <a:t>htm</a:t>
            </a:r>
            <a:r>
              <a:rPr lang="en-US" dirty="0">
                <a:solidFill>
                  <a:srgbClr val="0202BE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</a:rPr>
              <a:t>.html</a:t>
            </a:r>
            <a:r>
              <a:rPr lang="en-US" dirty="0">
                <a:solidFill>
                  <a:srgbClr val="0202BE"/>
                </a:solidFill>
              </a:rPr>
              <a:t> </a:t>
            </a:r>
            <a:r>
              <a:rPr lang="en-US" dirty="0"/>
              <a:t>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noProof="1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400" dirty="0"/>
              <a:t>Visual Studio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59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XHTML DOCTYPE (Cont.)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XHTML 1.0 Strict: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ea typeface="MS PMincho" pitchFamily="18" charset="-128"/>
              </a:rPr>
              <a:t> PUBLIC "-//W3C//</a:t>
            </a:r>
            <a:r>
              <a:rPr lang="en-US" sz="2000" dirty="0" err="1">
                <a:latin typeface="Calibri" pitchFamily="34" charset="0"/>
                <a:ea typeface="MS PMincho" pitchFamily="18" charset="-128"/>
              </a:rPr>
              <a:t>Dtd</a:t>
            </a:r>
            <a:r>
              <a:rPr lang="en-US" sz="2000" dirty="0">
                <a:latin typeface="Calibri" pitchFamily="34" charset="0"/>
                <a:ea typeface="MS PMincho" pitchFamily="18" charset="-128"/>
              </a:rPr>
              <a:t> XHTML 1.0 Strict//EN"  </a:t>
            </a:r>
          </a:p>
          <a:p>
            <a:pPr lvl="1">
              <a:buNone/>
            </a:pPr>
            <a:r>
              <a:rPr lang="en-US" sz="2000" dirty="0">
                <a:latin typeface="Calibri" pitchFamily="34" charset="0"/>
                <a:ea typeface="MS PMincho" pitchFamily="18" charset="-128"/>
              </a:rPr>
              <a:t>"http://www.w3.org/tr/xhtml1/Dtd/xhtml1-strict.dtd"&gt;</a:t>
            </a:r>
          </a:p>
          <a:p>
            <a:r>
              <a:rPr lang="en-US" dirty="0"/>
              <a:t>XHTML 1.0 Transitional: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PUBLIC "-//W3C//</a:t>
            </a:r>
            <a:r>
              <a:rPr lang="en-US" sz="2100" dirty="0" err="1">
                <a:latin typeface="Calibri" pitchFamily="34" charset="0"/>
                <a:ea typeface="MS PMincho" pitchFamily="18" charset="-128"/>
              </a:rPr>
              <a:t>Dtd</a:t>
            </a:r>
            <a:r>
              <a:rPr lang="en-US" sz="2100" dirty="0">
                <a:latin typeface="Calibri" pitchFamily="34" charset="0"/>
                <a:ea typeface="MS PMincho" pitchFamily="18" charset="-128"/>
              </a:rPr>
              <a:t> XHTML 1.0 Transitional//EN"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"http://www.w3.org/tr/xhtml1/Dtd/xhtml1-transitional.dtd"&gt;</a:t>
            </a:r>
          </a:p>
          <a:p>
            <a:r>
              <a:rPr lang="en-US" dirty="0"/>
              <a:t>XHTML 1.0 Basic: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PUBLIC "-//W3C//</a:t>
            </a:r>
            <a:r>
              <a:rPr lang="en-US" sz="2100" dirty="0" err="1">
                <a:latin typeface="Calibri" pitchFamily="34" charset="0"/>
                <a:ea typeface="MS PMincho" pitchFamily="18" charset="-128"/>
              </a:rPr>
              <a:t>Dtd</a:t>
            </a:r>
            <a:r>
              <a:rPr lang="en-US" sz="2100" dirty="0">
                <a:latin typeface="Calibri" pitchFamily="34" charset="0"/>
                <a:ea typeface="MS PMincho" pitchFamily="18" charset="-128"/>
              </a:rPr>
              <a:t> XHTML 1.0 Basic//EN"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"http://www.w3.org/tr/xhtml1/Dtd/xhtml1-basic10.dtd"&gt;</a:t>
            </a:r>
            <a:endParaRPr lang="en-US" dirty="0"/>
          </a:p>
          <a:p>
            <a:r>
              <a:rPr lang="en-US" dirty="0"/>
              <a:t>XHTML 1.0 Frameset: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&lt;!DOCTYPE html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PUBLIC "-//W3C//</a:t>
            </a:r>
            <a:r>
              <a:rPr lang="en-US" sz="2100" dirty="0" err="1">
                <a:latin typeface="Calibri" pitchFamily="34" charset="0"/>
                <a:ea typeface="MS PMincho" pitchFamily="18" charset="-128"/>
              </a:rPr>
              <a:t>Dtd</a:t>
            </a:r>
            <a:r>
              <a:rPr lang="en-US" sz="2100" dirty="0">
                <a:latin typeface="Calibri" pitchFamily="34" charset="0"/>
                <a:ea typeface="MS PMincho" pitchFamily="18" charset="-128"/>
              </a:rPr>
              <a:t> XHTML 1.0 Frameset//EN"</a:t>
            </a:r>
          </a:p>
          <a:p>
            <a:pPr lvl="1">
              <a:buNone/>
            </a:pPr>
            <a:r>
              <a:rPr lang="en-US" sz="2100" dirty="0">
                <a:latin typeface="Calibri" pitchFamily="34" charset="0"/>
                <a:ea typeface="MS PMincho" pitchFamily="18" charset="-128"/>
              </a:rPr>
              <a:t>"http://www.w3.org/tr/xhtml1/Dtd/xhtml1-frameset.dtd"&gt;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3810000" y="1066800"/>
            <a:ext cx="5105400" cy="1219200"/>
          </a:xfrm>
          <a:prstGeom prst="borderCallout1">
            <a:avLst>
              <a:gd name="adj1" fmla="val 49519"/>
              <a:gd name="adj2" fmla="val 423"/>
              <a:gd name="adj3" fmla="val 23397"/>
              <a:gd name="adj4" fmla="val -261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DTD contains all HTML elements and attributes, but does </a:t>
            </a:r>
            <a:r>
              <a:rPr lang="en-US" b="1" dirty="0">
                <a:solidFill>
                  <a:schemeClr val="tx1"/>
                </a:solidFill>
              </a:rPr>
              <a:t>NOT INCLUDE </a:t>
            </a:r>
            <a:r>
              <a:rPr lang="en-US" dirty="0">
                <a:solidFill>
                  <a:schemeClr val="tx1"/>
                </a:solidFill>
              </a:rPr>
              <a:t>presentational or deprecated elements (like </a:t>
            </a:r>
            <a:r>
              <a:rPr lang="en-US" b="1" dirty="0">
                <a:solidFill>
                  <a:schemeClr val="tx1"/>
                </a:solidFill>
              </a:rPr>
              <a:t>font</a:t>
            </a:r>
            <a:r>
              <a:rPr lang="en-US" dirty="0">
                <a:solidFill>
                  <a:schemeClr val="tx1"/>
                </a:solidFill>
              </a:rPr>
              <a:t>). </a:t>
            </a:r>
            <a:r>
              <a:rPr lang="en-US" b="1" dirty="0">
                <a:solidFill>
                  <a:schemeClr val="tx1"/>
                </a:solidFill>
              </a:rPr>
              <a:t>Framesets</a:t>
            </a:r>
            <a:r>
              <a:rPr lang="en-US" dirty="0">
                <a:solidFill>
                  <a:schemeClr val="tx1"/>
                </a:solidFill>
              </a:rPr>
              <a:t> are </a:t>
            </a:r>
            <a:r>
              <a:rPr lang="en-US" b="1" dirty="0">
                <a:solidFill>
                  <a:schemeClr val="tx1"/>
                </a:solidFill>
              </a:rPr>
              <a:t>not allowed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810000" y="2286000"/>
            <a:ext cx="5105400" cy="1219200"/>
          </a:xfrm>
          <a:prstGeom prst="borderCallout1">
            <a:avLst>
              <a:gd name="adj1" fmla="val 50353"/>
              <a:gd name="adj2" fmla="val -174"/>
              <a:gd name="adj3" fmla="val 23397"/>
              <a:gd name="adj4" fmla="val -142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DTD contains all HTML elements and attributes, INCLUDING presentational and deprecated elements (like font). </a:t>
            </a:r>
            <a:r>
              <a:rPr lang="en-US" b="1" dirty="0">
                <a:solidFill>
                  <a:schemeClr val="tx1"/>
                </a:solidFill>
              </a:rPr>
              <a:t>Framesets</a:t>
            </a:r>
            <a:r>
              <a:rPr lang="en-US" dirty="0">
                <a:solidFill>
                  <a:schemeClr val="tx1"/>
                </a:solidFill>
              </a:rPr>
              <a:t> are </a:t>
            </a:r>
            <a:r>
              <a:rPr lang="en-US" b="1" dirty="0">
                <a:solidFill>
                  <a:schemeClr val="tx1"/>
                </a:solidFill>
              </a:rPr>
              <a:t>not allowed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3810000" y="3505200"/>
            <a:ext cx="5105400" cy="1219200"/>
          </a:xfrm>
          <a:prstGeom prst="borderCallout1">
            <a:avLst>
              <a:gd name="adj1" fmla="val 52853"/>
              <a:gd name="adj2" fmla="val 423"/>
              <a:gd name="adj3" fmla="val 30897"/>
              <a:gd name="adj4" fmla="val -265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DTD is equal to XHTML 1.0 Strict, but allows you to </a:t>
            </a:r>
            <a:r>
              <a:rPr lang="en-US" b="1" dirty="0">
                <a:solidFill>
                  <a:schemeClr val="tx1"/>
                </a:solidFill>
              </a:rPr>
              <a:t>add modules </a:t>
            </a:r>
            <a:r>
              <a:rPr lang="en-US" dirty="0">
                <a:solidFill>
                  <a:schemeClr val="tx1"/>
                </a:solidFill>
              </a:rPr>
              <a:t>(for example to provide ruby support for East-Asian languages).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3810000" y="4724400"/>
            <a:ext cx="5105400" cy="1219200"/>
          </a:xfrm>
          <a:prstGeom prst="borderCallout1">
            <a:avLst>
              <a:gd name="adj1" fmla="val 52853"/>
              <a:gd name="adj2" fmla="val 423"/>
              <a:gd name="adj3" fmla="val 34230"/>
              <a:gd name="adj4" fmla="val -190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DTD is equal to XHTML 4.01 Transitional, but </a:t>
            </a:r>
            <a:r>
              <a:rPr lang="en-US" b="1" dirty="0">
                <a:solidFill>
                  <a:schemeClr val="tx1"/>
                </a:solidFill>
              </a:rPr>
              <a:t>allows</a:t>
            </a:r>
            <a:r>
              <a:rPr lang="en-US" dirty="0">
                <a:solidFill>
                  <a:schemeClr val="tx1"/>
                </a:solidFill>
              </a:rPr>
              <a:t> the use of </a:t>
            </a:r>
            <a:r>
              <a:rPr lang="en-US" b="1" dirty="0">
                <a:solidFill>
                  <a:schemeClr val="tx1"/>
                </a:solidFill>
              </a:rPr>
              <a:t>frameset</a:t>
            </a:r>
            <a:r>
              <a:rPr lang="en-US" dirty="0">
                <a:solidFill>
                  <a:schemeClr val="tx1"/>
                </a:solidFill>
              </a:rPr>
              <a:t> content.</a:t>
            </a:r>
          </a:p>
        </p:txBody>
      </p:sp>
    </p:spTree>
    <p:extLst>
      <p:ext uri="{BB962C8B-B14F-4D97-AF65-F5344CB8AC3E}">
        <p14:creationId xmlns:p14="http://schemas.microsoft.com/office/powerpoint/2010/main" val="5904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XHTML Document Structure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sz="2500" dirty="0"/>
              <a:t>A basic XHTML document consists of the following main parts:</a:t>
            </a:r>
          </a:p>
          <a:p>
            <a:pPr lvl="1"/>
            <a:r>
              <a:rPr lang="en-US" sz="2500" dirty="0"/>
              <a:t>xml </a:t>
            </a:r>
            <a:r>
              <a:rPr lang="en-US" sz="2500" b="1" dirty="0"/>
              <a:t>version</a:t>
            </a:r>
          </a:p>
          <a:p>
            <a:pPr lvl="1"/>
            <a:r>
              <a:rPr lang="en-US" sz="2500" dirty="0"/>
              <a:t>The </a:t>
            </a:r>
            <a:r>
              <a:rPr lang="en-US" sz="2500" b="1" dirty="0"/>
              <a:t>DOCTYPE</a:t>
            </a:r>
            <a:r>
              <a:rPr lang="en-US" sz="2500" dirty="0"/>
              <a:t> (</a:t>
            </a:r>
            <a:r>
              <a:rPr lang="en-US" sz="2500" dirty="0" err="1"/>
              <a:t>Dtd</a:t>
            </a:r>
            <a:r>
              <a:rPr lang="en-US" sz="2500" dirty="0"/>
              <a:t>)</a:t>
            </a:r>
          </a:p>
          <a:p>
            <a:pPr lvl="1"/>
            <a:r>
              <a:rPr lang="en-US" sz="2500" dirty="0"/>
              <a:t>html document </a:t>
            </a:r>
            <a:r>
              <a:rPr lang="en-US" sz="2500" b="1" dirty="0"/>
              <a:t>root</a:t>
            </a:r>
          </a:p>
          <a:p>
            <a:pPr lvl="1"/>
            <a:r>
              <a:rPr lang="en-US" sz="2500" b="1" dirty="0" err="1"/>
              <a:t>xmlns</a:t>
            </a:r>
            <a:r>
              <a:rPr lang="en-US" sz="2500" dirty="0"/>
              <a:t> attribute for the html element</a:t>
            </a:r>
          </a:p>
          <a:p>
            <a:pPr lvl="1"/>
            <a:r>
              <a:rPr lang="en-US" sz="2500" b="1" dirty="0"/>
              <a:t>head</a:t>
            </a:r>
            <a:r>
              <a:rPr lang="en-US" sz="2500" dirty="0"/>
              <a:t> element with a child </a:t>
            </a:r>
            <a:r>
              <a:rPr lang="en-US" sz="2500" b="1" dirty="0"/>
              <a:t>title</a:t>
            </a:r>
            <a:r>
              <a:rPr lang="en-US" sz="2500" dirty="0"/>
              <a:t> element</a:t>
            </a:r>
          </a:p>
          <a:p>
            <a:pPr lvl="1"/>
            <a:r>
              <a:rPr lang="en-US" sz="2500" b="1" dirty="0"/>
              <a:t>body</a:t>
            </a:r>
            <a:r>
              <a:rPr lang="en-US" sz="2500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5270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XHTML Document Structure (Ex.)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&lt;?xml </a:t>
            </a:r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="1.0" ?&gt;</a:t>
            </a:r>
          </a:p>
          <a:p>
            <a:pPr>
              <a:buNone/>
            </a:pPr>
            <a:r>
              <a:rPr lang="en-US" dirty="0"/>
              <a:t>&lt;!</a:t>
            </a:r>
            <a:r>
              <a:rPr lang="en-US" b="1" dirty="0">
                <a:solidFill>
                  <a:srgbClr val="FF0000"/>
                </a:solidFill>
              </a:rPr>
              <a:t>DOCTYPE</a:t>
            </a:r>
            <a:r>
              <a:rPr lang="en-US" dirty="0"/>
              <a:t> HTML PUBLIC "-//W3C//</a:t>
            </a:r>
            <a:r>
              <a:rPr lang="en-US" dirty="0" err="1"/>
              <a:t>Dtd</a:t>
            </a:r>
            <a:r>
              <a:rPr lang="en-US" dirty="0"/>
              <a:t> XHTML 1.00 Strict//EN" "http://www.w3.org/tr/xhtml1/Dtd/xhtml1-strict.dtd"&gt; </a:t>
            </a:r>
          </a:p>
          <a:p>
            <a:pPr>
              <a:buNone/>
            </a:pPr>
            <a:r>
              <a:rPr lang="en-US" dirty="0"/>
              <a:t>&lt;html </a:t>
            </a:r>
            <a:r>
              <a:rPr lang="en-US" b="1" dirty="0" err="1">
                <a:solidFill>
                  <a:srgbClr val="FF0000"/>
                </a:solidFill>
              </a:rPr>
              <a:t>xmlns</a:t>
            </a:r>
            <a:r>
              <a:rPr lang="en-US" dirty="0"/>
              <a:t>="http://www.w3.org/1999/xhtml"&gt;</a:t>
            </a:r>
          </a:p>
          <a:p>
            <a:pPr>
              <a:buNone/>
            </a:pPr>
            <a:r>
              <a:rPr lang="en-US" dirty="0"/>
              <a:t>    &lt;head&gt;</a:t>
            </a:r>
          </a:p>
          <a:p>
            <a:pPr>
              <a:buNone/>
            </a:pPr>
            <a:r>
              <a:rPr lang="en-US" dirty="0"/>
              <a:t>        &lt;</a:t>
            </a:r>
            <a:r>
              <a:rPr lang="en-US" b="1" dirty="0">
                <a:solidFill>
                  <a:srgbClr val="FF0000"/>
                </a:solidFill>
              </a:rPr>
              <a:t>title</a:t>
            </a:r>
            <a:r>
              <a:rPr lang="en-US" dirty="0"/>
              <a:t>&gt;Hello&lt;/title&gt;</a:t>
            </a:r>
          </a:p>
          <a:p>
            <a:pPr>
              <a:buNone/>
            </a:pPr>
            <a:r>
              <a:rPr lang="en-US" dirty="0"/>
              <a:t>    &lt;/head&gt;</a:t>
            </a:r>
          </a:p>
          <a:p>
            <a:pPr>
              <a:buNone/>
            </a:pPr>
            <a:r>
              <a:rPr lang="en-US" dirty="0"/>
              <a:t>    &lt;</a:t>
            </a:r>
            <a:r>
              <a:rPr lang="en-US" b="1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helloooooooo</a:t>
            </a:r>
            <a:endParaRPr lang="en-US" dirty="0"/>
          </a:p>
          <a:p>
            <a:pPr>
              <a:buNone/>
            </a:pPr>
            <a:r>
              <a:rPr lang="en-US" dirty="0"/>
              <a:t>    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30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META Tag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029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</a:rPr>
              <a:t>Metadata is data (information) about data.</a:t>
            </a:r>
          </a:p>
          <a:p>
            <a:pPr lvl="0"/>
            <a:r>
              <a:rPr lang="en-US" dirty="0">
                <a:latin typeface="+mn-lt"/>
              </a:rPr>
              <a:t>The &lt;meta&gt; tag provides metadata about the HTML document. </a:t>
            </a:r>
          </a:p>
          <a:p>
            <a:pPr lvl="0"/>
            <a:r>
              <a:rPr lang="en-US" dirty="0">
                <a:latin typeface="+mn-lt"/>
              </a:rPr>
              <a:t>Metadata will </a:t>
            </a:r>
            <a:r>
              <a:rPr lang="en-US" b="1" dirty="0">
                <a:latin typeface="+mn-lt"/>
              </a:rPr>
              <a:t>not be displayed </a:t>
            </a:r>
            <a:r>
              <a:rPr lang="en-US" dirty="0">
                <a:latin typeface="+mn-lt"/>
              </a:rPr>
              <a:t>on the page.</a:t>
            </a:r>
          </a:p>
          <a:p>
            <a:pPr lvl="0"/>
            <a:r>
              <a:rPr lang="en-US" dirty="0">
                <a:latin typeface="+mn-lt"/>
              </a:rPr>
              <a:t>Meta elements are typically used to specify </a:t>
            </a:r>
            <a:r>
              <a:rPr lang="en-US" b="1" dirty="0">
                <a:latin typeface="+mn-lt"/>
              </a:rPr>
              <a:t>page description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keywords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latin typeface="+mn-lt"/>
              </a:rPr>
              <a:t>author</a:t>
            </a:r>
            <a:r>
              <a:rPr lang="en-US" dirty="0">
                <a:latin typeface="+mn-lt"/>
              </a:rPr>
              <a:t> of the document,</a:t>
            </a:r>
            <a:r>
              <a:rPr lang="en-US" b="1" dirty="0">
                <a:latin typeface="+mn-lt"/>
              </a:rPr>
              <a:t> last modified </a:t>
            </a:r>
            <a:r>
              <a:rPr lang="en-US" dirty="0">
                <a:latin typeface="+mn-lt"/>
              </a:rPr>
              <a:t>and other metadata.</a:t>
            </a:r>
          </a:p>
          <a:p>
            <a:r>
              <a:rPr lang="en-US" dirty="0">
                <a:latin typeface="+mn-lt"/>
              </a:rPr>
              <a:t>The metadata can be used by </a:t>
            </a:r>
            <a:r>
              <a:rPr lang="en-US" dirty="0"/>
              <a:t>search engines (</a:t>
            </a:r>
            <a:r>
              <a:rPr lang="en-US" b="1" dirty="0"/>
              <a:t>keywords</a:t>
            </a:r>
            <a:r>
              <a:rPr lang="en-US" dirty="0"/>
              <a:t>),</a:t>
            </a:r>
            <a:r>
              <a:rPr lang="en-US" dirty="0">
                <a:latin typeface="+mn-lt"/>
              </a:rPr>
              <a:t> browsers (how to </a:t>
            </a:r>
            <a:r>
              <a:rPr lang="en-US" b="1" dirty="0">
                <a:latin typeface="+mn-lt"/>
              </a:rPr>
              <a:t>display</a:t>
            </a:r>
            <a:r>
              <a:rPr lang="en-US" dirty="0">
                <a:latin typeface="+mn-lt"/>
              </a:rPr>
              <a:t> content or </a:t>
            </a:r>
            <a:r>
              <a:rPr lang="en-US" b="1" dirty="0">
                <a:latin typeface="+mn-lt"/>
              </a:rPr>
              <a:t>reload</a:t>
            </a:r>
            <a:r>
              <a:rPr lang="en-US" dirty="0">
                <a:latin typeface="+mn-lt"/>
              </a:rPr>
              <a:t> page) or other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2520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Meta Tag Attributes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98547"/>
              </p:ext>
            </p:extLst>
          </p:nvPr>
        </p:nvGraphicFramePr>
        <p:xfrm>
          <a:off x="190500" y="1295400"/>
          <a:ext cx="8724900" cy="452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26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6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Charset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hlinkClick r:id="" action="ppaction://noactio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Character_set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the character encoding for the HTML document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6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Specifies a name for the metadata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http-equiv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content-type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default-style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refresh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an HTTP header for the information/value of the content attribute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content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Gives the value associated with the http-equiv or name attribute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5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 action="ppaction://noaction"/>
                        </a:rPr>
                        <a:t>scheme</a:t>
                      </a:r>
                      <a:endParaRPr 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format/URI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USA/Europe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supported in HTML5. Specifies a scheme to be used to interpret the value of the content attribute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6764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057400"/>
            <a:ext cx="9144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3581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" y="51816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Character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96000"/>
            <a:ext cx="2133600" cy="365125"/>
          </a:xfrm>
          <a:prstGeom prst="rect">
            <a:avLst/>
          </a:prstGeom>
        </p:spPr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956873"/>
              </p:ext>
            </p:extLst>
          </p:nvPr>
        </p:nvGraphicFramePr>
        <p:xfrm>
          <a:off x="190500" y="2209800"/>
          <a:ext cx="87249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Character Entity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&amp;nbsp;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Ampersand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Copyright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&amp;trade;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Trademark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&amp;pound;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Pound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&amp;cent;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&amp;divide;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90600"/>
            <a:ext cx="9144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500" dirty="0">
                <a:latin typeface="+mj-lt"/>
              </a:rPr>
              <a:t>Character entities are used to display reserved characters in HTML.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>
                <a:latin typeface="+mj-lt"/>
              </a:rPr>
              <a:t>Characters that are not present on your keyboard can also be replaced by entities.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5146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8956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3276600"/>
            <a:ext cx="906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3657600"/>
            <a:ext cx="9067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038600"/>
            <a:ext cx="891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419600"/>
            <a:ext cx="899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800600"/>
            <a:ext cx="899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181600"/>
            <a:ext cx="899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562600"/>
            <a:ext cx="9372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867400"/>
            <a:ext cx="9144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" y="6248400"/>
            <a:ext cx="868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06363"/>
            <a:ext cx="5905500" cy="808037"/>
          </a:xfrm>
        </p:spPr>
        <p:txBody>
          <a:bodyPr/>
          <a:lstStyle/>
          <a:p>
            <a:r>
              <a:rPr lang="en-US" dirty="0">
                <a:latin typeface="+mj-lt"/>
              </a:rPr>
              <a:t>How Browser Works ?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1143000"/>
            <a:ext cx="12954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72390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286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Keyboard and Mouse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1981200"/>
            <a:ext cx="1752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1981200"/>
            <a:ext cx="2590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HTML Interpreter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2743200"/>
            <a:ext cx="25908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Plug-Ins/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Other Interpreter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1981200"/>
            <a:ext cx="1676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Drivers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4724400"/>
            <a:ext cx="1371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33600" y="4114800"/>
            <a:ext cx="1447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Other Clients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962400"/>
            <a:ext cx="1676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 Interface</a:t>
            </a:r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562100" y="13716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31242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66800" y="3124200"/>
            <a:ext cx="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22860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38400" y="28956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0200" y="23622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10200" y="29718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43800" y="2514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371600" y="3124200"/>
            <a:ext cx="0" cy="1600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362200" y="3124200"/>
            <a:ext cx="0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81400" y="4267200"/>
            <a:ext cx="2209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81200" y="5181600"/>
            <a:ext cx="381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81200" y="5410200"/>
            <a:ext cx="3810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581400" y="4495799"/>
            <a:ext cx="2209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467600" y="43434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H="1">
            <a:off x="7467600" y="49530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772400" y="5029200"/>
            <a:ext cx="1295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 with web 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24800" y="3505200"/>
            <a:ext cx="12954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Response from web server</a:t>
            </a:r>
          </a:p>
        </p:txBody>
      </p:sp>
    </p:spTree>
    <p:extLst>
      <p:ext uri="{BB962C8B-B14F-4D97-AF65-F5344CB8AC3E}">
        <p14:creationId xmlns:p14="http://schemas.microsoft.com/office/powerpoint/2010/main" val="94354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to 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DOCTYPE declaration for HTML5 is very simple:	</a:t>
            </a:r>
          </a:p>
          <a:p>
            <a:pPr lvl="1">
              <a:buNone/>
            </a:pPr>
            <a:r>
              <a:rPr lang="en-US" dirty="0"/>
              <a:t>		&lt;!DOCTYPE html&gt;</a:t>
            </a:r>
          </a:p>
          <a:p>
            <a:r>
              <a:rPr lang="en-US" dirty="0"/>
              <a:t>The character encoding (</a:t>
            </a:r>
            <a:r>
              <a:rPr lang="en-US" dirty="0" err="1"/>
              <a:t>charset</a:t>
            </a:r>
            <a:r>
              <a:rPr lang="en-US" dirty="0"/>
              <a:t>) declaration is also very simple:</a:t>
            </a:r>
          </a:p>
          <a:p>
            <a:pPr lvl="2">
              <a:buNone/>
            </a:pPr>
            <a:r>
              <a:rPr lang="en-US" sz="2000" dirty="0"/>
              <a:t>&lt;meta </a:t>
            </a:r>
            <a:r>
              <a:rPr lang="en-US" sz="2000" dirty="0" err="1"/>
              <a:t>charset</a:t>
            </a:r>
            <a:r>
              <a:rPr lang="en-US" sz="2000" dirty="0"/>
              <a:t>="UTF-8"&gt;</a:t>
            </a:r>
          </a:p>
          <a:p>
            <a:r>
              <a:rPr lang="en-US" dirty="0"/>
              <a:t>New HTML5 Elements: </a:t>
            </a:r>
          </a:p>
          <a:p>
            <a:pPr lvl="1"/>
            <a:r>
              <a:rPr lang="en-US" dirty="0"/>
              <a:t>New semantic elements like &lt;header&gt;, &lt;footer&gt;, &lt;article&gt;, and &lt;section&gt;.</a:t>
            </a:r>
          </a:p>
          <a:p>
            <a:pPr lvl="1"/>
            <a:r>
              <a:rPr lang="en-US" dirty="0"/>
              <a:t>New form control attributes like number, date, time, calendar, and range.</a:t>
            </a:r>
          </a:p>
          <a:p>
            <a:pPr lvl="1"/>
            <a:r>
              <a:rPr lang="en-US" dirty="0"/>
              <a:t>New graphic elements: &lt;</a:t>
            </a:r>
            <a:r>
              <a:rPr lang="en-US" dirty="0" err="1"/>
              <a:t>svg</a:t>
            </a:r>
            <a:r>
              <a:rPr lang="en-US" dirty="0"/>
              <a:t>&gt; and &lt;canvas&gt;.</a:t>
            </a:r>
          </a:p>
          <a:p>
            <a:pPr lvl="1"/>
            <a:r>
              <a:rPr lang="en-US" dirty="0"/>
              <a:t>New multimedia elements: &lt;audio&gt; and &lt;video&gt;.</a:t>
            </a:r>
          </a:p>
          <a:p>
            <a:pPr lvl="1"/>
            <a:r>
              <a:rPr lang="en-US" dirty="0"/>
              <a:t>Some Elements Removed in HTML5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Introduction to HTML 5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HTML4 elements have been removed from HTML5: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3827605" cy="4107072"/>
        </p:xfrm>
        <a:graphic>
          <a:graphicData uri="http://schemas.openxmlformats.org/drawingml/2006/table">
            <a:tbl>
              <a:tblPr/>
              <a:tblGrid>
                <a:gridCol w="188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 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 5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&lt;acronym&gt;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&lt;abbr&gt;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&lt;applet&gt;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&lt;object&gt;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&lt;center&gt;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&lt;dir&gt;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&lt;ul&gt;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&lt;font&gt;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1676400"/>
          <a:ext cx="3827605" cy="3422560"/>
        </p:xfrm>
        <a:graphic>
          <a:graphicData uri="http://schemas.openxmlformats.org/drawingml/2006/table">
            <a:tbl>
              <a:tblPr/>
              <a:tblGrid>
                <a:gridCol w="188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</a:t>
                      </a:r>
                      <a:r>
                        <a:rPr lang="en-US" sz="2400" b="1" baseline="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HTML 5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&lt;strike&gt;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basefont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CSS</a:t>
                      </a: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&lt;big&gt;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CSS</a:t>
                      </a:r>
                    </a:p>
                  </a:txBody>
                  <a:tcPr marL="67936" marR="67936" marT="67936" marB="6793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First HTML Page</a:t>
            </a:r>
            <a:endParaRPr lang="en-IN" dirty="0">
              <a:latin typeface="+mj-lt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41338" y="1751221"/>
            <a:ext cx="7991475" cy="2899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20" name="Picture 8" descr="My-First-HTML-Page-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4343609"/>
            <a:ext cx="5556250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1143000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HTML Structure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HTML is comprised of “elements” and “tags”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Begins with </a:t>
            </a:r>
            <a:r>
              <a:rPr lang="en-US" sz="24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and ends with </a:t>
            </a:r>
            <a:r>
              <a:rPr lang="en-US" sz="2400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HTML describes structure using two main sections: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>
                <a:solidFill>
                  <a:srgbClr val="0202BE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202BE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endParaRPr lang="en-US" sz="280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3000" y="259080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</a:t>
            </a:r>
            <a:r>
              <a:rPr lang="en-US" sz="2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&lt;head&gt;&lt;/head&gt; </a:t>
            </a:r>
            <a:r>
              <a:rPr lang="en-US" sz="2400" b="1" noProof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&lt;body&gt;&lt;/body&gt; </a:t>
            </a:r>
            <a:r>
              <a:rPr lang="en-US" sz="2400" b="1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43000" y="3505200"/>
            <a:ext cx="76898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  <p:extLst>
      <p:ext uri="{BB962C8B-B14F-4D97-AF65-F5344CB8AC3E}">
        <p14:creationId xmlns:p14="http://schemas.microsoft.com/office/powerpoint/2010/main" val="11888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animBg="1"/>
      <p:bldP spid="18" grpId="0" uiExpan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HTML Code Formatting</a:t>
            </a:r>
            <a:endParaRPr lang="en-IN" dirty="0">
              <a:latin typeface="+mj-lt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HTML source code should be formatted to increase readability and facilitate debugging.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400" dirty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 performance reasons, formatting can be sacrificed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First HTML Page: Tags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</p:spTree>
    <p:extLst>
      <p:ext uri="{BB962C8B-B14F-4D97-AF65-F5344CB8AC3E}">
        <p14:creationId xmlns:p14="http://schemas.microsoft.com/office/powerpoint/2010/main" val="35980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First HTML Page: Header</a:t>
            </a:r>
            <a:endParaRPr lang="en-IN" dirty="0">
              <a:latin typeface="+mj-lt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  <p:extLst>
      <p:ext uri="{BB962C8B-B14F-4D97-AF65-F5344CB8AC3E}">
        <p14:creationId xmlns:p14="http://schemas.microsoft.com/office/powerpoint/2010/main" val="8887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28438</TotalTime>
  <Words>2935</Words>
  <Application>Microsoft Office PowerPoint</Application>
  <PresentationFormat>On-screen Show (4:3)</PresentationFormat>
  <Paragraphs>624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Consolas</vt:lpstr>
      <vt:lpstr>Corbel</vt:lpstr>
      <vt:lpstr>Courier New</vt:lpstr>
      <vt:lpstr>Open Sans Extrabold</vt:lpstr>
      <vt:lpstr>Open Sans Semibold</vt:lpstr>
      <vt:lpstr>Trebuchet MS</vt:lpstr>
      <vt:lpstr>Wingdings</vt:lpstr>
      <vt:lpstr>Office Theme</vt:lpstr>
      <vt:lpstr>PowerPoint Presentation</vt:lpstr>
      <vt:lpstr>Outline</vt:lpstr>
      <vt:lpstr>What is a Web Page?</vt:lpstr>
      <vt:lpstr>Creating HTML Pages</vt:lpstr>
      <vt:lpstr>First HTML Page</vt:lpstr>
      <vt:lpstr>HTML Structure</vt:lpstr>
      <vt:lpstr>HTML Code Formatting</vt:lpstr>
      <vt:lpstr>First HTML Page: Tags</vt:lpstr>
      <vt:lpstr>First HTML Page: Header</vt:lpstr>
      <vt:lpstr>First HTML Page: Body</vt:lpstr>
      <vt:lpstr>First HTML Page</vt:lpstr>
      <vt:lpstr>Basic HTML Tags</vt:lpstr>
      <vt:lpstr>1) Headings</vt:lpstr>
      <vt:lpstr>2) &lt;p&gt; paragraph</vt:lpstr>
      <vt:lpstr>3) Colors</vt:lpstr>
      <vt:lpstr>4) Fonts</vt:lpstr>
      <vt:lpstr>5) List</vt:lpstr>
      <vt:lpstr>5.1) Ordered List</vt:lpstr>
      <vt:lpstr>5.2) Unordered List</vt:lpstr>
      <vt:lpstr>6) &lt;a&gt; Anchor Tag (Hyperlinks)</vt:lpstr>
      <vt:lpstr>7) Images</vt:lpstr>
      <vt:lpstr>Images (cont.)</vt:lpstr>
      <vt:lpstr>Image (cont.) =&gt; align=“bottom”</vt:lpstr>
      <vt:lpstr>Image (cont.) =&gt; align=“right”</vt:lpstr>
      <vt:lpstr>8) Table</vt:lpstr>
      <vt:lpstr>Table Element Attributes</vt:lpstr>
      <vt:lpstr>Table Row &lt;tr&gt; Attributes</vt:lpstr>
      <vt:lpstr>Irregular Table</vt:lpstr>
      <vt:lpstr>9) HTML Form</vt:lpstr>
      <vt:lpstr>The &lt;form&gt; Tag</vt:lpstr>
      <vt:lpstr>Input tags</vt:lpstr>
      <vt:lpstr>Input tags (cont.)</vt:lpstr>
      <vt:lpstr>Input tags (cont.)</vt:lpstr>
      <vt:lpstr>Unit - 3 XHTML</vt:lpstr>
      <vt:lpstr>Introduction to XHTML</vt:lpstr>
      <vt:lpstr>Introduction to XHTML (Cont.)</vt:lpstr>
      <vt:lpstr>XHTML</vt:lpstr>
      <vt:lpstr>Characteristics of XHTML</vt:lpstr>
      <vt:lpstr>XHTML DOCTYPE</vt:lpstr>
      <vt:lpstr>XHTML DOCTYPE (Cont.)</vt:lpstr>
      <vt:lpstr>XHTML Document Structure</vt:lpstr>
      <vt:lpstr>XHTML Document Structure (Ex.)</vt:lpstr>
      <vt:lpstr>META Tag</vt:lpstr>
      <vt:lpstr>Meta Tag Attributes</vt:lpstr>
      <vt:lpstr>Character Entities</vt:lpstr>
      <vt:lpstr>How Browser Works ?</vt:lpstr>
      <vt:lpstr>Introduction to HTML 5</vt:lpstr>
      <vt:lpstr>Introduction to HTML 5 (cont.)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1290</cp:revision>
  <dcterms:created xsi:type="dcterms:W3CDTF">2013-05-17T03:00:03Z</dcterms:created>
  <dcterms:modified xsi:type="dcterms:W3CDTF">2019-04-29T02:51:33Z</dcterms:modified>
</cp:coreProperties>
</file>