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6DABEF-1498-4752-987B-E0977A544E33}">
  <a:tblStyle styleId="{606DABEF-1498-4752-987B-E0977A544E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bd22db00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bd22db00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dbaf90bc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adbaf90b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adbaf90bc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adbaf90bc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dbaf90bc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adbaf90bc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bd22db0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d6bd22db0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6bd22db0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d6bd22db0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6bd22db00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d6bd22db0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6bd22db0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d6bd22db0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6bd22db0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d6bd22db0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6b12c88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6b12c88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6bd22db00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d6bd22db00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6bd22db0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d6bd22db0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6bd22db00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d6bd22db00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6bd22db0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d6bd22db0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6bd22db00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d6bd22db00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6bd22db00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6bd22db00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6bd22db0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6bd22db0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6bd22db0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d6bd22db0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d6bd22db00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d6bd22db00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dbaf90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dbaf90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6bd22db0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gd6bd22db0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dbaf90b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dbaf90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dbaf90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adbaf90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dbaf90b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dbaf90b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dbaf90b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dbaf90b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dbaf90bc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dbaf90bc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dbaf90b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dbaf90b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6747250" y="4158350"/>
            <a:ext cx="232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Analise &amp; Designed by </a:t>
            </a:r>
            <a:endParaRPr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Vishal Joshi</a:t>
            </a:r>
            <a:endParaRPr>
              <a:solidFill>
                <a:srgbClr val="99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+91 8149184810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72000" y="1812450"/>
            <a:ext cx="7800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4"/>
                </a:solidFill>
              </a:rPr>
              <a:t>Doctor Practice Management System [DPMS]</a:t>
            </a:r>
            <a:endParaRPr b="1" i="0" sz="2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1650" y="4386950"/>
            <a:ext cx="16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Submitted Date</a:t>
            </a:r>
            <a:endParaRPr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01/05/2021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34"/>
          <p:cNvGraphicFramePr/>
          <p:nvPr/>
        </p:nvGraphicFramePr>
        <p:xfrm>
          <a:off x="30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r>
                        <a:rPr lang="en"/>
                        <a:t>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Dist_Id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34"/>
          <p:cNvGraphicFramePr/>
          <p:nvPr/>
        </p:nvGraphicFramePr>
        <p:xfrm>
          <a:off x="51031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</a:t>
                      </a:r>
                      <a:r>
                        <a:rPr lang="en"/>
                        <a:t>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Doc_id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numeric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DateTime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LogoutTime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66" name="Google Shape;266;p34"/>
          <p:cNvSpPr txBox="1"/>
          <p:nvPr/>
        </p:nvSpPr>
        <p:spPr>
          <a:xfrm>
            <a:off x="386400" y="4640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tbl_CityMaster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5187000" y="5402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tbl_Log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35"/>
          <p:cNvGraphicFramePr/>
          <p:nvPr/>
        </p:nvGraphicFramePr>
        <p:xfrm>
          <a:off x="952500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1206500"/>
                <a:gridCol w="1418450"/>
                <a:gridCol w="99455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Doc_Id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varchar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Price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TDoc_id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PinCode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Speciality_Id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NoOfDay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5"/>
          <p:cNvSpPr txBox="1"/>
          <p:nvPr/>
        </p:nvSpPr>
        <p:spPr>
          <a:xfrm>
            <a:off x="2824800" y="-69400"/>
            <a:ext cx="3573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tbl_OfferTransaction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36"/>
          <p:cNvGraphicFramePr/>
          <p:nvPr/>
        </p:nvGraphicFramePr>
        <p:xfrm>
          <a:off x="30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462425"/>
                <a:gridCol w="1462425"/>
                <a:gridCol w="89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OfferTrans_Id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TDoc_Id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9" name="Google Shape;279;p36"/>
          <p:cNvGraphicFramePr/>
          <p:nvPr/>
        </p:nvGraphicFramePr>
        <p:xfrm>
          <a:off x="51031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Varchar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36"/>
          <p:cNvSpPr txBox="1"/>
          <p:nvPr/>
        </p:nvSpPr>
        <p:spPr>
          <a:xfrm>
            <a:off x="386400" y="4640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tbl_OfferTranslog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5187000" y="5402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tbl_AdminLogin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3224400" y="480025"/>
            <a:ext cx="3192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9900"/>
                </a:solidFill>
              </a:rPr>
              <a:t>DPMS Main Screen</a:t>
            </a:r>
            <a:endParaRPr b="1" i="0" sz="2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625575" y="11594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Doctor Registration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605325" y="552525"/>
            <a:ext cx="9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73763"/>
                </a:solidFill>
              </a:rPr>
              <a:t>LOGO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0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2225775" y="11594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Doctor 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Login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72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3825975" y="1235625"/>
            <a:ext cx="13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About Us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4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 txBox="1"/>
          <p:nvPr/>
        </p:nvSpPr>
        <p:spPr>
          <a:xfrm>
            <a:off x="5426175" y="1235625"/>
            <a:ext cx="13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Contact Us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76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7026375" y="11594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Admin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Login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9100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With 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12505</a:t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28912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Offer Upto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1234567</a:t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48724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Match upto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2345</a:t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68536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Offer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450</a:t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910050" y="2960350"/>
            <a:ext cx="73587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put Basic Information about this system.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help to find best match Offer Practice with Buyer Doctor.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Dynamic data we want to show</a:t>
            </a:r>
            <a:endParaRPr/>
          </a:p>
        </p:txBody>
      </p:sp>
      <p:cxnSp>
        <p:nvCxnSpPr>
          <p:cNvPr id="304" name="Google Shape;304;p37"/>
          <p:cNvCxnSpPr/>
          <p:nvPr/>
        </p:nvCxnSpPr>
        <p:spPr>
          <a:xfrm flipH="1" rot="10800000">
            <a:off x="6469525" y="925625"/>
            <a:ext cx="5229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7"/>
          <p:cNvSpPr txBox="1"/>
          <p:nvPr/>
        </p:nvSpPr>
        <p:spPr>
          <a:xfrm>
            <a:off x="7009925" y="602750"/>
            <a:ext cx="8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7"/>
          <p:cNvCxnSpPr>
            <a:endCxn id="307" idx="1"/>
          </p:cNvCxnSpPr>
          <p:nvPr/>
        </p:nvCxnSpPr>
        <p:spPr>
          <a:xfrm>
            <a:off x="6373350" y="2571600"/>
            <a:ext cx="8757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7"/>
          <p:cNvSpPr txBox="1"/>
          <p:nvPr/>
        </p:nvSpPr>
        <p:spPr>
          <a:xfrm>
            <a:off x="7249050" y="2648400"/>
            <a:ext cx="10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Info Alert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1017600" y="877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Doctor 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2531975" y="909502"/>
            <a:ext cx="4500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1017600" y="1258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Gender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1017600" y="1639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Degree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2531975" y="1671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856800" y="2020102"/>
            <a:ext cx="1498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2531975" y="2052502"/>
            <a:ext cx="4500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2237175" y="882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2237175" y="1263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2237175" y="1644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2237175" y="2025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7351974" y="1765952"/>
            <a:ext cx="1498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" sz="1200"/>
              <a:t>Speciality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Dropdown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8"/>
          <p:cNvCxnSpPr/>
          <p:nvPr/>
        </p:nvCxnSpPr>
        <p:spPr>
          <a:xfrm rot="10800000">
            <a:off x="7011773" y="1850264"/>
            <a:ext cx="504600" cy="486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5" name="Google Shape;32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175" y="3853963"/>
            <a:ext cx="1025400" cy="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8"/>
          <p:cNvSpPr txBox="1"/>
          <p:nvPr/>
        </p:nvSpPr>
        <p:spPr>
          <a:xfrm>
            <a:off x="5609125" y="4025400"/>
            <a:ext cx="1025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Save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538800" y="387800"/>
            <a:ext cx="2848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2"/>
                </a:solidFill>
              </a:rPr>
              <a:t>Doctor Registration</a:t>
            </a:r>
            <a:endParaRPr b="1" i="0" sz="1500" u="none" cap="none" strike="noStrike">
              <a:solidFill>
                <a:srgbClr val="FF9900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585725" y="1335852"/>
            <a:ext cx="244200" cy="2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3271525" y="1335852"/>
            <a:ext cx="244200" cy="2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2864400" y="1238424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550200" y="1252555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F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      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3760800" y="1258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Year of Exp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4980375" y="1271810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275175" y="1290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3760800" y="1639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Speciality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5275175" y="1671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4980375" y="1644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3571500" y="1750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6771900" y="1750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1017600" y="2401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2531975" y="2433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2237175" y="2406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3760800" y="2401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5275175" y="2433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980375" y="2406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3571500" y="2512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6771900" y="2512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1017600" y="2782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2531975" y="2814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2237175" y="2787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3760800" y="2782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Pincode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5275175" y="2814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4980375" y="2787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3571500" y="2893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1017600" y="3163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2531975" y="3195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2237175" y="3168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3760800" y="3163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5275175" y="3195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4980375" y="3168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1017600" y="3544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Clinic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2531975" y="3576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2237175" y="3549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3591600" y="3544102"/>
            <a:ext cx="1632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Clinic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5275175" y="3576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5056575" y="3549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713700" y="3925102"/>
            <a:ext cx="1632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Registration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2531975" y="3957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2237175" y="3930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1976674" y="4368170"/>
            <a:ext cx="7519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After Registration show popup please login with your registered mobile no to access your offers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flipH="1" rot="10800000">
            <a:off x="4533373" y="4311214"/>
            <a:ext cx="1138200" cy="105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2" name="Google Shape;372;p38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79654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1836925" y="1446750"/>
            <a:ext cx="47268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Registered Mobile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3412650" y="619425"/>
            <a:ext cx="23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Doctor </a:t>
            </a:r>
            <a:r>
              <a:rPr b="1" i="0" lang="en" sz="2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2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1836925" y="2724150"/>
            <a:ext cx="47268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OTP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4025" y="3772300"/>
            <a:ext cx="1329000" cy="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9"/>
          <p:cNvSpPr txBox="1"/>
          <p:nvPr/>
        </p:nvSpPr>
        <p:spPr>
          <a:xfrm>
            <a:off x="4031625" y="3879350"/>
            <a:ext cx="113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</a:rPr>
              <a:t>Login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39"/>
          <p:cNvCxnSpPr/>
          <p:nvPr/>
        </p:nvCxnSpPr>
        <p:spPr>
          <a:xfrm flipH="1">
            <a:off x="5209325" y="4126250"/>
            <a:ext cx="886200" cy="16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p39"/>
          <p:cNvSpPr txBox="1"/>
          <p:nvPr/>
        </p:nvSpPr>
        <p:spPr>
          <a:xfrm>
            <a:off x="6095525" y="3879350"/>
            <a:ext cx="1934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login button to 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681525" y="628725"/>
            <a:ext cx="162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73763"/>
                </a:solidFill>
              </a:rPr>
              <a:t>LOGO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2000" y="1333900"/>
            <a:ext cx="1329000" cy="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 txBox="1"/>
          <p:nvPr/>
        </p:nvSpPr>
        <p:spPr>
          <a:xfrm>
            <a:off x="6991125" y="1517150"/>
            <a:ext cx="886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Get OTP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1806600" y="1997700"/>
            <a:ext cx="661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If Entered Mobile no Matched with Registered Mobile then OTP send &amp; stored in table for validation 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806600" y="3216900"/>
            <a:ext cx="661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If Entered OTP Matched then Login success &amp; send user to Home Page.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</a:t>
            </a:r>
            <a:r>
              <a:rPr lang="en"/>
              <a:t>ere if required </a:t>
            </a:r>
            <a:r>
              <a:rPr lang="en"/>
              <a:t>We can use </a:t>
            </a:r>
            <a:r>
              <a:rPr lang="en"/>
              <a:t>captcha</a:t>
            </a:r>
            <a:r>
              <a:rPr lang="en"/>
              <a:t> also for better security</a:t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79654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/>
        </p:nvSpPr>
        <p:spPr>
          <a:xfrm>
            <a:off x="525225" y="414950"/>
            <a:ext cx="3321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9900"/>
                </a:solidFill>
              </a:rPr>
              <a:t>Doctor Home[Dashboard]</a:t>
            </a:r>
            <a:endParaRPr b="1" i="0" sz="2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0" y="6639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/>
        </p:nvSpPr>
        <p:spPr>
          <a:xfrm>
            <a:off x="625575" y="8546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Enter New Offer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0" y="1344177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 txBox="1"/>
          <p:nvPr/>
        </p:nvSpPr>
        <p:spPr>
          <a:xfrm>
            <a:off x="625575" y="1534877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View Best Match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0" y="202139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 txBox="1"/>
          <p:nvPr/>
        </p:nvSpPr>
        <p:spPr>
          <a:xfrm>
            <a:off x="625575" y="2288295"/>
            <a:ext cx="13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My Profile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670" y="270719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0"/>
          <p:cNvSpPr txBox="1"/>
          <p:nvPr/>
        </p:nvSpPr>
        <p:spPr>
          <a:xfrm>
            <a:off x="611445" y="2974095"/>
            <a:ext cx="13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My Offer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0" y="34071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0"/>
          <p:cNvSpPr txBox="1"/>
          <p:nvPr/>
        </p:nvSpPr>
        <p:spPr>
          <a:xfrm>
            <a:off x="625575" y="35978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Interested</a:t>
            </a:r>
            <a:r>
              <a:rPr b="1" lang="en">
                <a:solidFill>
                  <a:srgbClr val="FFFFFF"/>
                </a:solidFill>
              </a:rPr>
              <a:t> Doc List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2662650" y="8398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Offer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4567650" y="8398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Match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6548850" y="8398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Interested</a:t>
            </a:r>
            <a:r>
              <a:rPr lang="en"/>
              <a:t> Doc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0" name="Google Shape;410;p40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40"/>
          <p:cNvCxnSpPr/>
          <p:nvPr/>
        </p:nvCxnSpPr>
        <p:spPr>
          <a:xfrm flipH="1" rot="10800000">
            <a:off x="2049975" y="1495550"/>
            <a:ext cx="1362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40"/>
          <p:cNvSpPr txBox="1"/>
          <p:nvPr/>
        </p:nvSpPr>
        <p:spPr>
          <a:xfrm>
            <a:off x="1980725" y="1136150"/>
            <a:ext cx="6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p40"/>
          <p:cNvGraphicFramePr/>
          <p:nvPr/>
        </p:nvGraphicFramePr>
        <p:xfrm>
          <a:off x="2366525" y="20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418025"/>
                <a:gridCol w="747225"/>
                <a:gridCol w="1108850"/>
                <a:gridCol w="1062600"/>
                <a:gridCol w="961950"/>
                <a:gridCol w="859750"/>
                <a:gridCol w="85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Doc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Mobile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Status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8181818181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1000-1200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8181818181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800</a:t>
                      </a:r>
                      <a:r>
                        <a:rPr lang="en" sz="1200"/>
                        <a:t>-1200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Approved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4" name="Google Shape;41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00" y="2452375"/>
            <a:ext cx="845174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0"/>
          <p:cNvSpPr txBox="1"/>
          <p:nvPr/>
        </p:nvSpPr>
        <p:spPr>
          <a:xfrm>
            <a:off x="6748275" y="2516900"/>
            <a:ext cx="6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Book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0"/>
          <p:cNvSpPr txBox="1"/>
          <p:nvPr/>
        </p:nvSpPr>
        <p:spPr>
          <a:xfrm>
            <a:off x="6595875" y="3050300"/>
            <a:ext cx="6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Book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00" y="2985775"/>
            <a:ext cx="845174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/>
        </p:nvSpPr>
        <p:spPr>
          <a:xfrm>
            <a:off x="6748275" y="3050300"/>
            <a:ext cx="6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Book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2277825" y="1634150"/>
            <a:ext cx="3321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Top 5 Best match offer</a:t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6935575" y="4356325"/>
            <a:ext cx="1756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/>
              <a:t>01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b="1" lang="en" sz="1000"/>
              <a:t>5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/2021   10.30 a.m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5792575" y="4356325"/>
            <a:ext cx="1178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/>
              <a:t>Last login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0"/>
          <p:cNvCxnSpPr>
            <a:endCxn id="422" idx="3"/>
          </p:cNvCxnSpPr>
          <p:nvPr/>
        </p:nvCxnSpPr>
        <p:spPr>
          <a:xfrm>
            <a:off x="6698275" y="4510075"/>
            <a:ext cx="273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0"/>
          <p:cNvSpPr txBox="1"/>
          <p:nvPr/>
        </p:nvSpPr>
        <p:spPr>
          <a:xfrm>
            <a:off x="2668375" y="4356325"/>
            <a:ext cx="249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/>
              <a:t>After</a:t>
            </a:r>
            <a:r>
              <a:rPr b="1" lang="en" sz="1000"/>
              <a:t> Approved Color Change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40"/>
          <p:cNvCxnSpPr/>
          <p:nvPr/>
        </p:nvCxnSpPr>
        <p:spPr>
          <a:xfrm flipH="1" rot="10800000">
            <a:off x="3269275" y="3587575"/>
            <a:ext cx="180900" cy="8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/>
        </p:nvSpPr>
        <p:spPr>
          <a:xfrm>
            <a:off x="1017600" y="877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Offer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856800" y="1258102"/>
            <a:ext cx="1498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2531975" y="1290502"/>
            <a:ext cx="4500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2237175" y="882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1"/>
          <p:cNvSpPr txBox="1"/>
          <p:nvPr/>
        </p:nvSpPr>
        <p:spPr>
          <a:xfrm>
            <a:off x="2237175" y="1263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4375" y="3978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1"/>
          <p:cNvSpPr txBox="1"/>
          <p:nvPr/>
        </p:nvSpPr>
        <p:spPr>
          <a:xfrm>
            <a:off x="3399325" y="4028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Save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615000" y="464000"/>
            <a:ext cx="2848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</a:rPr>
              <a:t>Offer Entry</a:t>
            </a:r>
            <a:endParaRPr b="1" i="0" sz="1300" u="none" cap="none" strike="noStrike">
              <a:solidFill>
                <a:srgbClr val="FF9900"/>
              </a:solidFill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1017600" y="1639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2531975" y="1671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2237175" y="1644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3760800" y="1639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5275175" y="1671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>
            <a:off x="4980375" y="1644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3571500" y="1750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6771900" y="1750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1017600" y="2020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531975" y="2052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2237175" y="2025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1"/>
          <p:cNvSpPr txBox="1"/>
          <p:nvPr/>
        </p:nvSpPr>
        <p:spPr>
          <a:xfrm>
            <a:off x="3760800" y="2020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Pincode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5275175" y="2052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4980375" y="2025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571500" y="2131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1017600" y="2782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From 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2531975" y="2814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2237175" y="2787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3760800" y="2782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To 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5275175" y="2814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4980375" y="2787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1017600" y="3163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No.of 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2531975" y="3195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2237175" y="3168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3591600" y="3163102"/>
            <a:ext cx="1632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Min 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5275175" y="3195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5056575" y="3168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713700" y="3544102"/>
            <a:ext cx="1632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Max 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2531975" y="3576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2237175" y="3549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2531975" y="909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3647700" y="988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4546974" y="601252"/>
            <a:ext cx="1498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Rent Practice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Buy Doctor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p41"/>
          <p:cNvCxnSpPr/>
          <p:nvPr/>
        </p:nvCxnSpPr>
        <p:spPr>
          <a:xfrm flipH="1">
            <a:off x="3826563" y="832166"/>
            <a:ext cx="565500" cy="1566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p41"/>
          <p:cNvCxnSpPr/>
          <p:nvPr/>
        </p:nvCxnSpPr>
        <p:spPr>
          <a:xfrm flipH="1">
            <a:off x="3877894" y="984603"/>
            <a:ext cx="666600" cy="74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41"/>
          <p:cNvSpPr txBox="1"/>
          <p:nvPr/>
        </p:nvSpPr>
        <p:spPr>
          <a:xfrm>
            <a:off x="1017600" y="2401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Degree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2531975" y="2433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2237175" y="2406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3760800" y="2401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Speciality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5275175" y="2433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4980375" y="2406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3571500" y="2512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6771900" y="2512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3837000" y="3544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5056575" y="3549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5275175" y="3576500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6771900" y="3655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7375" y="3978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1"/>
          <p:cNvSpPr txBox="1"/>
          <p:nvPr/>
        </p:nvSpPr>
        <p:spPr>
          <a:xfrm>
            <a:off x="4542325" y="4028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Update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69748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/>
        </p:nvSpPr>
        <p:spPr>
          <a:xfrm>
            <a:off x="525225" y="414950"/>
            <a:ext cx="3321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Best Match Offer Report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532925" y="831350"/>
            <a:ext cx="8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4"/>
                </a:solidFill>
              </a:rPr>
              <a:t>Filters -</a:t>
            </a:r>
            <a:endParaRPr b="1" i="0" sz="1400" u="none" cap="none" strike="noStrike">
              <a:solidFill>
                <a:schemeClr val="accent4"/>
              </a:solidFill>
            </a:endParaRPr>
          </a:p>
        </p:txBody>
      </p:sp>
      <p:graphicFrame>
        <p:nvGraphicFramePr>
          <p:cNvPr id="497" name="Google Shape;497;p42"/>
          <p:cNvGraphicFramePr/>
          <p:nvPr/>
        </p:nvGraphicFramePr>
        <p:xfrm>
          <a:off x="2518925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418025"/>
                <a:gridCol w="747225"/>
                <a:gridCol w="1108850"/>
                <a:gridCol w="1062600"/>
                <a:gridCol w="961950"/>
                <a:gridCol w="859750"/>
                <a:gridCol w="85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Doc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Mobile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Status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8181818181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1000-1200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8181818181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800-1200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Approved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98" name="Google Shape;49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9000" y="1766575"/>
            <a:ext cx="845174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2"/>
          <p:cNvSpPr txBox="1"/>
          <p:nvPr/>
        </p:nvSpPr>
        <p:spPr>
          <a:xfrm>
            <a:off x="6900675" y="1831100"/>
            <a:ext cx="6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Book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6748275" y="2364500"/>
            <a:ext cx="6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Book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9000" y="2299975"/>
            <a:ext cx="845174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2"/>
          <p:cNvSpPr txBox="1"/>
          <p:nvPr/>
        </p:nvSpPr>
        <p:spPr>
          <a:xfrm>
            <a:off x="6900675" y="2364500"/>
            <a:ext cx="6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Book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2820775" y="3670525"/>
            <a:ext cx="249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/>
              <a:t>After Approved Color Change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42"/>
          <p:cNvCxnSpPr/>
          <p:nvPr/>
        </p:nvCxnSpPr>
        <p:spPr>
          <a:xfrm flipH="1" rot="10800000">
            <a:off x="3421675" y="2901775"/>
            <a:ext cx="180900" cy="8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2"/>
          <p:cNvCxnSpPr/>
          <p:nvPr/>
        </p:nvCxnSpPr>
        <p:spPr>
          <a:xfrm>
            <a:off x="548175" y="831350"/>
            <a:ext cx="1983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2"/>
          <p:cNvCxnSpPr/>
          <p:nvPr/>
        </p:nvCxnSpPr>
        <p:spPr>
          <a:xfrm>
            <a:off x="2489330" y="854900"/>
            <a:ext cx="42300" cy="3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2"/>
          <p:cNvSpPr txBox="1"/>
          <p:nvPr/>
        </p:nvSpPr>
        <p:spPr>
          <a:xfrm>
            <a:off x="532925" y="1136150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State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547055" y="1440950"/>
            <a:ext cx="6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Dist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09" name="Google Shape;509;p42"/>
          <p:cNvSpPr txBox="1"/>
          <p:nvPr/>
        </p:nvSpPr>
        <p:spPr>
          <a:xfrm>
            <a:off x="561186" y="20505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Pincode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561186" y="2660150"/>
            <a:ext cx="8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Degree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532925" y="1745750"/>
            <a:ext cx="8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City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542875" y="3269750"/>
            <a:ext cx="12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Rate Range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575316" y="2979080"/>
            <a:ext cx="8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Date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543002" y="2355350"/>
            <a:ext cx="11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Speciality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1553975" y="1259811"/>
            <a:ext cx="7602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2"/>
          <p:cNvSpPr/>
          <p:nvPr/>
        </p:nvSpPr>
        <p:spPr>
          <a:xfrm>
            <a:off x="2123700" y="1293650"/>
            <a:ext cx="180900" cy="9192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1553975" y="1564611"/>
            <a:ext cx="7602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2123700" y="1598450"/>
            <a:ext cx="180900" cy="9192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/>
          <p:nvPr/>
        </p:nvSpPr>
        <p:spPr>
          <a:xfrm>
            <a:off x="1553975" y="1869411"/>
            <a:ext cx="7602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2123700" y="1903250"/>
            <a:ext cx="180900" cy="9192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1553975" y="2174200"/>
            <a:ext cx="7602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1573653" y="2479011"/>
            <a:ext cx="7602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2151961" y="2512850"/>
            <a:ext cx="180900" cy="9192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1553975" y="2783811"/>
            <a:ext cx="7602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2123700" y="2817650"/>
            <a:ext cx="180900" cy="9192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1172975" y="3088600"/>
            <a:ext cx="6183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1934975" y="3088600"/>
            <a:ext cx="6183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</a:t>
            </a:r>
            <a:r>
              <a:rPr lang="en"/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>
            <a:off x="655400" y="3788500"/>
            <a:ext cx="17067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2"/>
          <p:cNvCxnSpPr/>
          <p:nvPr/>
        </p:nvCxnSpPr>
        <p:spPr>
          <a:xfrm>
            <a:off x="655400" y="4017100"/>
            <a:ext cx="17067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2"/>
          <p:cNvSpPr/>
          <p:nvPr/>
        </p:nvSpPr>
        <p:spPr>
          <a:xfrm>
            <a:off x="627650" y="3746100"/>
            <a:ext cx="1791000" cy="335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 txBox="1"/>
          <p:nvPr/>
        </p:nvSpPr>
        <p:spPr>
          <a:xfrm>
            <a:off x="695275" y="3485750"/>
            <a:ext cx="6873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100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32" name="Google Shape;532;p42"/>
          <p:cNvSpPr txBox="1"/>
          <p:nvPr/>
        </p:nvSpPr>
        <p:spPr>
          <a:xfrm>
            <a:off x="1762075" y="3485750"/>
            <a:ext cx="6873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20</a:t>
            </a:r>
            <a:r>
              <a:rPr b="1" lang="en"/>
              <a:t>00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533" name="Google Shape;53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6314" y="40543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2"/>
          <p:cNvSpPr txBox="1"/>
          <p:nvPr/>
        </p:nvSpPr>
        <p:spPr>
          <a:xfrm>
            <a:off x="4971264" y="41048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Export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2"/>
          <p:cNvSpPr/>
          <p:nvPr/>
        </p:nvSpPr>
        <p:spPr>
          <a:xfrm>
            <a:off x="71272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7292975" y="990100"/>
            <a:ext cx="1153800" cy="3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6073775" y="990100"/>
            <a:ext cx="1153800" cy="3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 txBox="1"/>
          <p:nvPr/>
        </p:nvSpPr>
        <p:spPr>
          <a:xfrm>
            <a:off x="1017600" y="877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Doctor Name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2531975" y="909502"/>
            <a:ext cx="4500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Vishal joshi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017600" y="1258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Gender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017600" y="1639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Degree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2531975" y="1671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MBBS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856800" y="2020102"/>
            <a:ext cx="1498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2531975" y="2052502"/>
            <a:ext cx="4500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Savedi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2237175" y="882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2237175" y="1263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2237175" y="1644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>
            <a:off x="2237175" y="2025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7351974" y="1765952"/>
            <a:ext cx="1498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" sz="1200"/>
              <a:t>Speciality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Dropdown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43"/>
          <p:cNvCxnSpPr/>
          <p:nvPr/>
        </p:nvCxnSpPr>
        <p:spPr>
          <a:xfrm rot="10800000">
            <a:off x="7011773" y="1850264"/>
            <a:ext cx="504600" cy="486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56" name="Google Shape;55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175" y="3853963"/>
            <a:ext cx="1025400" cy="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3"/>
          <p:cNvSpPr txBox="1"/>
          <p:nvPr/>
        </p:nvSpPr>
        <p:spPr>
          <a:xfrm>
            <a:off x="5609125" y="4025400"/>
            <a:ext cx="1025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Update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8800" y="387800"/>
            <a:ext cx="2848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2"/>
                </a:solidFill>
              </a:rPr>
              <a:t>My Profile</a:t>
            </a:r>
            <a:endParaRPr b="1" i="0" sz="1500" u="none" cap="none" strike="noStrike">
              <a:solidFill>
                <a:srgbClr val="FF9900"/>
              </a:solidFill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2585725" y="1335852"/>
            <a:ext cx="244200" cy="228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3271525" y="1335852"/>
            <a:ext cx="244200" cy="2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/>
        </p:nvSpPr>
        <p:spPr>
          <a:xfrm>
            <a:off x="2864400" y="1238424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3550200" y="1252555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F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      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3760800" y="1258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Year of Exp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4980375" y="1271810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5275175" y="1290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3"/>
          <p:cNvSpPr txBox="1"/>
          <p:nvPr/>
        </p:nvSpPr>
        <p:spPr>
          <a:xfrm>
            <a:off x="3760800" y="1639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Speciality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5275175" y="1671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Cataract</a:t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4980375" y="1644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3"/>
          <p:cNvSpPr/>
          <p:nvPr/>
        </p:nvSpPr>
        <p:spPr>
          <a:xfrm>
            <a:off x="3571500" y="1750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6771900" y="1750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3"/>
          <p:cNvSpPr txBox="1"/>
          <p:nvPr/>
        </p:nvSpPr>
        <p:spPr>
          <a:xfrm>
            <a:off x="1017600" y="2401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3"/>
          <p:cNvSpPr/>
          <p:nvPr/>
        </p:nvSpPr>
        <p:spPr>
          <a:xfrm>
            <a:off x="2531975" y="2433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2237175" y="2406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/>
          <p:nvPr/>
        </p:nvSpPr>
        <p:spPr>
          <a:xfrm>
            <a:off x="3760800" y="2401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3"/>
          <p:cNvSpPr/>
          <p:nvPr/>
        </p:nvSpPr>
        <p:spPr>
          <a:xfrm>
            <a:off x="5275175" y="2433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Ahmednagar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4980375" y="2406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3"/>
          <p:cNvSpPr/>
          <p:nvPr/>
        </p:nvSpPr>
        <p:spPr>
          <a:xfrm>
            <a:off x="3571500" y="2512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3"/>
          <p:cNvSpPr/>
          <p:nvPr/>
        </p:nvSpPr>
        <p:spPr>
          <a:xfrm>
            <a:off x="6771900" y="2512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1017600" y="2782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3"/>
          <p:cNvSpPr/>
          <p:nvPr/>
        </p:nvSpPr>
        <p:spPr>
          <a:xfrm>
            <a:off x="2531975" y="2814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Nagar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2237175" y="2787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3760800" y="2782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Pincode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3"/>
          <p:cNvSpPr/>
          <p:nvPr/>
        </p:nvSpPr>
        <p:spPr>
          <a:xfrm>
            <a:off x="5275175" y="2814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414001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4980375" y="2787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3"/>
          <p:cNvSpPr/>
          <p:nvPr/>
        </p:nvSpPr>
        <p:spPr>
          <a:xfrm>
            <a:off x="3571500" y="2893766"/>
            <a:ext cx="205325" cy="140475"/>
          </a:xfrm>
          <a:prstGeom prst="flowChartMerg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1017600" y="3163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2531975" y="3195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8149184810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3"/>
          <p:cNvSpPr txBox="1"/>
          <p:nvPr/>
        </p:nvSpPr>
        <p:spPr>
          <a:xfrm>
            <a:off x="2237175" y="3168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3"/>
          <p:cNvSpPr txBox="1"/>
          <p:nvPr/>
        </p:nvSpPr>
        <p:spPr>
          <a:xfrm>
            <a:off x="3760800" y="3163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3"/>
          <p:cNvSpPr/>
          <p:nvPr/>
        </p:nvSpPr>
        <p:spPr>
          <a:xfrm>
            <a:off x="5275175" y="3195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joshivishal80@yahoo.in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3"/>
          <p:cNvSpPr txBox="1"/>
          <p:nvPr/>
        </p:nvSpPr>
        <p:spPr>
          <a:xfrm>
            <a:off x="4980375" y="3168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3"/>
          <p:cNvSpPr txBox="1"/>
          <p:nvPr/>
        </p:nvSpPr>
        <p:spPr>
          <a:xfrm>
            <a:off x="1017600" y="35441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Clinic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2531975" y="3576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ABC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3"/>
          <p:cNvSpPr txBox="1"/>
          <p:nvPr/>
        </p:nvSpPr>
        <p:spPr>
          <a:xfrm>
            <a:off x="2237175" y="3549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3"/>
          <p:cNvSpPr txBox="1"/>
          <p:nvPr/>
        </p:nvSpPr>
        <p:spPr>
          <a:xfrm>
            <a:off x="3591600" y="3544102"/>
            <a:ext cx="1632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Clinic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3"/>
          <p:cNvSpPr/>
          <p:nvPr/>
        </p:nvSpPr>
        <p:spPr>
          <a:xfrm>
            <a:off x="5275175" y="3576502"/>
            <a:ext cx="1756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Delhigate, A.nagar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3"/>
          <p:cNvSpPr txBox="1"/>
          <p:nvPr/>
        </p:nvSpPr>
        <p:spPr>
          <a:xfrm>
            <a:off x="5056575" y="3549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3"/>
          <p:cNvSpPr txBox="1"/>
          <p:nvPr/>
        </p:nvSpPr>
        <p:spPr>
          <a:xfrm>
            <a:off x="713700" y="3925102"/>
            <a:ext cx="1632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Registration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3"/>
          <p:cNvSpPr/>
          <p:nvPr/>
        </p:nvSpPr>
        <p:spPr>
          <a:xfrm>
            <a:off x="2531975" y="3957502"/>
            <a:ext cx="1329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445677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3"/>
          <p:cNvSpPr txBox="1"/>
          <p:nvPr/>
        </p:nvSpPr>
        <p:spPr>
          <a:xfrm>
            <a:off x="2237175" y="39302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3"/>
          <p:cNvSpPr txBox="1"/>
          <p:nvPr/>
        </p:nvSpPr>
        <p:spPr>
          <a:xfrm>
            <a:off x="2662474" y="4368175"/>
            <a:ext cx="27312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For update doctor profile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43"/>
          <p:cNvCxnSpPr/>
          <p:nvPr/>
        </p:nvCxnSpPr>
        <p:spPr>
          <a:xfrm flipH="1" rot="10800000">
            <a:off x="4533373" y="4311214"/>
            <a:ext cx="1138200" cy="105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3" name="Google Shape;603;p43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3"/>
          <p:cNvSpPr/>
          <p:nvPr/>
        </p:nvSpPr>
        <p:spPr>
          <a:xfrm>
            <a:off x="69748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3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727450" y="653150"/>
            <a:ext cx="80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 this Project we can consider Doctor with Practice &amp; Doctor without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053400" y="6800"/>
            <a:ext cx="3573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</a:rPr>
              <a:t>Case Study </a:t>
            </a:r>
            <a:r>
              <a:rPr b="1" lang="en" sz="2400">
                <a:solidFill>
                  <a:schemeClr val="accent2"/>
                </a:solidFill>
              </a:rPr>
              <a:t>Analysis</a:t>
            </a:r>
            <a:endParaRPr b="1" i="0" sz="2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26"/>
          <p:cNvGraphicFramePr/>
          <p:nvPr/>
        </p:nvGraphicFramePr>
        <p:xfrm>
          <a:off x="9525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Doctor with Practice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Doctor without practice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want to rent his practice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want to buy practice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will make a offer practice for 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 will make a offer to buy doctor practice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Eg - ABC doctor want to rent his practice in Ahmednagar for 1 day from 1st may to 5th may 2021 at Rate 1000 to 1200 per 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 - PQR doctor want to buy doctor practice in Pune for 1 day from 1st may to 5th may 2021 at Rate 800 to 1200 per day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6"/>
          <p:cNvSpPr txBox="1"/>
          <p:nvPr/>
        </p:nvSpPr>
        <p:spPr>
          <a:xfrm>
            <a:off x="1184650" y="4158350"/>
            <a:ext cx="696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Find the best match between A &amp; B i.e Offer practice match with buyer doctor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 this system i am not consider online payment after offer booking. We can consider in future if &amp; when required. </a:t>
            </a:r>
            <a:endParaRPr/>
          </a:p>
        </p:txBody>
      </p:sp>
      <p:cxnSp>
        <p:nvCxnSpPr>
          <p:cNvPr id="110" name="Google Shape;110;p26"/>
          <p:cNvCxnSpPr/>
          <p:nvPr/>
        </p:nvCxnSpPr>
        <p:spPr>
          <a:xfrm rot="10800000">
            <a:off x="4023750" y="3800875"/>
            <a:ext cx="50700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6"/>
          <p:cNvCxnSpPr/>
          <p:nvPr/>
        </p:nvCxnSpPr>
        <p:spPr>
          <a:xfrm flipH="1" rot="10800000">
            <a:off x="4512625" y="3822475"/>
            <a:ext cx="4545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/>
          <p:nvPr/>
        </p:nvSpPr>
        <p:spPr>
          <a:xfrm>
            <a:off x="525225" y="414950"/>
            <a:ext cx="14097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My Offer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2" name="Google Shape;612;p44"/>
          <p:cNvGraphicFramePr/>
          <p:nvPr/>
        </p:nvGraphicFramePr>
        <p:xfrm>
          <a:off x="1299725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420800"/>
                <a:gridCol w="752175"/>
                <a:gridCol w="1116200"/>
                <a:gridCol w="1069650"/>
                <a:gridCol w="968325"/>
                <a:gridCol w="865425"/>
                <a:gridCol w="8654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Buyer Doc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Status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Edit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1000-1200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Vishal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Open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PQR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800-1200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Kiran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Approved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13" name="Google Shape;61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00" y="1995175"/>
            <a:ext cx="528125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4"/>
          <p:cNvSpPr txBox="1"/>
          <p:nvPr/>
        </p:nvSpPr>
        <p:spPr>
          <a:xfrm>
            <a:off x="6672075" y="2059700"/>
            <a:ext cx="4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Edit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00" y="2528575"/>
            <a:ext cx="528125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4"/>
          <p:cNvSpPr txBox="1"/>
          <p:nvPr/>
        </p:nvSpPr>
        <p:spPr>
          <a:xfrm>
            <a:off x="1232867" y="845475"/>
            <a:ext cx="1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From </a:t>
            </a:r>
            <a:r>
              <a:rPr b="1" lang="en"/>
              <a:t>Date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2363914" y="878800"/>
            <a:ext cx="10014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4"/>
          <p:cNvSpPr/>
          <p:nvPr/>
        </p:nvSpPr>
        <p:spPr>
          <a:xfrm>
            <a:off x="4421313" y="900225"/>
            <a:ext cx="11211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4"/>
          <p:cNvSpPr txBox="1"/>
          <p:nvPr/>
        </p:nvSpPr>
        <p:spPr>
          <a:xfrm>
            <a:off x="3518867" y="845475"/>
            <a:ext cx="1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To</a:t>
            </a:r>
            <a:r>
              <a:rPr b="1" lang="en"/>
              <a:t> Date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620" name="Google Shape;62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6914" y="7777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4"/>
          <p:cNvSpPr txBox="1"/>
          <p:nvPr/>
        </p:nvSpPr>
        <p:spPr>
          <a:xfrm>
            <a:off x="5961864" y="8282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Ok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6672075" y="2593100"/>
            <a:ext cx="4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</a:rPr>
              <a:t>Edit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314" y="3978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4"/>
          <p:cNvSpPr txBox="1"/>
          <p:nvPr/>
        </p:nvSpPr>
        <p:spPr>
          <a:xfrm>
            <a:off x="3828264" y="4028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Export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69748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44"/>
          <p:cNvCxnSpPr/>
          <p:nvPr/>
        </p:nvCxnSpPr>
        <p:spPr>
          <a:xfrm rot="10800000">
            <a:off x="6794250" y="2913750"/>
            <a:ext cx="934500" cy="1037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8" name="Google Shape;628;p44"/>
          <p:cNvSpPr txBox="1"/>
          <p:nvPr/>
        </p:nvSpPr>
        <p:spPr>
          <a:xfrm>
            <a:off x="6300997" y="3893475"/>
            <a:ext cx="27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/>
              <a:t>Not Editable after Approved</a:t>
            </a:r>
            <a:endParaRPr i="0" sz="13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 txBox="1"/>
          <p:nvPr/>
        </p:nvSpPr>
        <p:spPr>
          <a:xfrm>
            <a:off x="525225" y="414950"/>
            <a:ext cx="2600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Interested</a:t>
            </a:r>
            <a:r>
              <a:rPr b="1" lang="en" sz="1800">
                <a:solidFill>
                  <a:schemeClr val="dk1"/>
                </a:solidFill>
              </a:rPr>
              <a:t> Doctor List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634" name="Google Shape;634;p45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>
            <a:off x="1232867" y="845475"/>
            <a:ext cx="1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From Date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2363914" y="878800"/>
            <a:ext cx="10014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421313" y="900225"/>
            <a:ext cx="1121100" cy="2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5"/>
          <p:cNvSpPr txBox="1"/>
          <p:nvPr/>
        </p:nvSpPr>
        <p:spPr>
          <a:xfrm>
            <a:off x="3518867" y="845475"/>
            <a:ext cx="1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To Date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639" name="Google Shape;63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6914" y="7777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5"/>
          <p:cNvSpPr txBox="1"/>
          <p:nvPr/>
        </p:nvSpPr>
        <p:spPr>
          <a:xfrm>
            <a:off x="5961864" y="8282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Ok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1" name="Google Shape;64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314" y="3978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5"/>
          <p:cNvSpPr txBox="1"/>
          <p:nvPr/>
        </p:nvSpPr>
        <p:spPr>
          <a:xfrm>
            <a:off x="3828264" y="4028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Export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3" name="Google Shape;643;p45"/>
          <p:cNvGraphicFramePr/>
          <p:nvPr/>
        </p:nvGraphicFramePr>
        <p:xfrm>
          <a:off x="13759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509575"/>
                <a:gridCol w="910900"/>
                <a:gridCol w="1351725"/>
                <a:gridCol w="1295350"/>
                <a:gridCol w="1172650"/>
                <a:gridCol w="104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Doc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Mobile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Rate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8181818181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1000-1200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8181818181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1st-5th May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800-1200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644" name="Google Shape;64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00" y="2071375"/>
            <a:ext cx="845174" cy="4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4861" y="2556836"/>
            <a:ext cx="845174" cy="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5"/>
          <p:cNvSpPr txBox="1"/>
          <p:nvPr/>
        </p:nvSpPr>
        <p:spPr>
          <a:xfrm>
            <a:off x="6571464" y="2075704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Approve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5"/>
          <p:cNvSpPr txBox="1"/>
          <p:nvPr/>
        </p:nvSpPr>
        <p:spPr>
          <a:xfrm>
            <a:off x="6619403" y="25808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Approve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5"/>
          <p:cNvSpPr/>
          <p:nvPr/>
        </p:nvSpPr>
        <p:spPr>
          <a:xfrm>
            <a:off x="69748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5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6"/>
          <p:cNvSpPr/>
          <p:nvPr/>
        </p:nvSpPr>
        <p:spPr>
          <a:xfrm>
            <a:off x="1836925" y="1446750"/>
            <a:ext cx="47268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Username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>
            <a:off x="3412650" y="619425"/>
            <a:ext cx="23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E69138"/>
                </a:solidFill>
              </a:rPr>
              <a:t>Admin</a:t>
            </a:r>
            <a:r>
              <a:rPr b="1" lang="en" sz="2400">
                <a:solidFill>
                  <a:srgbClr val="E69138"/>
                </a:solidFill>
              </a:rPr>
              <a:t> </a:t>
            </a:r>
            <a:r>
              <a:rPr b="1" i="0" lang="en" sz="2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i="0" sz="2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6"/>
          <p:cNvSpPr/>
          <p:nvPr/>
        </p:nvSpPr>
        <p:spPr>
          <a:xfrm>
            <a:off x="1836925" y="2343150"/>
            <a:ext cx="47268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5425" y="3696100"/>
            <a:ext cx="1329000" cy="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3803025" y="3803150"/>
            <a:ext cx="113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700">
                <a:solidFill>
                  <a:srgbClr val="FFFFFF"/>
                </a:solidFill>
              </a:rPr>
              <a:t>Login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46"/>
          <p:cNvCxnSpPr/>
          <p:nvPr/>
        </p:nvCxnSpPr>
        <p:spPr>
          <a:xfrm flipH="1">
            <a:off x="4980725" y="4050050"/>
            <a:ext cx="886200" cy="16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0" name="Google Shape;660;p46"/>
          <p:cNvSpPr txBox="1"/>
          <p:nvPr/>
        </p:nvSpPr>
        <p:spPr>
          <a:xfrm>
            <a:off x="5943125" y="3803150"/>
            <a:ext cx="19341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login button to 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6"/>
          <p:cNvSpPr txBox="1"/>
          <p:nvPr/>
        </p:nvSpPr>
        <p:spPr>
          <a:xfrm>
            <a:off x="681525" y="628725"/>
            <a:ext cx="162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73763"/>
                </a:solidFill>
              </a:rPr>
              <a:t>LOGO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6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6"/>
          <p:cNvSpPr txBox="1"/>
          <p:nvPr/>
        </p:nvSpPr>
        <p:spPr>
          <a:xfrm>
            <a:off x="1806600" y="3216900"/>
            <a:ext cx="56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If login success then goto admin dashboard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79654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/>
          <p:nvPr/>
        </p:nvSpPr>
        <p:spPr>
          <a:xfrm>
            <a:off x="2881950" y="454625"/>
            <a:ext cx="2985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9900"/>
                </a:solidFill>
              </a:rPr>
              <a:t>Admin Dashboard</a:t>
            </a:r>
            <a:endParaRPr b="1" i="0" sz="2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605325" y="552525"/>
            <a:ext cx="9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73763"/>
                </a:solidFill>
              </a:rPr>
              <a:t>LOGO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7"/>
          <p:cNvSpPr txBox="1"/>
          <p:nvPr/>
        </p:nvSpPr>
        <p:spPr>
          <a:xfrm>
            <a:off x="625575" y="1235625"/>
            <a:ext cx="13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State Master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0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7"/>
          <p:cNvSpPr txBox="1"/>
          <p:nvPr/>
        </p:nvSpPr>
        <p:spPr>
          <a:xfrm>
            <a:off x="2225775" y="11594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District Master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72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7"/>
          <p:cNvSpPr txBox="1"/>
          <p:nvPr/>
        </p:nvSpPr>
        <p:spPr>
          <a:xfrm>
            <a:off x="3825975" y="1235625"/>
            <a:ext cx="13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City Master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Google Shape;67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400" y="96872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7"/>
          <p:cNvSpPr txBox="1"/>
          <p:nvPr/>
        </p:nvSpPr>
        <p:spPr>
          <a:xfrm>
            <a:off x="5426175" y="115942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Degree Master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9100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With 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12505</a:t>
            </a: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28912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Offer Upto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1234567</a:t>
            </a:r>
            <a:endParaRPr/>
          </a:p>
        </p:txBody>
      </p:sp>
      <p:sp>
        <p:nvSpPr>
          <p:cNvPr id="681" name="Google Shape;681;p47"/>
          <p:cNvSpPr/>
          <p:nvPr/>
        </p:nvSpPr>
        <p:spPr>
          <a:xfrm>
            <a:off x="48724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Match upto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2345</a:t>
            </a:r>
            <a:endParaRPr/>
          </a:p>
        </p:txBody>
      </p:sp>
      <p:sp>
        <p:nvSpPr>
          <p:cNvPr id="682" name="Google Shape;682;p47"/>
          <p:cNvSpPr/>
          <p:nvPr/>
        </p:nvSpPr>
        <p:spPr>
          <a:xfrm>
            <a:off x="6853650" y="2059025"/>
            <a:ext cx="1500900" cy="6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Offer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450</a:t>
            </a:r>
            <a:endParaRPr/>
          </a:p>
        </p:txBody>
      </p:sp>
      <p:sp>
        <p:nvSpPr>
          <p:cNvPr id="683" name="Google Shape;683;p47"/>
          <p:cNvSpPr txBox="1"/>
          <p:nvPr/>
        </p:nvSpPr>
        <p:spPr>
          <a:xfrm>
            <a:off x="548175" y="4353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910050" y="2960350"/>
            <a:ext cx="7358700" cy="14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show MIS Reports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Dynamic data we want to show</a:t>
            </a:r>
            <a:endParaRPr/>
          </a:p>
        </p:txBody>
      </p:sp>
      <p:cxnSp>
        <p:nvCxnSpPr>
          <p:cNvPr id="685" name="Google Shape;685;p47"/>
          <p:cNvCxnSpPr/>
          <p:nvPr/>
        </p:nvCxnSpPr>
        <p:spPr>
          <a:xfrm flipH="1" rot="10800000">
            <a:off x="3573925" y="1001825"/>
            <a:ext cx="5229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47"/>
          <p:cNvSpPr txBox="1"/>
          <p:nvPr/>
        </p:nvSpPr>
        <p:spPr>
          <a:xfrm>
            <a:off x="4114325" y="755150"/>
            <a:ext cx="8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Menu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7" name="Google Shape;687;p47"/>
          <p:cNvCxnSpPr>
            <a:endCxn id="688" idx="1"/>
          </p:cNvCxnSpPr>
          <p:nvPr/>
        </p:nvCxnSpPr>
        <p:spPr>
          <a:xfrm>
            <a:off x="6373350" y="2571600"/>
            <a:ext cx="8757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47"/>
          <p:cNvSpPr txBox="1"/>
          <p:nvPr/>
        </p:nvSpPr>
        <p:spPr>
          <a:xfrm>
            <a:off x="7249050" y="2648400"/>
            <a:ext cx="10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Info Alert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1400" y="982855"/>
            <a:ext cx="1415100" cy="9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7"/>
          <p:cNvSpPr txBox="1"/>
          <p:nvPr/>
        </p:nvSpPr>
        <p:spPr>
          <a:xfrm>
            <a:off x="6950175" y="1173555"/>
            <a:ext cx="1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Speciality Master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7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8"/>
          <p:cNvSpPr txBox="1"/>
          <p:nvPr/>
        </p:nvSpPr>
        <p:spPr>
          <a:xfrm>
            <a:off x="1085400" y="1029502"/>
            <a:ext cx="1498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Degree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8"/>
          <p:cNvSpPr/>
          <p:nvPr/>
        </p:nvSpPr>
        <p:spPr>
          <a:xfrm>
            <a:off x="2760575" y="1061902"/>
            <a:ext cx="45000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8"/>
          <p:cNvSpPr txBox="1"/>
          <p:nvPr/>
        </p:nvSpPr>
        <p:spPr>
          <a:xfrm>
            <a:off x="2465775" y="10346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3375" y="2073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8"/>
          <p:cNvSpPr txBox="1"/>
          <p:nvPr/>
        </p:nvSpPr>
        <p:spPr>
          <a:xfrm>
            <a:off x="3018325" y="2123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Save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8"/>
          <p:cNvSpPr txBox="1"/>
          <p:nvPr/>
        </p:nvSpPr>
        <p:spPr>
          <a:xfrm>
            <a:off x="615000" y="464000"/>
            <a:ext cx="2848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</a:rPr>
              <a:t>Degree Master</a:t>
            </a:r>
            <a:endParaRPr b="1" i="0" sz="1300" u="none" cap="none" strike="noStrike">
              <a:solidFill>
                <a:srgbClr val="FF9900"/>
              </a:solidFill>
            </a:endParaRPr>
          </a:p>
        </p:txBody>
      </p:sp>
      <p:sp>
        <p:nvSpPr>
          <p:cNvPr id="702" name="Google Shape;702;p48"/>
          <p:cNvSpPr txBox="1"/>
          <p:nvPr/>
        </p:nvSpPr>
        <p:spPr>
          <a:xfrm>
            <a:off x="624375" y="42774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6375" y="2073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8"/>
          <p:cNvSpPr txBox="1"/>
          <p:nvPr/>
        </p:nvSpPr>
        <p:spPr>
          <a:xfrm>
            <a:off x="4161325" y="2123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Update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8"/>
          <p:cNvSpPr txBox="1"/>
          <p:nvPr/>
        </p:nvSpPr>
        <p:spPr>
          <a:xfrm>
            <a:off x="1246200" y="1486702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IsActive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8"/>
          <p:cNvSpPr/>
          <p:nvPr/>
        </p:nvSpPr>
        <p:spPr>
          <a:xfrm>
            <a:off x="2814325" y="1564452"/>
            <a:ext cx="244200" cy="228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>
            <a:off x="4414525" y="1564452"/>
            <a:ext cx="244200" cy="22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 txBox="1"/>
          <p:nvPr/>
        </p:nvSpPr>
        <p:spPr>
          <a:xfrm>
            <a:off x="3093000" y="1467025"/>
            <a:ext cx="786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A</a:t>
            </a:r>
            <a:r>
              <a:rPr lang="en"/>
              <a:t>ctive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8"/>
          <p:cNvSpPr txBox="1"/>
          <p:nvPr/>
        </p:nvSpPr>
        <p:spPr>
          <a:xfrm>
            <a:off x="4693200" y="1481150"/>
            <a:ext cx="1329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Deactive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      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710" name="Google Shape;710;p48"/>
          <p:cNvSpPr txBox="1"/>
          <p:nvPr/>
        </p:nvSpPr>
        <p:spPr>
          <a:xfrm>
            <a:off x="2465775" y="1491827"/>
            <a:ext cx="2442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375" y="20731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8"/>
          <p:cNvSpPr txBox="1"/>
          <p:nvPr/>
        </p:nvSpPr>
        <p:spPr>
          <a:xfrm>
            <a:off x="5304325" y="21236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cancel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3" name="Google Shape;713;p48"/>
          <p:cNvGraphicFramePr/>
          <p:nvPr/>
        </p:nvGraphicFramePr>
        <p:xfrm>
          <a:off x="2137925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509575"/>
                <a:gridCol w="910900"/>
                <a:gridCol w="1351725"/>
                <a:gridCol w="1295350"/>
                <a:gridCol w="1172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Degree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Status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Edit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Deactive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MBBS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BHMS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Deactive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14" name="Google Shape;71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575" y="31399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8"/>
          <p:cNvSpPr txBox="1"/>
          <p:nvPr/>
        </p:nvSpPr>
        <p:spPr>
          <a:xfrm>
            <a:off x="4999525" y="31904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Edit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575" y="36733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8"/>
          <p:cNvSpPr txBox="1"/>
          <p:nvPr/>
        </p:nvSpPr>
        <p:spPr>
          <a:xfrm>
            <a:off x="4999525" y="37238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Edit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5" y="31399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8"/>
          <p:cNvSpPr txBox="1"/>
          <p:nvPr/>
        </p:nvSpPr>
        <p:spPr>
          <a:xfrm>
            <a:off x="6294925" y="31904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Deactive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5" y="3673300"/>
            <a:ext cx="1025400" cy="5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8"/>
          <p:cNvSpPr txBox="1"/>
          <p:nvPr/>
        </p:nvSpPr>
        <p:spPr>
          <a:xfrm>
            <a:off x="6294925" y="3723843"/>
            <a:ext cx="1025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Deactive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8"/>
          <p:cNvSpPr/>
          <p:nvPr/>
        </p:nvSpPr>
        <p:spPr>
          <a:xfrm>
            <a:off x="6974850" y="566439"/>
            <a:ext cx="573300" cy="2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7764750" y="566025"/>
            <a:ext cx="760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LOGOUT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9"/>
          <p:cNvSpPr txBox="1"/>
          <p:nvPr/>
        </p:nvSpPr>
        <p:spPr>
          <a:xfrm>
            <a:off x="1238650" y="881750"/>
            <a:ext cx="65187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 </a:t>
            </a:r>
            <a:r>
              <a:rPr b="1" i="0" lang="en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OTHER MASTER DATA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ENTRY FORMS WILL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>
                <a:solidFill>
                  <a:schemeClr val="dk1"/>
                </a:solidFill>
              </a:rPr>
              <a:t>State Master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>
                <a:solidFill>
                  <a:schemeClr val="dk1"/>
                </a:solidFill>
              </a:rPr>
              <a:t>District Master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>
                <a:solidFill>
                  <a:schemeClr val="dk1"/>
                </a:solidFill>
              </a:rPr>
              <a:t>City Master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>
                <a:solidFill>
                  <a:schemeClr val="dk1"/>
                </a:solidFill>
              </a:rPr>
              <a:t>Speciality Master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0" y="145075"/>
            <a:ext cx="3573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2"/>
                </a:solidFill>
              </a:rPr>
              <a:t>Master Forms</a:t>
            </a:r>
            <a:endParaRPr b="1" i="0" sz="2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14775" y="4734675"/>
            <a:ext cx="14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" sz="1000">
                <a:solidFill>
                  <a:srgbClr val="FF9900"/>
                </a:solidFill>
              </a:rPr>
              <a:t>ABC Company</a:t>
            </a:r>
            <a:endParaRPr b="0" i="0" sz="1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0"/>
          <p:cNvSpPr txBox="1"/>
          <p:nvPr/>
        </p:nvSpPr>
        <p:spPr>
          <a:xfrm>
            <a:off x="553450" y="881750"/>
            <a:ext cx="82521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We can create Web API with the help of  below controllers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500">
                <a:solidFill>
                  <a:schemeClr val="dk1"/>
                </a:solidFill>
              </a:rPr>
              <a:t>Doctor Controller -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We can Expose all the functionality of doctor with the help of doctor controller Eg - CRUD operations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1500">
                <a:solidFill>
                  <a:schemeClr val="dk1"/>
                </a:solidFill>
              </a:rPr>
              <a:t>Offer Controller -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We can Expose all the functionality of Offer with the help of Offer controller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Eg - To find best match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500">
                <a:solidFill>
                  <a:schemeClr val="dk1"/>
                </a:solidFill>
              </a:rPr>
              <a:t>Location Controller -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We can Expose all the functionality of Location with the help of Location controller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Eg - in filter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0"/>
          <p:cNvSpPr txBox="1"/>
          <p:nvPr/>
        </p:nvSpPr>
        <p:spPr>
          <a:xfrm>
            <a:off x="0" y="145075"/>
            <a:ext cx="3573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2"/>
                </a:solidFill>
              </a:rPr>
              <a:t>API Integration</a:t>
            </a:r>
            <a:endParaRPr b="1" i="0" sz="2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1"/>
          <p:cNvSpPr txBox="1"/>
          <p:nvPr/>
        </p:nvSpPr>
        <p:spPr>
          <a:xfrm>
            <a:off x="553450" y="768475"/>
            <a:ext cx="8252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find Best match using multiple ways. Here we can consider 2 ways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Using Code side Filter on Dataset or datatable -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consider code side then it is fast execution but less secure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Using SQL Algorithmic / </a:t>
            </a:r>
            <a:r>
              <a:rPr lang="en"/>
              <a:t>Dynamic</a:t>
            </a:r>
            <a:r>
              <a:rPr lang="en"/>
              <a:t> SQL query -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consider SQL Algorithmic then it is slower execution as </a:t>
            </a:r>
            <a:r>
              <a:rPr lang="en"/>
              <a:t>compared</a:t>
            </a:r>
            <a:r>
              <a:rPr lang="en"/>
              <a:t> with code side but more secured.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go with 2nd( I.e SQL Algorithmic) because it is very secure &amp; dynamic.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start sql algorithmic analysis from next slide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1"/>
          <p:cNvSpPr txBox="1"/>
          <p:nvPr/>
        </p:nvSpPr>
        <p:spPr>
          <a:xfrm>
            <a:off x="0" y="145075"/>
            <a:ext cx="8904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2"/>
                </a:solidFill>
              </a:rPr>
              <a:t>Algorithm to find best match</a:t>
            </a:r>
            <a:r>
              <a:rPr b="1" lang="en" sz="2000">
                <a:solidFill>
                  <a:schemeClr val="accent2"/>
                </a:solidFill>
              </a:rPr>
              <a:t> Offer Practice with Buyer Doctor</a:t>
            </a:r>
            <a:endParaRPr b="1" i="0" sz="2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2"/>
          <p:cNvSpPr txBox="1"/>
          <p:nvPr/>
        </p:nvSpPr>
        <p:spPr>
          <a:xfrm>
            <a:off x="0" y="558150"/>
            <a:ext cx="9201300" cy="4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we create dynamic sql where condition to filtered out best match.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consider sample query for getting all offers is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(Required Column)                         (This where condition is dynamic as follows)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Select  *  from tbl_Offer</a:t>
            </a:r>
            <a:r>
              <a:rPr b="1" lang="en" sz="1700"/>
              <a:t> </a:t>
            </a:r>
            <a:r>
              <a:rPr b="1" lang="en" sz="1700">
                <a:solidFill>
                  <a:srgbClr val="FF0000"/>
                </a:solidFill>
              </a:rPr>
              <a:t>@SQL_where 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DEClare @where1 VARCHAR(max)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DECLARE @SQL_where VARCHAR(max)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 @where1= ' Where 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 @SQL_where = @where1+’ ’+ Status = ‘%@Status%’</a:t>
            </a:r>
            <a:endParaRPr>
              <a:solidFill>
                <a:schemeClr val="dk1"/>
              </a:solidFill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Syntax might not correct please consider only where value for filter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1)	</a:t>
            </a:r>
            <a:r>
              <a:rPr lang="en"/>
              <a:t>If(@state = ‘ALL’)  then  </a:t>
            </a:r>
            <a:r>
              <a:rPr lang="en">
                <a:solidFill>
                  <a:schemeClr val="dk1"/>
                </a:solidFill>
              </a:rPr>
              <a:t>@SQL_where</a:t>
            </a:r>
            <a:r>
              <a:rPr lang="en"/>
              <a:t> else  SET @SQL_where =  StateId = ‘1’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2)	If(@Dist = ‘ALL’)  then @SQL_where  else  SET @SQL_where = @SQL_where +’ ’+ DistId = ‘1’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3) 	If(@City = ‘ALL’)  then  @SQL_where  else  SET @SQL_where = @SQL_where +’ ’+ CityId = ‘1’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4) 	If(@Pincode = NULL) then  @SQL_where else SET @SQL_where = @SQL_where +’ ’+ Pincode = ‘123’</a:t>
            </a:r>
            <a:endParaRPr/>
          </a:p>
        </p:txBody>
      </p:sp>
      <p:sp>
        <p:nvSpPr>
          <p:cNvPr id="748" name="Google Shape;748;p52"/>
          <p:cNvSpPr txBox="1"/>
          <p:nvPr/>
        </p:nvSpPr>
        <p:spPr>
          <a:xfrm>
            <a:off x="0" y="145075"/>
            <a:ext cx="8904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2"/>
                </a:solidFill>
              </a:rPr>
              <a:t>SQL Algorithm for find Best Match</a:t>
            </a:r>
            <a:endParaRPr b="1" i="0" sz="20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9" name="Google Shape;749;p52"/>
          <p:cNvCxnSpPr/>
          <p:nvPr/>
        </p:nvCxnSpPr>
        <p:spPr>
          <a:xfrm flipH="1" rot="10800000">
            <a:off x="917800" y="1236575"/>
            <a:ext cx="3282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52"/>
          <p:cNvCxnSpPr/>
          <p:nvPr/>
        </p:nvCxnSpPr>
        <p:spPr>
          <a:xfrm flipH="1" rot="10800000">
            <a:off x="3203800" y="1278875"/>
            <a:ext cx="72690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2"/>
          <p:cNvCxnSpPr/>
          <p:nvPr/>
        </p:nvCxnSpPr>
        <p:spPr>
          <a:xfrm flipH="1" rot="10800000">
            <a:off x="2941500" y="3045750"/>
            <a:ext cx="8055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3"/>
          <p:cNvSpPr txBox="1"/>
          <p:nvPr/>
        </p:nvSpPr>
        <p:spPr>
          <a:xfrm>
            <a:off x="0" y="0"/>
            <a:ext cx="91440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5)</a:t>
            </a:r>
            <a:r>
              <a:rPr lang="en">
                <a:solidFill>
                  <a:schemeClr val="dk1"/>
                </a:solidFill>
              </a:rPr>
              <a:t>	If(@Degree = ‘ALL’) then  @SQL_where else SET @SQL_where = @SQL_where +’ ’+ DegreeId = ‘12’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6)	</a:t>
            </a:r>
            <a:r>
              <a:rPr lang="en">
                <a:solidFill>
                  <a:schemeClr val="dk1"/>
                </a:solidFill>
              </a:rPr>
              <a:t>If(@Speciality = ‘ALL’) then  @SQL_where else SET @SQL_where = @SQL_where +’ ’+ SpecialityId = ‘123’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7) 	</a:t>
            </a:r>
            <a:r>
              <a:rPr lang="en">
                <a:solidFill>
                  <a:schemeClr val="dk1"/>
                </a:solidFill>
              </a:rPr>
              <a:t>If(@FromDate = NULL &amp;&amp; @ToDate = NULL) then  @SQL_where else SET @SQL_where = @SQL_where +’ ’+ FromDate &gt;= ‘05/01/2021’ and ToDate &lt;= ‘05/05/2021’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8) 	If(@MinRate = NULL &amp;&amp; @Max = NULL) then  @SQL_where else SET @SQL_where = @SQL_where +’ ’+ MinRate =&gt; ‘100’ and MaxRate &lt;= ‘2000’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Query with all filter for finding best match might be like as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Select * from tbl_offer where Status = ‘ALL’ and  StateId = ‘1’ and DistId = ‘1’ and CityId = ‘1’ and Pincode = ‘1234’ and @DegreeId=‘1’ and @SpecialityId = ‘1’ and FromDT &gt;= ‘05/01/2021’ and ToDT &lt;= ‘05/05/2021’ and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MinRate &gt;= ‘100’ and MaxRate &lt;=’2000’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2901000" y="-69400"/>
            <a:ext cx="3573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Flow diagram [Offer Practice]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685800" y="581896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Doctor</a:t>
            </a:r>
            <a:endParaRPr b="1"/>
          </a:p>
        </p:txBody>
      </p:sp>
      <p:sp>
        <p:nvSpPr>
          <p:cNvPr id="118" name="Google Shape;118;p27"/>
          <p:cNvSpPr/>
          <p:nvPr/>
        </p:nvSpPr>
        <p:spPr>
          <a:xfrm>
            <a:off x="2507100" y="563800"/>
            <a:ext cx="12174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Visit Portal</a:t>
            </a:r>
            <a:endParaRPr b="1"/>
          </a:p>
        </p:txBody>
      </p:sp>
      <p:sp>
        <p:nvSpPr>
          <p:cNvPr id="119" name="Google Shape;119;p27"/>
          <p:cNvSpPr/>
          <p:nvPr/>
        </p:nvSpPr>
        <p:spPr>
          <a:xfrm>
            <a:off x="4412100" y="563800"/>
            <a:ext cx="215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Registration with Basic Info</a:t>
            </a:r>
            <a:endParaRPr b="1"/>
          </a:p>
        </p:txBody>
      </p:sp>
      <p:sp>
        <p:nvSpPr>
          <p:cNvPr id="120" name="Google Shape;120;p27"/>
          <p:cNvSpPr/>
          <p:nvPr/>
        </p:nvSpPr>
        <p:spPr>
          <a:xfrm>
            <a:off x="7481850" y="1444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Login Success</a:t>
            </a:r>
            <a:endParaRPr b="1"/>
          </a:p>
        </p:txBody>
      </p:sp>
      <p:sp>
        <p:nvSpPr>
          <p:cNvPr id="121" name="Google Shape;121;p27"/>
          <p:cNvSpPr/>
          <p:nvPr/>
        </p:nvSpPr>
        <p:spPr>
          <a:xfrm>
            <a:off x="7231500" y="563800"/>
            <a:ext cx="15723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 with OTP</a:t>
            </a:r>
            <a:endParaRPr b="1"/>
          </a:p>
        </p:txBody>
      </p:sp>
      <p:sp>
        <p:nvSpPr>
          <p:cNvPr id="122" name="Google Shape;122;p27"/>
          <p:cNvSpPr/>
          <p:nvPr/>
        </p:nvSpPr>
        <p:spPr>
          <a:xfrm>
            <a:off x="4419600" y="1444000"/>
            <a:ext cx="215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Doctor Home [Dashboard]</a:t>
            </a:r>
            <a:endParaRPr b="1"/>
          </a:p>
        </p:txBody>
      </p:sp>
      <p:sp>
        <p:nvSpPr>
          <p:cNvPr id="123" name="Google Shape;123;p27"/>
          <p:cNvSpPr/>
          <p:nvPr/>
        </p:nvSpPr>
        <p:spPr>
          <a:xfrm>
            <a:off x="234300" y="24346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Enter New offer for Rent</a:t>
            </a:r>
            <a:endParaRPr b="1"/>
          </a:p>
        </p:txBody>
      </p:sp>
      <p:sp>
        <p:nvSpPr>
          <p:cNvPr id="124" name="Google Shape;124;p27"/>
          <p:cNvSpPr/>
          <p:nvPr/>
        </p:nvSpPr>
        <p:spPr>
          <a:xfrm>
            <a:off x="2209800" y="24346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 Best Match Offer</a:t>
            </a:r>
            <a:endParaRPr b="1"/>
          </a:p>
        </p:txBody>
      </p:sp>
      <p:sp>
        <p:nvSpPr>
          <p:cNvPr id="125" name="Google Shape;125;p27"/>
          <p:cNvSpPr/>
          <p:nvPr/>
        </p:nvSpPr>
        <p:spPr>
          <a:xfrm>
            <a:off x="4191000" y="2434600"/>
            <a:ext cx="1322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Profile</a:t>
            </a:r>
            <a:endParaRPr b="1"/>
          </a:p>
        </p:txBody>
      </p:sp>
      <p:sp>
        <p:nvSpPr>
          <p:cNvPr id="126" name="Google Shape;126;p27"/>
          <p:cNvSpPr/>
          <p:nvPr/>
        </p:nvSpPr>
        <p:spPr>
          <a:xfrm>
            <a:off x="5867400" y="2434600"/>
            <a:ext cx="1445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</a:t>
            </a:r>
            <a:endParaRPr b="1"/>
          </a:p>
        </p:txBody>
      </p:sp>
      <p:sp>
        <p:nvSpPr>
          <p:cNvPr id="127" name="Google Shape;127;p27"/>
          <p:cNvSpPr/>
          <p:nvPr/>
        </p:nvSpPr>
        <p:spPr>
          <a:xfrm>
            <a:off x="7634250" y="2400400"/>
            <a:ext cx="1322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Logout</a:t>
            </a:r>
            <a:endParaRPr b="1"/>
          </a:p>
        </p:txBody>
      </p:sp>
      <p:sp>
        <p:nvSpPr>
          <p:cNvPr id="128" name="Google Shape;128;p27"/>
          <p:cNvSpPr/>
          <p:nvPr/>
        </p:nvSpPr>
        <p:spPr>
          <a:xfrm>
            <a:off x="76200" y="37300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Partial Book [Show interest] </a:t>
            </a:r>
            <a:endParaRPr b="1"/>
          </a:p>
        </p:txBody>
      </p:sp>
      <p:sp>
        <p:nvSpPr>
          <p:cNvPr id="129" name="Google Shape;129;p27"/>
          <p:cNvSpPr/>
          <p:nvPr/>
        </p:nvSpPr>
        <p:spPr>
          <a:xfrm>
            <a:off x="1981200" y="37300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Alert to buyer Doctor</a:t>
            </a:r>
            <a:endParaRPr b="1"/>
          </a:p>
        </p:txBody>
      </p:sp>
      <p:sp>
        <p:nvSpPr>
          <p:cNvPr id="130" name="Google Shape;130;p27"/>
          <p:cNvSpPr/>
          <p:nvPr/>
        </p:nvSpPr>
        <p:spPr>
          <a:xfrm>
            <a:off x="3816600" y="4568200"/>
            <a:ext cx="12174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Booked Call</a:t>
            </a:r>
            <a:endParaRPr b="1"/>
          </a:p>
        </p:txBody>
      </p:sp>
      <p:sp>
        <p:nvSpPr>
          <p:cNvPr id="131" name="Google Shape;131;p27"/>
          <p:cNvSpPr/>
          <p:nvPr/>
        </p:nvSpPr>
        <p:spPr>
          <a:xfrm>
            <a:off x="3900450" y="3730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Buyer Approved</a:t>
            </a:r>
            <a:endParaRPr b="1"/>
          </a:p>
        </p:txBody>
      </p:sp>
      <p:sp>
        <p:nvSpPr>
          <p:cNvPr id="132" name="Google Shape;132;p27"/>
          <p:cNvSpPr/>
          <p:nvPr/>
        </p:nvSpPr>
        <p:spPr>
          <a:xfrm>
            <a:off x="556272" y="3187950"/>
            <a:ext cx="1217400" cy="3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4060275" y="3184200"/>
            <a:ext cx="1675500" cy="3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7530750" y="3147975"/>
            <a:ext cx="1572300" cy="3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5458200" y="3730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Offer</a:t>
            </a:r>
            <a:endParaRPr b="1"/>
          </a:p>
        </p:txBody>
      </p:sp>
      <p:sp>
        <p:nvSpPr>
          <p:cNvPr id="136" name="Google Shape;136;p27"/>
          <p:cNvSpPr/>
          <p:nvPr/>
        </p:nvSpPr>
        <p:spPr>
          <a:xfrm>
            <a:off x="6781800" y="3730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nterested Doc List</a:t>
            </a:r>
            <a:endParaRPr b="1"/>
          </a:p>
        </p:txBody>
      </p:sp>
      <p:sp>
        <p:nvSpPr>
          <p:cNvPr id="137" name="Google Shape;137;p27"/>
          <p:cNvSpPr/>
          <p:nvPr/>
        </p:nvSpPr>
        <p:spPr>
          <a:xfrm>
            <a:off x="8015250" y="3730000"/>
            <a:ext cx="1071600" cy="7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Offer for Best Match</a:t>
            </a:r>
            <a:endParaRPr b="1"/>
          </a:p>
        </p:txBody>
      </p:sp>
      <p:cxnSp>
        <p:nvCxnSpPr>
          <p:cNvPr id="138" name="Google Shape;138;p27"/>
          <p:cNvCxnSpPr>
            <a:stCxn id="117" idx="3"/>
            <a:endCxn id="118" idx="1"/>
          </p:cNvCxnSpPr>
          <p:nvPr/>
        </p:nvCxnSpPr>
        <p:spPr>
          <a:xfrm flipH="1" rot="10800000">
            <a:off x="1757400" y="844546"/>
            <a:ext cx="7497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7"/>
          <p:cNvCxnSpPr>
            <a:stCxn id="118" idx="3"/>
            <a:endCxn id="119" idx="1"/>
          </p:cNvCxnSpPr>
          <p:nvPr/>
        </p:nvCxnSpPr>
        <p:spPr>
          <a:xfrm>
            <a:off x="3724500" y="844450"/>
            <a:ext cx="68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7"/>
          <p:cNvCxnSpPr>
            <a:stCxn id="119" idx="3"/>
            <a:endCxn id="121" idx="1"/>
          </p:cNvCxnSpPr>
          <p:nvPr/>
        </p:nvCxnSpPr>
        <p:spPr>
          <a:xfrm>
            <a:off x="6567600" y="844450"/>
            <a:ext cx="6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7"/>
          <p:cNvCxnSpPr>
            <a:stCxn id="121" idx="2"/>
            <a:endCxn id="120" idx="0"/>
          </p:cNvCxnSpPr>
          <p:nvPr/>
        </p:nvCxnSpPr>
        <p:spPr>
          <a:xfrm>
            <a:off x="8017650" y="1125100"/>
            <a:ext cx="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7"/>
          <p:cNvCxnSpPr>
            <a:stCxn id="120" idx="1"/>
            <a:endCxn id="122" idx="3"/>
          </p:cNvCxnSpPr>
          <p:nvPr/>
        </p:nvCxnSpPr>
        <p:spPr>
          <a:xfrm rot="10800000">
            <a:off x="6575250" y="1724650"/>
            <a:ext cx="9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7"/>
          <p:cNvCxnSpPr/>
          <p:nvPr/>
        </p:nvCxnSpPr>
        <p:spPr>
          <a:xfrm>
            <a:off x="944775" y="2240450"/>
            <a:ext cx="7072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/>
          <p:nvPr/>
        </p:nvCxnSpPr>
        <p:spPr>
          <a:xfrm>
            <a:off x="3147606" y="2245867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7"/>
          <p:cNvCxnSpPr>
            <a:stCxn id="122" idx="2"/>
          </p:cNvCxnSpPr>
          <p:nvPr/>
        </p:nvCxnSpPr>
        <p:spPr>
          <a:xfrm>
            <a:off x="5497350" y="2005300"/>
            <a:ext cx="114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7"/>
          <p:cNvCxnSpPr>
            <a:endCxn id="123" idx="0"/>
          </p:cNvCxnSpPr>
          <p:nvPr/>
        </p:nvCxnSpPr>
        <p:spPr>
          <a:xfrm>
            <a:off x="934050" y="2224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7"/>
          <p:cNvCxnSpPr/>
          <p:nvPr/>
        </p:nvCxnSpPr>
        <p:spPr>
          <a:xfrm>
            <a:off x="4972650" y="2224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7"/>
          <p:cNvCxnSpPr/>
          <p:nvPr/>
        </p:nvCxnSpPr>
        <p:spPr>
          <a:xfrm>
            <a:off x="6572850" y="2224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7"/>
          <p:cNvCxnSpPr/>
          <p:nvPr/>
        </p:nvCxnSpPr>
        <p:spPr>
          <a:xfrm>
            <a:off x="8020650" y="2242111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1010250" y="2986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4744050" y="2986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8231139" y="2946022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913950" y="3577600"/>
            <a:ext cx="3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3047550" y="3032122"/>
            <a:ext cx="88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7"/>
          <p:cNvCxnSpPr/>
          <p:nvPr/>
        </p:nvCxnSpPr>
        <p:spPr>
          <a:xfrm flipH="1">
            <a:off x="44362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7"/>
          <p:cNvCxnSpPr/>
          <p:nvPr/>
        </p:nvCxnSpPr>
        <p:spPr>
          <a:xfrm flipH="1">
            <a:off x="28360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6628950" y="3032122"/>
            <a:ext cx="88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7"/>
          <p:cNvCxnSpPr/>
          <p:nvPr/>
        </p:nvCxnSpPr>
        <p:spPr>
          <a:xfrm flipH="1">
            <a:off x="9310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/>
          <p:nvPr/>
        </p:nvCxnSpPr>
        <p:spPr>
          <a:xfrm flipH="1">
            <a:off x="88558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/>
          <p:nvPr/>
        </p:nvCxnSpPr>
        <p:spPr>
          <a:xfrm flipH="1">
            <a:off x="74080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/>
          <p:nvPr/>
        </p:nvCxnSpPr>
        <p:spPr>
          <a:xfrm flipH="1">
            <a:off x="59602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7"/>
          <p:cNvCxnSpPr/>
          <p:nvPr/>
        </p:nvCxnSpPr>
        <p:spPr>
          <a:xfrm flipH="1" rot="10800000">
            <a:off x="5935911" y="3569500"/>
            <a:ext cx="2937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7"/>
          <p:cNvCxnSpPr>
            <a:stCxn id="131" idx="2"/>
            <a:endCxn id="130" idx="0"/>
          </p:cNvCxnSpPr>
          <p:nvPr/>
        </p:nvCxnSpPr>
        <p:spPr>
          <a:xfrm flipH="1">
            <a:off x="4425450" y="4291300"/>
            <a:ext cx="108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7"/>
          <p:cNvCxnSpPr/>
          <p:nvPr/>
        </p:nvCxnSpPr>
        <p:spPr>
          <a:xfrm>
            <a:off x="8956950" y="617161"/>
            <a:ext cx="111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7"/>
          <p:cNvCxnSpPr>
            <a:stCxn id="120" idx="3"/>
          </p:cNvCxnSpPr>
          <p:nvPr/>
        </p:nvCxnSpPr>
        <p:spPr>
          <a:xfrm>
            <a:off x="8553450" y="1724650"/>
            <a:ext cx="4326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7"/>
          <p:cNvCxnSpPr/>
          <p:nvPr/>
        </p:nvCxnSpPr>
        <p:spPr>
          <a:xfrm flipH="1">
            <a:off x="8757150" y="623800"/>
            <a:ext cx="1779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 txBox="1"/>
          <p:nvPr/>
        </p:nvSpPr>
        <p:spPr>
          <a:xfrm>
            <a:off x="7136100" y="1328500"/>
            <a:ext cx="3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8583900" y="1328500"/>
            <a:ext cx="3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4"/>
          <p:cNvSpPr txBox="1"/>
          <p:nvPr/>
        </p:nvSpPr>
        <p:spPr>
          <a:xfrm>
            <a:off x="933850" y="2024750"/>
            <a:ext cx="65187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i="0" sz="61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2901000" y="-69400"/>
            <a:ext cx="3573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Flow diagram [Buyer Doctor]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685800" y="581896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Doctor</a:t>
            </a:r>
            <a:endParaRPr b="1"/>
          </a:p>
        </p:txBody>
      </p:sp>
      <p:sp>
        <p:nvSpPr>
          <p:cNvPr id="175" name="Google Shape;175;p28"/>
          <p:cNvSpPr/>
          <p:nvPr/>
        </p:nvSpPr>
        <p:spPr>
          <a:xfrm>
            <a:off x="2507100" y="563800"/>
            <a:ext cx="12174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Visit Portal</a:t>
            </a:r>
            <a:endParaRPr b="1"/>
          </a:p>
        </p:txBody>
      </p:sp>
      <p:sp>
        <p:nvSpPr>
          <p:cNvPr id="176" name="Google Shape;176;p28"/>
          <p:cNvSpPr/>
          <p:nvPr/>
        </p:nvSpPr>
        <p:spPr>
          <a:xfrm>
            <a:off x="4412100" y="563800"/>
            <a:ext cx="215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Registration with Basic Info</a:t>
            </a:r>
            <a:endParaRPr b="1"/>
          </a:p>
        </p:txBody>
      </p:sp>
      <p:sp>
        <p:nvSpPr>
          <p:cNvPr id="177" name="Google Shape;177;p28"/>
          <p:cNvSpPr/>
          <p:nvPr/>
        </p:nvSpPr>
        <p:spPr>
          <a:xfrm>
            <a:off x="7481850" y="1444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Login Success</a:t>
            </a:r>
            <a:endParaRPr b="1"/>
          </a:p>
        </p:txBody>
      </p:sp>
      <p:sp>
        <p:nvSpPr>
          <p:cNvPr id="178" name="Google Shape;178;p28"/>
          <p:cNvSpPr/>
          <p:nvPr/>
        </p:nvSpPr>
        <p:spPr>
          <a:xfrm>
            <a:off x="7231500" y="563800"/>
            <a:ext cx="15723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 with OTP</a:t>
            </a:r>
            <a:endParaRPr b="1"/>
          </a:p>
        </p:txBody>
      </p:sp>
      <p:sp>
        <p:nvSpPr>
          <p:cNvPr id="179" name="Google Shape;179;p28"/>
          <p:cNvSpPr/>
          <p:nvPr/>
        </p:nvSpPr>
        <p:spPr>
          <a:xfrm>
            <a:off x="4419600" y="1444000"/>
            <a:ext cx="215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Doctor Home [Dashboard]</a:t>
            </a:r>
            <a:endParaRPr b="1"/>
          </a:p>
        </p:txBody>
      </p:sp>
      <p:sp>
        <p:nvSpPr>
          <p:cNvPr id="180" name="Google Shape;180;p28"/>
          <p:cNvSpPr/>
          <p:nvPr/>
        </p:nvSpPr>
        <p:spPr>
          <a:xfrm>
            <a:off x="234300" y="24346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Enter New offer to Buy Doc</a:t>
            </a:r>
            <a:endParaRPr b="1"/>
          </a:p>
        </p:txBody>
      </p:sp>
      <p:sp>
        <p:nvSpPr>
          <p:cNvPr id="181" name="Google Shape;181;p28"/>
          <p:cNvSpPr/>
          <p:nvPr/>
        </p:nvSpPr>
        <p:spPr>
          <a:xfrm>
            <a:off x="2209800" y="24346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View Best Match Offer</a:t>
            </a:r>
            <a:endParaRPr b="1"/>
          </a:p>
        </p:txBody>
      </p:sp>
      <p:sp>
        <p:nvSpPr>
          <p:cNvPr id="182" name="Google Shape;182;p28"/>
          <p:cNvSpPr/>
          <p:nvPr/>
        </p:nvSpPr>
        <p:spPr>
          <a:xfrm>
            <a:off x="4191000" y="2434600"/>
            <a:ext cx="1322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Profile</a:t>
            </a:r>
            <a:endParaRPr b="1"/>
          </a:p>
        </p:txBody>
      </p:sp>
      <p:sp>
        <p:nvSpPr>
          <p:cNvPr id="183" name="Google Shape;183;p28"/>
          <p:cNvSpPr/>
          <p:nvPr/>
        </p:nvSpPr>
        <p:spPr>
          <a:xfrm>
            <a:off x="5867400" y="2434600"/>
            <a:ext cx="1445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</a:t>
            </a:r>
            <a:endParaRPr b="1"/>
          </a:p>
        </p:txBody>
      </p:sp>
      <p:sp>
        <p:nvSpPr>
          <p:cNvPr id="184" name="Google Shape;184;p28"/>
          <p:cNvSpPr/>
          <p:nvPr/>
        </p:nvSpPr>
        <p:spPr>
          <a:xfrm>
            <a:off x="7634250" y="2400400"/>
            <a:ext cx="1322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Logout</a:t>
            </a:r>
            <a:endParaRPr b="1"/>
          </a:p>
        </p:txBody>
      </p:sp>
      <p:sp>
        <p:nvSpPr>
          <p:cNvPr id="185" name="Google Shape;185;p28"/>
          <p:cNvSpPr/>
          <p:nvPr/>
        </p:nvSpPr>
        <p:spPr>
          <a:xfrm>
            <a:off x="76200" y="37300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Partial Book [Show interest] </a:t>
            </a:r>
            <a:endParaRPr b="1"/>
          </a:p>
        </p:txBody>
      </p:sp>
      <p:sp>
        <p:nvSpPr>
          <p:cNvPr id="186" name="Google Shape;186;p28"/>
          <p:cNvSpPr/>
          <p:nvPr/>
        </p:nvSpPr>
        <p:spPr>
          <a:xfrm>
            <a:off x="1981200" y="3730000"/>
            <a:ext cx="16755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Alert to Offer Doctor</a:t>
            </a:r>
            <a:endParaRPr b="1"/>
          </a:p>
        </p:txBody>
      </p:sp>
      <p:sp>
        <p:nvSpPr>
          <p:cNvPr id="187" name="Google Shape;187;p28"/>
          <p:cNvSpPr/>
          <p:nvPr/>
        </p:nvSpPr>
        <p:spPr>
          <a:xfrm>
            <a:off x="3816600" y="4568200"/>
            <a:ext cx="12174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Booked Call</a:t>
            </a:r>
            <a:endParaRPr b="1"/>
          </a:p>
        </p:txBody>
      </p:sp>
      <p:sp>
        <p:nvSpPr>
          <p:cNvPr id="188" name="Google Shape;188;p28"/>
          <p:cNvSpPr/>
          <p:nvPr/>
        </p:nvSpPr>
        <p:spPr>
          <a:xfrm>
            <a:off x="3900450" y="3730000"/>
            <a:ext cx="13227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Offer Doc Approved</a:t>
            </a:r>
            <a:endParaRPr b="1"/>
          </a:p>
        </p:txBody>
      </p:sp>
      <p:sp>
        <p:nvSpPr>
          <p:cNvPr id="189" name="Google Shape;189;p28"/>
          <p:cNvSpPr/>
          <p:nvPr/>
        </p:nvSpPr>
        <p:spPr>
          <a:xfrm>
            <a:off x="556272" y="3187950"/>
            <a:ext cx="1217400" cy="3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060275" y="3184200"/>
            <a:ext cx="1675500" cy="3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7530750" y="3147975"/>
            <a:ext cx="1572300" cy="30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458200" y="3730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Offer</a:t>
            </a:r>
            <a:endParaRPr b="1"/>
          </a:p>
        </p:txBody>
      </p:sp>
      <p:sp>
        <p:nvSpPr>
          <p:cNvPr id="193" name="Google Shape;193;p28"/>
          <p:cNvSpPr/>
          <p:nvPr/>
        </p:nvSpPr>
        <p:spPr>
          <a:xfrm>
            <a:off x="6781800" y="3730000"/>
            <a:ext cx="1071600" cy="5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Interested Doc List</a:t>
            </a:r>
            <a:endParaRPr b="1"/>
          </a:p>
        </p:txBody>
      </p:sp>
      <p:sp>
        <p:nvSpPr>
          <p:cNvPr id="194" name="Google Shape;194;p28"/>
          <p:cNvSpPr/>
          <p:nvPr/>
        </p:nvSpPr>
        <p:spPr>
          <a:xfrm>
            <a:off x="8015250" y="3730000"/>
            <a:ext cx="1071600" cy="7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Offer for Best Match</a:t>
            </a:r>
            <a:endParaRPr b="1"/>
          </a:p>
        </p:txBody>
      </p:sp>
      <p:cxnSp>
        <p:nvCxnSpPr>
          <p:cNvPr id="195" name="Google Shape;195;p28"/>
          <p:cNvCxnSpPr>
            <a:stCxn id="174" idx="3"/>
            <a:endCxn id="175" idx="1"/>
          </p:cNvCxnSpPr>
          <p:nvPr/>
        </p:nvCxnSpPr>
        <p:spPr>
          <a:xfrm flipH="1" rot="10800000">
            <a:off x="1757400" y="844546"/>
            <a:ext cx="7497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8"/>
          <p:cNvCxnSpPr>
            <a:stCxn id="175" idx="3"/>
            <a:endCxn id="176" idx="1"/>
          </p:cNvCxnSpPr>
          <p:nvPr/>
        </p:nvCxnSpPr>
        <p:spPr>
          <a:xfrm>
            <a:off x="3724500" y="844450"/>
            <a:ext cx="68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>
            <a:stCxn id="176" idx="3"/>
            <a:endCxn id="178" idx="1"/>
          </p:cNvCxnSpPr>
          <p:nvPr/>
        </p:nvCxnSpPr>
        <p:spPr>
          <a:xfrm>
            <a:off x="6567600" y="844450"/>
            <a:ext cx="6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78" idx="2"/>
            <a:endCxn id="177" idx="0"/>
          </p:cNvCxnSpPr>
          <p:nvPr/>
        </p:nvCxnSpPr>
        <p:spPr>
          <a:xfrm>
            <a:off x="8017650" y="1125100"/>
            <a:ext cx="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>
            <a:stCxn id="177" idx="1"/>
            <a:endCxn id="179" idx="3"/>
          </p:cNvCxnSpPr>
          <p:nvPr/>
        </p:nvCxnSpPr>
        <p:spPr>
          <a:xfrm rot="10800000">
            <a:off x="6575250" y="1724650"/>
            <a:ext cx="9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/>
          <p:nvPr/>
        </p:nvCxnSpPr>
        <p:spPr>
          <a:xfrm>
            <a:off x="944775" y="2240450"/>
            <a:ext cx="7072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3147606" y="2245867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>
            <a:stCxn id="179" idx="2"/>
          </p:cNvCxnSpPr>
          <p:nvPr/>
        </p:nvCxnSpPr>
        <p:spPr>
          <a:xfrm>
            <a:off x="5497350" y="2005300"/>
            <a:ext cx="114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>
            <a:endCxn id="180" idx="0"/>
          </p:cNvCxnSpPr>
          <p:nvPr/>
        </p:nvCxnSpPr>
        <p:spPr>
          <a:xfrm>
            <a:off x="934050" y="2224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4972650" y="2224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6572850" y="2224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8020650" y="2242111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1010250" y="2986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/>
          <p:nvPr/>
        </p:nvCxnSpPr>
        <p:spPr>
          <a:xfrm>
            <a:off x="4744050" y="2986000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8231139" y="2946022"/>
            <a:ext cx="1380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913950" y="3577600"/>
            <a:ext cx="3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3047550" y="3032122"/>
            <a:ext cx="88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44362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28360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6628950" y="3032122"/>
            <a:ext cx="88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/>
          <p:nvPr/>
        </p:nvCxnSpPr>
        <p:spPr>
          <a:xfrm flipH="1">
            <a:off x="9310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8"/>
          <p:cNvCxnSpPr/>
          <p:nvPr/>
        </p:nvCxnSpPr>
        <p:spPr>
          <a:xfrm flipH="1">
            <a:off x="88558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/>
          <p:nvPr/>
        </p:nvCxnSpPr>
        <p:spPr>
          <a:xfrm flipH="1">
            <a:off x="74080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/>
          <p:nvPr/>
        </p:nvCxnSpPr>
        <p:spPr>
          <a:xfrm flipH="1">
            <a:off x="5960250" y="3577489"/>
            <a:ext cx="30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8"/>
          <p:cNvCxnSpPr/>
          <p:nvPr/>
        </p:nvCxnSpPr>
        <p:spPr>
          <a:xfrm flipH="1" rot="10800000">
            <a:off x="5935911" y="3569500"/>
            <a:ext cx="2937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8"/>
          <p:cNvCxnSpPr>
            <a:stCxn id="188" idx="2"/>
            <a:endCxn id="187" idx="0"/>
          </p:cNvCxnSpPr>
          <p:nvPr/>
        </p:nvCxnSpPr>
        <p:spPr>
          <a:xfrm flipH="1">
            <a:off x="4425300" y="4291300"/>
            <a:ext cx="1365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8956950" y="617161"/>
            <a:ext cx="111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8"/>
          <p:cNvCxnSpPr>
            <a:stCxn id="177" idx="3"/>
          </p:cNvCxnSpPr>
          <p:nvPr/>
        </p:nvCxnSpPr>
        <p:spPr>
          <a:xfrm>
            <a:off x="8553450" y="1724650"/>
            <a:ext cx="4326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/>
          <p:nvPr/>
        </p:nvCxnSpPr>
        <p:spPr>
          <a:xfrm flipH="1">
            <a:off x="8757150" y="623800"/>
            <a:ext cx="1779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8"/>
          <p:cNvSpPr txBox="1"/>
          <p:nvPr/>
        </p:nvSpPr>
        <p:spPr>
          <a:xfrm>
            <a:off x="7136100" y="1328500"/>
            <a:ext cx="3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583900" y="1328500"/>
            <a:ext cx="3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346400" y="374775"/>
            <a:ext cx="8586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We Can Develop </a:t>
            </a:r>
            <a:r>
              <a:rPr lang="en"/>
              <a:t>Doctor Practice Management System[DPMS] using following technology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 Dot Net Framework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 Studio as IDE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ASP.Net Using C# Language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 </a:t>
            </a:r>
            <a:r>
              <a:rPr lang="en"/>
              <a:t>Bootstrap</a:t>
            </a:r>
            <a:r>
              <a:rPr lang="en"/>
              <a:t> </a:t>
            </a:r>
            <a:r>
              <a:rPr lang="en"/>
              <a:t>Theme</a:t>
            </a:r>
            <a:r>
              <a:rPr lang="en"/>
              <a:t> for design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MS-SQL Server as </a:t>
            </a:r>
            <a:r>
              <a:rPr lang="en"/>
              <a:t>backend database.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preferred these technologies because i have done lot of projects with same so based on this experienced i can complete this project with less time and better quality.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i am familiar with current market technology trend so based on that we can also use below technology stack.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Angular / React JS (SPA)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 Studio / Visual Studio Code as IDE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MicroServices using Asp.Net Core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MS-SQL Server as a backend database or NoSQL (MongoDB)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these latest technology to improve performance, reliability &amp; Scalability of application 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2824800" y="6800"/>
            <a:ext cx="3573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System Design Consideration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346400" y="679575"/>
            <a:ext cx="858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We can make following tables in Database for design this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tbl_Doctor Master(Doctor Registration)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tbl_Degree Master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tbl_Speciality Master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tbl_StateMaster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tbl_DistMaster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tbl_CityMaster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tbl_Offertransaction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tbl_Offertranslog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tbl_AdminLogin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tbl_Log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 -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making CRUD operation on these tables we can write multiple queries in Stored procedures.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2824800" y="6800"/>
            <a:ext cx="3573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Database Design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1"/>
          <p:cNvGraphicFramePr/>
          <p:nvPr/>
        </p:nvGraphicFramePr>
        <p:xfrm>
          <a:off x="952500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1206500"/>
                <a:gridCol w="1418450"/>
                <a:gridCol w="99455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EmailId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EXPYears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ClinicName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ClinicPhone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Speciality_Id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RegistrationNo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2824800" y="-69400"/>
            <a:ext cx="3573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tbl_DoctorMaster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32"/>
          <p:cNvGraphicFramePr/>
          <p:nvPr/>
        </p:nvGraphicFramePr>
        <p:xfrm>
          <a:off x="30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32"/>
          <p:cNvGraphicFramePr/>
          <p:nvPr/>
        </p:nvGraphicFramePr>
        <p:xfrm>
          <a:off x="51031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Speciality_Id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2"/>
          <p:cNvSpPr txBox="1"/>
          <p:nvPr/>
        </p:nvSpPr>
        <p:spPr>
          <a:xfrm>
            <a:off x="386400" y="4640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tbl_DegreeMaster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187000" y="5402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tbl_SpecialityMaster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3"/>
          <p:cNvGraphicFramePr/>
          <p:nvPr/>
        </p:nvGraphicFramePr>
        <p:xfrm>
          <a:off x="30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r>
                        <a:rPr lang="en"/>
                        <a:t>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7" name="Google Shape;257;p33"/>
          <p:cNvGraphicFramePr/>
          <p:nvPr/>
        </p:nvGraphicFramePr>
        <p:xfrm>
          <a:off x="51031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{606DABEF-1498-4752-987B-E0977A544E33}</a:tableStyleId>
              </a:tblPr>
              <a:tblGrid>
                <a:gridCol w="1206500"/>
                <a:gridCol w="1206500"/>
                <a:gridCol w="7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Field Name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Datatype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Key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r>
                        <a:rPr lang="en"/>
                        <a:t>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CreatedBy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IsActive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33"/>
          <p:cNvSpPr txBox="1"/>
          <p:nvPr/>
        </p:nvSpPr>
        <p:spPr>
          <a:xfrm>
            <a:off x="386400" y="4640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tbl_StateMaster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187000" y="540200"/>
            <a:ext cx="2851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</a:rPr>
              <a:t>tbl_DistMaster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91D1D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