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a1504a61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a1504a61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a1504a615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a1504a615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a1504a61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a1504a6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a1504a61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a1504a61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a1504a61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a1504a61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a1504a61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a1504a61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a1504a61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a1504a61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a1504a61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a1504a61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a1504a61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a1504a61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a1504a6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a1504a61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a1504a61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a1504a61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a1504a61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a1504a61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a1504a61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a1504a61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a1504a61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a1504a61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a1504a615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a1504a615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a1504a61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a1504a61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a1504a615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a1504a615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28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BANK TELEMARKETING SUCCESS PREDICTION</a:t>
            </a:r>
            <a:endParaRPr sz="3600"/>
          </a:p>
        </p:txBody>
      </p:sp>
      <p:sp>
        <p:nvSpPr>
          <p:cNvPr id="55" name="Google Shape;55;p13"/>
          <p:cNvSpPr txBox="1"/>
          <p:nvPr>
            <p:ph idx="1" type="subTitle"/>
          </p:nvPr>
        </p:nvSpPr>
        <p:spPr>
          <a:xfrm>
            <a:off x="5766600" y="3505600"/>
            <a:ext cx="3065700" cy="147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u="sng"/>
              <a:t>Group 10: </a:t>
            </a:r>
            <a:endParaRPr sz="5600" u="sng"/>
          </a:p>
          <a:p>
            <a:pPr indent="0" lvl="0" marL="0" rtl="0" algn="l">
              <a:spcBef>
                <a:spcPts val="0"/>
              </a:spcBef>
              <a:spcAft>
                <a:spcPts val="0"/>
              </a:spcAft>
              <a:buNone/>
            </a:pPr>
            <a:r>
              <a:t/>
            </a:r>
            <a:endParaRPr sz="5600" u="sng"/>
          </a:p>
          <a:p>
            <a:pPr indent="0" lvl="0" marL="0" rtl="0" algn="l">
              <a:lnSpc>
                <a:spcPct val="130000"/>
              </a:lnSpc>
              <a:spcBef>
                <a:spcPts val="0"/>
              </a:spcBef>
              <a:spcAft>
                <a:spcPts val="0"/>
              </a:spcAft>
              <a:buNone/>
            </a:pPr>
            <a:r>
              <a:rPr lang="en" sz="5600"/>
              <a:t>Narayana Sudheer Vishal Basutkar</a:t>
            </a:r>
            <a:endParaRPr sz="5600"/>
          </a:p>
          <a:p>
            <a:pPr indent="0" lvl="0" marL="0" rtl="0" algn="l">
              <a:lnSpc>
                <a:spcPct val="130000"/>
              </a:lnSpc>
              <a:spcBef>
                <a:spcPts val="0"/>
              </a:spcBef>
              <a:spcAft>
                <a:spcPts val="0"/>
              </a:spcAft>
              <a:buNone/>
            </a:pPr>
            <a:r>
              <a:rPr lang="en" sz="5600"/>
              <a:t>Aryan Fernandes</a:t>
            </a:r>
            <a:endParaRPr sz="5600"/>
          </a:p>
          <a:p>
            <a:pPr indent="0" lvl="0" marL="0" rtl="0" algn="l">
              <a:lnSpc>
                <a:spcPct val="130000"/>
              </a:lnSpc>
              <a:spcBef>
                <a:spcPts val="0"/>
              </a:spcBef>
              <a:spcAft>
                <a:spcPts val="0"/>
              </a:spcAft>
              <a:buNone/>
            </a:pPr>
            <a:r>
              <a:rPr lang="en" sz="5600"/>
              <a:t>Phani Bhavana Atluri</a:t>
            </a:r>
            <a:endParaRPr sz="5600"/>
          </a:p>
          <a:p>
            <a:pPr indent="0" lvl="0" marL="0" rtl="0" algn="l">
              <a:lnSpc>
                <a:spcPct val="130000"/>
              </a:lnSpc>
              <a:spcBef>
                <a:spcPts val="0"/>
              </a:spcBef>
              <a:spcAft>
                <a:spcPts val="0"/>
              </a:spcAft>
              <a:buNone/>
            </a:pPr>
            <a:r>
              <a:rPr lang="en" sz="5600"/>
              <a:t>Manasvi Mittal </a:t>
            </a:r>
            <a:endParaRPr sz="56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296250"/>
            <a:ext cx="8520600" cy="46509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SzPts val="1100"/>
              <a:buChar char="●"/>
            </a:pPr>
            <a:r>
              <a:rPr lang="en" sz="1100"/>
              <a:t>For the column ‘</a:t>
            </a:r>
            <a:r>
              <a:rPr lang="en" sz="1100" u="sng"/>
              <a:t>pdays’</a:t>
            </a:r>
            <a:r>
              <a:rPr lang="en" sz="1100"/>
              <a:t>, If clients weren’t contacted previously, i.e. their value was 999. We renamed them to 0 and rest of those that were contacted before, we cumulated them to </a:t>
            </a:r>
            <a:r>
              <a:rPr lang="en" sz="1100"/>
              <a:t>one value -</a:t>
            </a:r>
            <a:r>
              <a:rPr lang="en" sz="1100"/>
              <a:t> 1</a:t>
            </a:r>
            <a:endParaRPr sz="1100"/>
          </a:p>
          <a:p>
            <a:pPr indent="0" lvl="0" marL="0" rtl="0" algn="just">
              <a:spcBef>
                <a:spcPts val="0"/>
              </a:spcBef>
              <a:spcAft>
                <a:spcPts val="0"/>
              </a:spcAft>
              <a:buNone/>
            </a:pPr>
            <a:r>
              <a:t/>
            </a:r>
            <a:endParaRPr sz="1100"/>
          </a:p>
          <a:p>
            <a:pPr indent="0" lvl="0" marL="0" rtl="0" algn="just">
              <a:spcBef>
                <a:spcPts val="0"/>
              </a:spcBef>
              <a:spcAft>
                <a:spcPts val="0"/>
              </a:spcAft>
              <a:buNone/>
            </a:pPr>
            <a:r>
              <a:t/>
            </a:r>
            <a:endParaRPr sz="1100"/>
          </a:p>
          <a:p>
            <a:pPr indent="0" lvl="0" marL="0" rtl="0" algn="just">
              <a:spcBef>
                <a:spcPts val="0"/>
              </a:spcBef>
              <a:spcAft>
                <a:spcPts val="0"/>
              </a:spcAft>
              <a:buNone/>
            </a:pPr>
            <a:r>
              <a:t/>
            </a:r>
            <a:endParaRPr sz="1100"/>
          </a:p>
          <a:p>
            <a:pPr indent="0" lvl="0" marL="0" rtl="0" algn="just">
              <a:spcBef>
                <a:spcPts val="0"/>
              </a:spcBef>
              <a:spcAft>
                <a:spcPts val="0"/>
              </a:spcAft>
              <a:buNone/>
            </a:pPr>
            <a:r>
              <a:t/>
            </a:r>
            <a:endParaRPr sz="1100"/>
          </a:p>
          <a:p>
            <a:pPr indent="-304800" lvl="0" marL="457200" rtl="0" algn="just">
              <a:spcBef>
                <a:spcPts val="0"/>
              </a:spcBef>
              <a:spcAft>
                <a:spcPts val="0"/>
              </a:spcAft>
              <a:buSzPts val="1200"/>
              <a:buChar char="●"/>
            </a:pPr>
            <a:r>
              <a:rPr lang="en" sz="1200" u="sng"/>
              <a:t>‘p</a:t>
            </a:r>
            <a:r>
              <a:rPr lang="en" sz="1200" u="sng"/>
              <a:t>revious’</a:t>
            </a:r>
            <a:r>
              <a:rPr lang="en" sz="1200"/>
              <a:t> is a numeric feature. Since the number of calls after the </a:t>
            </a:r>
            <a:endParaRPr sz="1200"/>
          </a:p>
          <a:p>
            <a:pPr indent="0" lvl="0" marL="457200" rtl="0" algn="just">
              <a:spcBef>
                <a:spcPts val="0"/>
              </a:spcBef>
              <a:spcAft>
                <a:spcPts val="0"/>
              </a:spcAft>
              <a:buNone/>
            </a:pPr>
            <a:r>
              <a:rPr lang="en" sz="1200"/>
              <a:t>second didn’t matter much about the success, we </a:t>
            </a:r>
            <a:r>
              <a:rPr lang="en" sz="1200" u="sng"/>
              <a:t>categorized</a:t>
            </a:r>
            <a:r>
              <a:rPr lang="en" sz="1200"/>
              <a:t> the </a:t>
            </a:r>
            <a:endParaRPr sz="1200"/>
          </a:p>
          <a:p>
            <a:pPr indent="0" lvl="0" marL="457200" rtl="0" algn="just">
              <a:spcBef>
                <a:spcPts val="0"/>
              </a:spcBef>
              <a:spcAft>
                <a:spcPts val="0"/>
              </a:spcAft>
              <a:buNone/>
            </a:pPr>
            <a:r>
              <a:rPr lang="en" sz="1200"/>
              <a:t>numbers in the above format. We later one-hot encoded this feature.</a:t>
            </a:r>
            <a:endParaRPr sz="1200"/>
          </a:p>
          <a:p>
            <a:pPr indent="0" lvl="0" marL="0" rtl="0" algn="just">
              <a:spcBef>
                <a:spcPts val="0"/>
              </a:spcBef>
              <a:spcAft>
                <a:spcPts val="0"/>
              </a:spcAft>
              <a:buNone/>
            </a:pPr>
            <a:r>
              <a:t/>
            </a:r>
            <a:endParaRPr sz="1100"/>
          </a:p>
          <a:p>
            <a:pPr indent="0" lvl="0" marL="0" rtl="0" algn="just">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sz="1400"/>
              <a:t>Performed </a:t>
            </a:r>
            <a:r>
              <a:rPr lang="en" sz="1400" u="sng"/>
              <a:t>one hot encoding</a:t>
            </a:r>
            <a:r>
              <a:rPr lang="en" sz="1400"/>
              <a:t> to all of the categorical columns except for the columns which are label encoded and dropped</a:t>
            </a:r>
            <a:endParaRPr sz="1400"/>
          </a:p>
        </p:txBody>
      </p:sp>
      <p:pic>
        <p:nvPicPr>
          <p:cNvPr id="110" name="Google Shape;110;p22"/>
          <p:cNvPicPr preferRelativeResize="0"/>
          <p:nvPr/>
        </p:nvPicPr>
        <p:blipFill>
          <a:blip r:embed="rId3">
            <a:alphaModFix/>
          </a:blip>
          <a:stretch>
            <a:fillRect/>
          </a:stretch>
        </p:blipFill>
        <p:spPr>
          <a:xfrm>
            <a:off x="6280325" y="651825"/>
            <a:ext cx="2411375" cy="2359976"/>
          </a:xfrm>
          <a:prstGeom prst="rect">
            <a:avLst/>
          </a:prstGeom>
          <a:noFill/>
          <a:ln>
            <a:noFill/>
          </a:ln>
        </p:spPr>
      </p:pic>
      <p:pic>
        <p:nvPicPr>
          <p:cNvPr id="111" name="Google Shape;111;p22"/>
          <p:cNvPicPr preferRelativeResize="0"/>
          <p:nvPr/>
        </p:nvPicPr>
        <p:blipFill rotWithShape="1">
          <a:blip r:embed="rId4">
            <a:alphaModFix/>
          </a:blip>
          <a:srcRect b="0" l="0" r="41193" t="0"/>
          <a:stretch/>
        </p:blipFill>
        <p:spPr>
          <a:xfrm>
            <a:off x="814000" y="2255775"/>
            <a:ext cx="1911425" cy="145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262325" y="148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u="sng"/>
              <a:t>Bivariate Analysis on socio-economic features:</a:t>
            </a:r>
            <a:endParaRPr sz="1800" u="sng"/>
          </a:p>
          <a:p>
            <a:pPr indent="0" lvl="0" marL="0" rtl="0" algn="l">
              <a:spcBef>
                <a:spcPts val="900"/>
              </a:spcBef>
              <a:spcAft>
                <a:spcPts val="0"/>
              </a:spcAft>
              <a:buNone/>
            </a:pPr>
            <a:r>
              <a:t/>
            </a:r>
            <a:endParaRPr/>
          </a:p>
        </p:txBody>
      </p:sp>
      <p:sp>
        <p:nvSpPr>
          <p:cNvPr id="117" name="Google Shape;117;p23"/>
          <p:cNvSpPr txBox="1"/>
          <p:nvPr>
            <p:ph idx="1" type="body"/>
          </p:nvPr>
        </p:nvSpPr>
        <p:spPr>
          <a:xfrm>
            <a:off x="311700" y="780100"/>
            <a:ext cx="8520600" cy="4157100"/>
          </a:xfrm>
          <a:prstGeom prst="rect">
            <a:avLst/>
          </a:prstGeom>
        </p:spPr>
        <p:txBody>
          <a:bodyPr anchorCtr="0" anchor="t" bIns="91425" lIns="91425" spcFirstLastPara="1" rIns="91425" wrap="square" tIns="91425">
            <a:normAutofit fontScale="25000" lnSpcReduction="20000"/>
          </a:bodyPr>
          <a:lstStyle/>
          <a:p>
            <a:pPr indent="-304800" lvl="0" marL="457200" rtl="0" algn="l">
              <a:lnSpc>
                <a:spcPct val="135714"/>
              </a:lnSpc>
              <a:spcBef>
                <a:spcPts val="0"/>
              </a:spcBef>
              <a:spcAft>
                <a:spcPts val="0"/>
              </a:spcAft>
              <a:buSzPct val="100000"/>
              <a:buChar char="●"/>
            </a:pPr>
            <a:r>
              <a:rPr lang="en" sz="4800"/>
              <a:t>Dropping the emp.var.rate feature as it is highly correlated with euribor3m and nr.employed</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0" lvl="0" marL="0" rtl="0" algn="l">
              <a:lnSpc>
                <a:spcPct val="135714"/>
              </a:lnSpc>
              <a:spcBef>
                <a:spcPts val="0"/>
              </a:spcBef>
              <a:spcAft>
                <a:spcPts val="0"/>
              </a:spcAft>
              <a:buNone/>
            </a:pPr>
            <a:r>
              <a:t/>
            </a:r>
            <a:endParaRPr sz="4800"/>
          </a:p>
          <a:p>
            <a:pPr indent="-304800" lvl="0" marL="457200" rtl="0" algn="l">
              <a:lnSpc>
                <a:spcPct val="130000"/>
              </a:lnSpc>
              <a:spcBef>
                <a:spcPts val="0"/>
              </a:spcBef>
              <a:spcAft>
                <a:spcPts val="0"/>
              </a:spcAft>
              <a:buSzPct val="100000"/>
              <a:buChar char="●"/>
            </a:pPr>
            <a:r>
              <a:rPr lang="en" sz="4800"/>
              <a:t>5 columns were dropped in total namely, ‘housing’, ‘loan’, ‘default’, ’emp.var.rate’ and ‘day_of_week’</a:t>
            </a:r>
            <a:endParaRPr sz="4800"/>
          </a:p>
          <a:p>
            <a:pPr indent="0" lvl="0" marL="457200" rtl="0" algn="l">
              <a:lnSpc>
                <a:spcPct val="130000"/>
              </a:lnSpc>
              <a:spcBef>
                <a:spcPts val="100"/>
              </a:spcBef>
              <a:spcAft>
                <a:spcPts val="0"/>
              </a:spcAft>
              <a:buNone/>
            </a:pPr>
            <a:r>
              <a:t/>
            </a:r>
            <a:endParaRPr sz="4800"/>
          </a:p>
          <a:p>
            <a:pPr indent="-304800" lvl="0" marL="457200" rtl="0" algn="l">
              <a:lnSpc>
                <a:spcPct val="130000"/>
              </a:lnSpc>
              <a:spcBef>
                <a:spcPts val="100"/>
              </a:spcBef>
              <a:spcAft>
                <a:spcPts val="0"/>
              </a:spcAft>
              <a:buSzPct val="100000"/>
              <a:buChar char="●"/>
            </a:pPr>
            <a:r>
              <a:rPr lang="en" sz="4800"/>
              <a:t>Lastly, the target variable </a:t>
            </a:r>
            <a:r>
              <a:rPr lang="en" sz="4800" u="sng"/>
              <a:t>‘y’</a:t>
            </a:r>
            <a:r>
              <a:rPr lang="en" sz="4800"/>
              <a:t> with ‘yes’ and ‘no’ values are mapped to 1 and 0 respectively</a:t>
            </a:r>
            <a:endParaRPr sz="4800"/>
          </a:p>
          <a:p>
            <a:pPr indent="0" lvl="0" marL="0" rtl="0" algn="l">
              <a:lnSpc>
                <a:spcPct val="130000"/>
              </a:lnSpc>
              <a:spcBef>
                <a:spcPts val="100"/>
              </a:spcBef>
              <a:spcAft>
                <a:spcPts val="0"/>
              </a:spcAft>
              <a:buNone/>
            </a:pPr>
            <a:r>
              <a:t/>
            </a:r>
            <a:endParaRPr sz="4800"/>
          </a:p>
          <a:p>
            <a:pPr indent="-304800" lvl="0" marL="457200" rtl="0" algn="l">
              <a:lnSpc>
                <a:spcPct val="130000"/>
              </a:lnSpc>
              <a:spcBef>
                <a:spcPts val="100"/>
              </a:spcBef>
              <a:spcAft>
                <a:spcPts val="0"/>
              </a:spcAft>
              <a:buSzPct val="100000"/>
              <a:buChar char="●"/>
            </a:pPr>
            <a:r>
              <a:rPr lang="en" sz="4800"/>
              <a:t>Rest of the 16 columns remain and standard normalization is performed for all the columns in the dataset</a:t>
            </a:r>
            <a:endParaRPr sz="4800"/>
          </a:p>
          <a:p>
            <a:pPr indent="0" lvl="0" marL="0" rtl="0" algn="l">
              <a:lnSpc>
                <a:spcPct val="135714"/>
              </a:lnSpc>
              <a:spcBef>
                <a:spcPts val="100"/>
              </a:spcBef>
              <a:spcAft>
                <a:spcPts val="0"/>
              </a:spcAft>
              <a:buNone/>
            </a:pPr>
            <a:r>
              <a:t/>
            </a:r>
            <a:endParaRPr sz="1400"/>
          </a:p>
          <a:p>
            <a:pPr indent="0" lvl="0" marL="457200" rtl="0" algn="l">
              <a:spcBef>
                <a:spcPts val="0"/>
              </a:spcBef>
              <a:spcAft>
                <a:spcPts val="1200"/>
              </a:spcAft>
              <a:buNone/>
            </a:pPr>
            <a:r>
              <a:t/>
            </a:r>
            <a:endParaRPr sz="1400"/>
          </a:p>
        </p:txBody>
      </p:sp>
      <p:pic>
        <p:nvPicPr>
          <p:cNvPr id="118" name="Google Shape;118;p23"/>
          <p:cNvPicPr preferRelativeResize="0"/>
          <p:nvPr/>
        </p:nvPicPr>
        <p:blipFill>
          <a:blip r:embed="rId3">
            <a:alphaModFix/>
          </a:blip>
          <a:stretch>
            <a:fillRect/>
          </a:stretch>
        </p:blipFill>
        <p:spPr>
          <a:xfrm>
            <a:off x="3426525" y="1155375"/>
            <a:ext cx="2389700" cy="238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DATA SPLIT</a:t>
            </a:r>
            <a:endParaRPr u="sng"/>
          </a:p>
        </p:txBody>
      </p:sp>
      <p:sp>
        <p:nvSpPr>
          <p:cNvPr id="124" name="Google Shape;124;p24"/>
          <p:cNvSpPr txBox="1"/>
          <p:nvPr>
            <p:ph idx="1" type="body"/>
          </p:nvPr>
        </p:nvSpPr>
        <p:spPr>
          <a:xfrm>
            <a:off x="311700" y="1300600"/>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code first splits the original data frame into two datasets - a training set and a test set. We randomly split the data into two sets based on a specified test size (in this case, 20% of the data).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performed the SMOTE function on the training dataset because of the imbalance in the dataset. We resampled the success-indicating rows to a size that is 40% of the failure.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96000" y="482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MACHINE LEARNING MODELS</a:t>
            </a:r>
            <a:endParaRPr u="sng"/>
          </a:p>
        </p:txBody>
      </p:sp>
      <p:sp>
        <p:nvSpPr>
          <p:cNvPr id="130" name="Google Shape;130;p25"/>
          <p:cNvSpPr txBox="1"/>
          <p:nvPr>
            <p:ph idx="1" type="body"/>
          </p:nvPr>
        </p:nvSpPr>
        <p:spPr>
          <a:xfrm>
            <a:off x="311700" y="1175100"/>
            <a:ext cx="8520600" cy="37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considered 3 Machine Learning models namely Logistic Regression, </a:t>
            </a:r>
            <a:r>
              <a:rPr lang="en"/>
              <a:t>Gaussian</a:t>
            </a:r>
            <a:r>
              <a:rPr lang="en"/>
              <a:t> Naive Bayes and Neural Networks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Our baseline model is Logistic Regression and we compare other models’ performance with the baseline model and check for the corresponding evaluation metrics which are accuracy, F1 Score, precision and recall</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311700" y="493725"/>
            <a:ext cx="8520600" cy="407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Logistic Regression:</a:t>
            </a:r>
            <a:endParaRPr b="1" u="sng"/>
          </a:p>
          <a:p>
            <a:pPr indent="0" lvl="0" marL="0" rtl="0" algn="l">
              <a:spcBef>
                <a:spcPts val="1200"/>
              </a:spcBef>
              <a:spcAft>
                <a:spcPts val="0"/>
              </a:spcAft>
              <a:buNone/>
            </a:pPr>
            <a:r>
              <a:t/>
            </a:r>
            <a:endParaRPr b="1" u="sng"/>
          </a:p>
          <a:p>
            <a:pPr indent="-342900" lvl="0" marL="457200" rtl="0" algn="l">
              <a:spcBef>
                <a:spcPts val="1200"/>
              </a:spcBef>
              <a:spcAft>
                <a:spcPts val="0"/>
              </a:spcAft>
              <a:buSzPts val="1800"/>
              <a:buChar char="●"/>
            </a:pPr>
            <a:r>
              <a:rPr lang="en"/>
              <a:t>We performed Logistic regression with L2 Regularization and Gradient Descent algorithm from scratch and tested the model for precision, recall, f1_score, and accuracy. We tuned the learning rate hyperparameter by running over a loop of learning rates and picked the best one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also compared our performance metrics with the metrics achieved from applying logistic regression using sklearn library and we got very similar results. The results are tabulated in the results section</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311700" y="385125"/>
            <a:ext cx="8520600" cy="418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t>Gaussian Naive Bayes:</a:t>
            </a:r>
            <a:endParaRPr b="1" u="sng"/>
          </a:p>
          <a:p>
            <a:pPr indent="-342900" lvl="0" marL="457200" rtl="0" algn="l">
              <a:spcBef>
                <a:spcPts val="1200"/>
              </a:spcBef>
              <a:spcAft>
                <a:spcPts val="0"/>
              </a:spcAft>
              <a:buSzPts val="1800"/>
              <a:buChar char="●"/>
            </a:pPr>
            <a:r>
              <a:rPr lang="en"/>
              <a:t>We trained our own Gaussian Naive Bayes model which we have written from scratch with the final preprocessed dataset as the columns follow Gaussian distribution.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also added the Laplace smoothing method as the Naive Bayes classifier will be more robust to outliers and small sample sizes, and provide more accurate predictions on test data. Correspondingly, we have seen an increase in accuracy when the Laplace smoothing method is added.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311700" y="691225"/>
            <a:ext cx="4511400" cy="386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t>Neural Networks:</a:t>
            </a:r>
            <a:endParaRPr b="1" u="sng"/>
          </a:p>
          <a:p>
            <a:pPr indent="-342900" lvl="0" marL="457200" rtl="0" algn="l">
              <a:spcBef>
                <a:spcPts val="1200"/>
              </a:spcBef>
              <a:spcAft>
                <a:spcPts val="0"/>
              </a:spcAft>
              <a:buSzPts val="1800"/>
              <a:buChar char="●"/>
            </a:pPr>
            <a:r>
              <a:rPr lang="en"/>
              <a:t>We created a Deep Neural Network using Tensorflow and added L2 regularization and Batch Normalization after each layer to eradicate the vanishing gradient problem.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6" name="Google Shape;146;p28"/>
          <p:cNvPicPr preferRelativeResize="0"/>
          <p:nvPr/>
        </p:nvPicPr>
        <p:blipFill>
          <a:blip r:embed="rId3">
            <a:alphaModFix/>
          </a:blip>
          <a:stretch>
            <a:fillRect/>
          </a:stretch>
        </p:blipFill>
        <p:spPr>
          <a:xfrm>
            <a:off x="5166275" y="950150"/>
            <a:ext cx="3390900" cy="289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RESULTS</a:t>
            </a:r>
            <a:endParaRPr u="sng"/>
          </a:p>
        </p:txBody>
      </p:sp>
      <p:pic>
        <p:nvPicPr>
          <p:cNvPr id="152" name="Google Shape;152;p29"/>
          <p:cNvPicPr preferRelativeResize="0"/>
          <p:nvPr/>
        </p:nvPicPr>
        <p:blipFill>
          <a:blip r:embed="rId3">
            <a:alphaModFix/>
          </a:blip>
          <a:stretch>
            <a:fillRect/>
          </a:stretch>
        </p:blipFill>
        <p:spPr>
          <a:xfrm>
            <a:off x="1090500" y="1205350"/>
            <a:ext cx="7135150" cy="359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42575" y="296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INTRODUCTION</a:t>
            </a:r>
            <a:endParaRPr u="sng"/>
          </a:p>
        </p:txBody>
      </p:sp>
      <p:sp>
        <p:nvSpPr>
          <p:cNvPr id="61" name="Google Shape;61;p14"/>
          <p:cNvSpPr txBox="1"/>
          <p:nvPr>
            <p:ph idx="1" type="body"/>
          </p:nvPr>
        </p:nvSpPr>
        <p:spPr>
          <a:xfrm>
            <a:off x="311700" y="1036850"/>
            <a:ext cx="8520600" cy="36999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dataset encompasses data collected from a Portuguese banking institution's telemarketing campaigns conducted between 2008 and 2013, a period coinciding with the 2008 financial crisis. </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Since the banking industry underwent significant changes during this period, the project seeks to evaluate the effectiveness of telemarketing as a marketing strategy for promoting banking services to clients. </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By comparing and contrasting the performance of different models, the project seeks to establish the most effective approach for improving the efficiency of telemarketing campaigns within the banking industry.</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OBJECTIVE</a:t>
            </a:r>
            <a:endParaRPr u="sng"/>
          </a:p>
        </p:txBody>
      </p:sp>
      <p:sp>
        <p:nvSpPr>
          <p:cNvPr id="67" name="Google Shape;67;p15"/>
          <p:cNvSpPr txBox="1"/>
          <p:nvPr>
            <p:ph idx="1" type="body"/>
          </p:nvPr>
        </p:nvSpPr>
        <p:spPr>
          <a:xfrm>
            <a:off x="311700" y="1468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primary goal of this project is to gain a comprehensive understanding of the Bank Telemarketing dataset by carrying out data preprocessing, univariate and bivariate analysis, and determining the usefulness of the dataset columns. Furthermore, the project aims to test and compare three different classification models - Logistic Regression, Gaussian Naive Bayes, and Neural Networks - to identify the most effective algorithm for predicting the outcome of telemarketing campaigns conducted by the banking institution.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DATA DESCRIPTION</a:t>
            </a:r>
            <a:endParaRPr u="sng"/>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The dataset consists of 41188 rows and 21 columns. Upon analyzing the target variable, it was observed that the count for 'no' is almost 9 times more than the count of 'yes'. This indicates a higher likelihood of bias-variance tradeoff in the model's predictions.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DATA DICTIONARY</a:t>
            </a:r>
            <a:endParaRPr u="sng"/>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client data variables comprise of </a:t>
            </a:r>
            <a:r>
              <a:rPr lang="en" sz="1200" u="sng"/>
              <a:t>age</a:t>
            </a:r>
            <a:r>
              <a:rPr lang="en" sz="1200"/>
              <a:t>, </a:t>
            </a:r>
            <a:r>
              <a:rPr lang="en" sz="1200" u="sng"/>
              <a:t>job type</a:t>
            </a:r>
            <a:r>
              <a:rPr lang="en" sz="1200"/>
              <a:t>, </a:t>
            </a:r>
            <a:r>
              <a:rPr lang="en" sz="1200" u="sng"/>
              <a:t>marital status</a:t>
            </a:r>
            <a:r>
              <a:rPr lang="en" sz="1200"/>
              <a:t>, </a:t>
            </a:r>
            <a:r>
              <a:rPr lang="en" sz="1200" u="sng"/>
              <a:t>education</a:t>
            </a:r>
            <a:r>
              <a:rPr lang="en" sz="1200"/>
              <a:t>, </a:t>
            </a:r>
            <a:r>
              <a:rPr lang="en" sz="1200" u="sng"/>
              <a:t>default</a:t>
            </a:r>
            <a:r>
              <a:rPr lang="en" sz="1200"/>
              <a:t>, </a:t>
            </a:r>
            <a:r>
              <a:rPr lang="en" sz="1200" u="sng"/>
              <a:t>housing</a:t>
            </a:r>
            <a:r>
              <a:rPr lang="en" sz="1200"/>
              <a:t>, and </a:t>
            </a:r>
            <a:r>
              <a:rPr lang="en" sz="1200" u="sng"/>
              <a:t>loan</a:t>
            </a:r>
            <a:r>
              <a:rPr lang="en" sz="1200"/>
              <a:t>. The variables related to the last contact of the current marketing campaign include contact communication type, the last contact </a:t>
            </a:r>
            <a:r>
              <a:rPr lang="en" sz="1200" u="sng"/>
              <a:t>month</a:t>
            </a:r>
            <a:r>
              <a:rPr lang="en" sz="1200"/>
              <a:t> of the year, the last contact </a:t>
            </a:r>
            <a:r>
              <a:rPr lang="en" sz="1200" u="sng"/>
              <a:t>day of the week</a:t>
            </a:r>
            <a:r>
              <a:rPr lang="en" sz="1200"/>
              <a:t>, the last contact </a:t>
            </a:r>
            <a:r>
              <a:rPr lang="en" sz="1200" u="sng"/>
              <a:t>duration</a:t>
            </a:r>
            <a:r>
              <a:rPr lang="en" sz="1200"/>
              <a:t> in seconds, and the number of days that passed (</a:t>
            </a:r>
            <a:r>
              <a:rPr lang="en" sz="1200" u="sng"/>
              <a:t>pdays</a:t>
            </a:r>
            <a:r>
              <a:rPr lang="en" sz="1200"/>
              <a:t>) by after the client was last contacted from a previous campaign.</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Additionally, the dataset includes the number of contacts performed before this campaign and for this client (numeric) and the outcome of the previous marketing </a:t>
            </a:r>
            <a:r>
              <a:rPr lang="en" sz="1200" u="sng"/>
              <a:t>campaign</a:t>
            </a:r>
            <a:r>
              <a:rPr lang="en" sz="1200"/>
              <a:t> (categorical: 'failure', 'nonexistent', 'success'). </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The dataset also includes social and economic context attributes such as the </a:t>
            </a:r>
            <a:r>
              <a:rPr lang="en" sz="1200" u="sng"/>
              <a:t>employment variation rate</a:t>
            </a:r>
            <a:r>
              <a:rPr lang="en" sz="1200"/>
              <a:t> - </a:t>
            </a:r>
            <a:r>
              <a:rPr lang="en" sz="1200" u="sng"/>
              <a:t>quarterly indicator</a:t>
            </a:r>
            <a:r>
              <a:rPr lang="en" sz="1200"/>
              <a:t> (numeric) and the </a:t>
            </a:r>
            <a:r>
              <a:rPr lang="en" sz="1200" u="sng"/>
              <a:t>consumer price index</a:t>
            </a:r>
            <a:r>
              <a:rPr lang="en" sz="1200"/>
              <a:t> - monthly indicator (numeric).</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72200" y="217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EXPLORATORY DATA ANALYSIS</a:t>
            </a:r>
            <a:endParaRPr u="sng"/>
          </a:p>
        </p:txBody>
      </p:sp>
      <p:sp>
        <p:nvSpPr>
          <p:cNvPr id="85" name="Google Shape;85;p18"/>
          <p:cNvSpPr txBox="1"/>
          <p:nvPr>
            <p:ph idx="1" type="body"/>
          </p:nvPr>
        </p:nvSpPr>
        <p:spPr>
          <a:xfrm>
            <a:off x="311700" y="849225"/>
            <a:ext cx="8520600" cy="4216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Initially, dataset had 11 categorical columns and 10 numerical columns in total</a:t>
            </a:r>
            <a:endParaRPr sz="1400"/>
          </a:p>
          <a:p>
            <a:pPr indent="0" lvl="0" marL="0" rtl="0" algn="l">
              <a:spcBef>
                <a:spcPts val="1200"/>
              </a:spcBef>
              <a:spcAft>
                <a:spcPts val="0"/>
              </a:spcAft>
              <a:buNone/>
            </a:pPr>
            <a:r>
              <a:rPr lang="en" sz="1400" u="sng">
                <a:solidFill>
                  <a:schemeClr val="dk1"/>
                </a:solidFill>
              </a:rPr>
              <a:t>Univariate</a:t>
            </a:r>
            <a:r>
              <a:rPr lang="en" sz="1400" u="sng">
                <a:solidFill>
                  <a:schemeClr val="dk1"/>
                </a:solidFill>
              </a:rPr>
              <a:t> Analysis:</a:t>
            </a:r>
            <a:endParaRPr sz="1400" u="sng">
              <a:solidFill>
                <a:schemeClr val="dk1"/>
              </a:solidFill>
            </a:endParaRPr>
          </a:p>
          <a:p>
            <a:pPr indent="-317500" lvl="0" marL="457200" rtl="0" algn="l">
              <a:lnSpc>
                <a:spcPct val="135714"/>
              </a:lnSpc>
              <a:spcBef>
                <a:spcPts val="1200"/>
              </a:spcBef>
              <a:spcAft>
                <a:spcPts val="0"/>
              </a:spcAft>
              <a:buSzPts val="1400"/>
              <a:buChar char="●"/>
            </a:pPr>
            <a:r>
              <a:rPr lang="en" sz="1400" u="sng"/>
              <a:t>‘Default’</a:t>
            </a:r>
            <a:r>
              <a:rPr lang="en" sz="1400"/>
              <a:t> column had many unknown values Also, it doesn't make any difference between who get a term deposit and who don't. So, this column is </a:t>
            </a:r>
            <a:r>
              <a:rPr lang="en" sz="1400" u="sng"/>
              <a:t>dropped</a:t>
            </a:r>
            <a:endParaRPr sz="1400" u="sng"/>
          </a:p>
          <a:p>
            <a:pPr indent="0" lvl="0" marL="914400" rtl="0" algn="l">
              <a:lnSpc>
                <a:spcPct val="135714"/>
              </a:lnSpc>
              <a:spcBef>
                <a:spcPts val="0"/>
              </a:spcBef>
              <a:spcAft>
                <a:spcPts val="0"/>
              </a:spcAft>
              <a:buNone/>
            </a:pPr>
            <a:r>
              <a:t/>
            </a:r>
            <a:endParaRPr sz="1400"/>
          </a:p>
          <a:p>
            <a:pPr indent="-317500" lvl="0" marL="457200" rtl="0" algn="l">
              <a:spcBef>
                <a:spcPts val="0"/>
              </a:spcBef>
              <a:spcAft>
                <a:spcPts val="0"/>
              </a:spcAft>
              <a:buSzPts val="1400"/>
              <a:buChar char="●"/>
            </a:pPr>
            <a:r>
              <a:rPr lang="en" sz="1400"/>
              <a:t>Only some unknown values are present in the columns </a:t>
            </a:r>
            <a:r>
              <a:rPr lang="en" sz="1400" u="sng"/>
              <a:t>‘job’</a:t>
            </a:r>
            <a:r>
              <a:rPr lang="en" sz="1400"/>
              <a:t> and</a:t>
            </a:r>
            <a:endParaRPr sz="1400"/>
          </a:p>
          <a:p>
            <a:pPr indent="0" lvl="0" marL="457200" rtl="0" algn="l">
              <a:spcBef>
                <a:spcPts val="1200"/>
              </a:spcBef>
              <a:spcAft>
                <a:spcPts val="0"/>
              </a:spcAft>
              <a:buNone/>
            </a:pPr>
            <a:r>
              <a:rPr lang="en" sz="1400" u="sng"/>
              <a:t> ‘marital’</a:t>
            </a:r>
            <a:r>
              <a:rPr lang="en" sz="1400"/>
              <a:t>. So, </a:t>
            </a:r>
            <a:r>
              <a:rPr lang="en" sz="1400" u="sng"/>
              <a:t>dropped corresponding rows from the dataset</a:t>
            </a:r>
            <a:endParaRPr sz="1400" u="sng"/>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lnSpc>
                <a:spcPct val="135714"/>
              </a:lnSpc>
              <a:spcBef>
                <a:spcPts val="1200"/>
              </a:spcBef>
              <a:spcAft>
                <a:spcPts val="0"/>
              </a:spcAft>
              <a:buNone/>
            </a:pPr>
            <a:r>
              <a:t/>
            </a:r>
            <a:endParaRPr sz="1400"/>
          </a:p>
        </p:txBody>
      </p:sp>
      <p:pic>
        <p:nvPicPr>
          <p:cNvPr id="86" name="Google Shape;86;p18"/>
          <p:cNvPicPr preferRelativeResize="0"/>
          <p:nvPr/>
        </p:nvPicPr>
        <p:blipFill>
          <a:blip r:embed="rId3">
            <a:alphaModFix/>
          </a:blip>
          <a:stretch>
            <a:fillRect/>
          </a:stretch>
        </p:blipFill>
        <p:spPr>
          <a:xfrm>
            <a:off x="5993975" y="2121175"/>
            <a:ext cx="2749476" cy="274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167875" y="217250"/>
            <a:ext cx="8664300" cy="4690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For the column </a:t>
            </a:r>
            <a:r>
              <a:rPr lang="en" sz="1200" u="sng"/>
              <a:t>‘housing’</a:t>
            </a:r>
            <a:r>
              <a:rPr lang="en" sz="1200"/>
              <a:t>, It appeared that having a housing loan may not have a significant impact on the subscription rate for the term deposit, given that approximately 10% of people without housing loans and 11% of people with housing loans subscribed to the term deposit. Hence, </a:t>
            </a:r>
            <a:r>
              <a:rPr lang="en" sz="1200" u="sng"/>
              <a:t>dropped</a:t>
            </a:r>
            <a:r>
              <a:rPr lang="en" sz="1200"/>
              <a:t> the column</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The attribute</a:t>
            </a:r>
            <a:r>
              <a:rPr lang="en" sz="1200" u="sng"/>
              <a:t> ‘loan’</a:t>
            </a:r>
            <a:r>
              <a:rPr lang="en" sz="1200"/>
              <a:t> has same variation of housing and so </a:t>
            </a:r>
            <a:r>
              <a:rPr lang="en" sz="1200" u="sng"/>
              <a:t>dropped</a:t>
            </a:r>
            <a:r>
              <a:rPr lang="en" sz="1200"/>
              <a:t> this column</a:t>
            </a:r>
            <a:endParaRPr sz="1200"/>
          </a:p>
          <a:p>
            <a:pPr indent="0" lvl="0" marL="457200" rtl="0" algn="l">
              <a:spcBef>
                <a:spcPts val="1200"/>
              </a:spcBef>
              <a:spcAft>
                <a:spcPts val="0"/>
              </a:spcAft>
              <a:buNone/>
            </a:pPr>
            <a:r>
              <a:t/>
            </a:r>
            <a:endParaRPr sz="1200"/>
          </a:p>
          <a:p>
            <a:pPr indent="-304800" lvl="0" marL="457200" rtl="0" algn="l">
              <a:lnSpc>
                <a:spcPct val="135714"/>
              </a:lnSpc>
              <a:spcBef>
                <a:spcPts val="1200"/>
              </a:spcBef>
              <a:spcAft>
                <a:spcPts val="0"/>
              </a:spcAft>
              <a:buSzPts val="1200"/>
              <a:buChar char="●"/>
            </a:pPr>
            <a:r>
              <a:rPr lang="en" sz="1200" u="sng"/>
              <a:t>‘day_of_week’</a:t>
            </a:r>
            <a:r>
              <a:rPr lang="en" sz="1200"/>
              <a:t> column values are quite evenly distributed so it seems like the day of the week doesn't signify any difference between those who get a term deposit and those who do not. </a:t>
            </a:r>
            <a:endParaRPr sz="1200"/>
          </a:p>
          <a:p>
            <a:pPr indent="0" lvl="0" marL="457200" rtl="0" algn="l">
              <a:lnSpc>
                <a:spcPct val="135714"/>
              </a:lnSpc>
              <a:spcBef>
                <a:spcPts val="0"/>
              </a:spcBef>
              <a:spcAft>
                <a:spcPts val="0"/>
              </a:spcAft>
              <a:buNone/>
            </a:pPr>
            <a:r>
              <a:rPr lang="en" sz="1200"/>
              <a:t>So, </a:t>
            </a:r>
            <a:r>
              <a:rPr lang="en" sz="1200" u="sng"/>
              <a:t>dropped</a:t>
            </a:r>
            <a:r>
              <a:rPr lang="en" sz="1200"/>
              <a:t> this feature</a:t>
            </a:r>
            <a:endParaRPr sz="1200"/>
          </a:p>
          <a:p>
            <a:pPr indent="0" lvl="0" marL="457200" rtl="0" algn="l">
              <a:lnSpc>
                <a:spcPct val="135714"/>
              </a:lnSpc>
              <a:spcBef>
                <a:spcPts val="0"/>
              </a:spcBef>
              <a:spcAft>
                <a:spcPts val="0"/>
              </a:spcAft>
              <a:buNone/>
            </a:pPr>
            <a:r>
              <a:t/>
            </a:r>
            <a:endParaRPr sz="1200"/>
          </a:p>
          <a:p>
            <a:pPr indent="0" lvl="0" marL="0" rtl="0" algn="l">
              <a:spcBef>
                <a:spcPts val="0"/>
              </a:spcBef>
              <a:spcAft>
                <a:spcPts val="1200"/>
              </a:spcAft>
              <a:buNone/>
            </a:pPr>
            <a:r>
              <a:t/>
            </a:r>
            <a:endParaRPr sz="1200"/>
          </a:p>
        </p:txBody>
      </p:sp>
      <p:pic>
        <p:nvPicPr>
          <p:cNvPr id="92" name="Google Shape;92;p19"/>
          <p:cNvPicPr preferRelativeResize="0"/>
          <p:nvPr/>
        </p:nvPicPr>
        <p:blipFill>
          <a:blip r:embed="rId3">
            <a:alphaModFix/>
          </a:blip>
          <a:stretch>
            <a:fillRect/>
          </a:stretch>
        </p:blipFill>
        <p:spPr>
          <a:xfrm>
            <a:off x="5763350" y="2526700"/>
            <a:ext cx="2740075" cy="232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286375"/>
            <a:ext cx="8743500" cy="46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For the column </a:t>
            </a:r>
            <a:r>
              <a:rPr lang="en" sz="1400" u="sng"/>
              <a:t>‘month’</a:t>
            </a:r>
            <a:r>
              <a:rPr lang="en" sz="1400"/>
              <a:t>, </a:t>
            </a:r>
            <a:r>
              <a:rPr lang="en" sz="1400" u="sng"/>
              <a:t>Label encoding and fit transform</a:t>
            </a:r>
            <a:r>
              <a:rPr lang="en" sz="1400"/>
              <a:t> was </a:t>
            </a:r>
            <a:r>
              <a:rPr lang="en" sz="1400"/>
              <a:t>applied</a:t>
            </a:r>
            <a:r>
              <a:rPr lang="en" sz="1400"/>
              <a:t> as there is a variation in probabilities of categories in this column</a:t>
            </a:r>
            <a:endParaRPr sz="1400"/>
          </a:p>
          <a:p>
            <a:pPr indent="0" lvl="0" marL="0" rtl="0" algn="l">
              <a:spcBef>
                <a:spcPts val="1200"/>
              </a:spcBef>
              <a:spcAft>
                <a:spcPts val="0"/>
              </a:spcAft>
              <a:buNone/>
            </a:pPr>
            <a:r>
              <a:t/>
            </a:r>
            <a:endParaRPr sz="1400"/>
          </a:p>
          <a:p>
            <a:pPr indent="-317500" lvl="0" marL="457200" rtl="0" algn="l">
              <a:lnSpc>
                <a:spcPct val="135714"/>
              </a:lnSpc>
              <a:spcBef>
                <a:spcPts val="1200"/>
              </a:spcBef>
              <a:spcAft>
                <a:spcPts val="0"/>
              </a:spcAft>
              <a:buSzPts val="1400"/>
              <a:buChar char="●"/>
            </a:pPr>
            <a:r>
              <a:rPr lang="en" sz="1400"/>
              <a:t>C</a:t>
            </a:r>
            <a:r>
              <a:rPr lang="en" sz="1400"/>
              <a:t>onverted numerical column </a:t>
            </a:r>
            <a:r>
              <a:rPr lang="en" sz="1400" u="sng"/>
              <a:t>‘age’ </a:t>
            </a:r>
            <a:r>
              <a:rPr lang="en" sz="1400"/>
              <a:t>to categorical as we can see from the graph that the bank targets more people aged between 30 and 60 but very few subscribe to the term deposit. While, those who are above 60 are more likely to subscribe though bank the bank does not target them. Converting the column to </a:t>
            </a:r>
            <a:r>
              <a:rPr lang="en" sz="1400" u="sng"/>
              <a:t>categorical</a:t>
            </a:r>
            <a:r>
              <a:rPr lang="en" sz="1400"/>
              <a:t> as in </a:t>
            </a:r>
            <a:r>
              <a:rPr lang="en" sz="1400" u="sng"/>
              <a:t>bins </a:t>
            </a:r>
            <a:r>
              <a:rPr lang="en" sz="1400"/>
              <a:t> helps to avoid the model to be </a:t>
            </a:r>
            <a:endParaRPr sz="1400"/>
          </a:p>
          <a:p>
            <a:pPr indent="0" lvl="0" marL="457200" rtl="0" algn="l">
              <a:lnSpc>
                <a:spcPct val="135714"/>
              </a:lnSpc>
              <a:spcBef>
                <a:spcPts val="0"/>
              </a:spcBef>
              <a:spcAft>
                <a:spcPts val="0"/>
              </a:spcAft>
              <a:buNone/>
            </a:pPr>
            <a:r>
              <a:rPr lang="en" sz="1400"/>
              <a:t>affected by outliers - high or low numbers.</a:t>
            </a:r>
            <a:endParaRPr sz="1400"/>
          </a:p>
          <a:p>
            <a:pPr indent="0" lvl="0" marL="457200" rtl="0" algn="l">
              <a:lnSpc>
                <a:spcPct val="135714"/>
              </a:lnSpc>
              <a:spcBef>
                <a:spcPts val="0"/>
              </a:spcBef>
              <a:spcAft>
                <a:spcPts val="0"/>
              </a:spcAft>
              <a:buNone/>
            </a:pPr>
            <a:r>
              <a:t/>
            </a:r>
            <a:endParaRPr sz="1400"/>
          </a:p>
          <a:p>
            <a:pPr indent="-317500" lvl="0" marL="457200" rtl="0" algn="l">
              <a:lnSpc>
                <a:spcPct val="135714"/>
              </a:lnSpc>
              <a:spcBef>
                <a:spcPts val="0"/>
              </a:spcBef>
              <a:spcAft>
                <a:spcPts val="0"/>
              </a:spcAft>
              <a:buSzPts val="1400"/>
              <a:buChar char="●"/>
            </a:pPr>
            <a:r>
              <a:rPr lang="en" sz="1400"/>
              <a:t>Then applied </a:t>
            </a:r>
            <a:r>
              <a:rPr lang="en" sz="1400" u="sng"/>
              <a:t>label encoder and fit transform</a:t>
            </a:r>
            <a:endParaRPr sz="1400" u="sng"/>
          </a:p>
          <a:p>
            <a:pPr indent="0" lvl="0" marL="457200" rtl="0" algn="l">
              <a:spcBef>
                <a:spcPts val="0"/>
              </a:spcBef>
              <a:spcAft>
                <a:spcPts val="1200"/>
              </a:spcAft>
              <a:buNone/>
            </a:pPr>
            <a:r>
              <a:t/>
            </a:r>
            <a:endParaRPr/>
          </a:p>
        </p:txBody>
      </p:sp>
      <p:pic>
        <p:nvPicPr>
          <p:cNvPr id="98" name="Google Shape;98;p20"/>
          <p:cNvPicPr preferRelativeResize="0"/>
          <p:nvPr/>
        </p:nvPicPr>
        <p:blipFill>
          <a:blip r:embed="rId3">
            <a:alphaModFix/>
          </a:blip>
          <a:stretch>
            <a:fillRect/>
          </a:stretch>
        </p:blipFill>
        <p:spPr>
          <a:xfrm>
            <a:off x="5845850" y="2458800"/>
            <a:ext cx="2986450" cy="237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167875" y="286375"/>
            <a:ext cx="8828100" cy="4700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Columns </a:t>
            </a:r>
            <a:r>
              <a:rPr lang="en" sz="1400" u="sng"/>
              <a:t>‘campaign’ </a:t>
            </a:r>
            <a:r>
              <a:rPr lang="en" sz="1400"/>
              <a:t>and </a:t>
            </a:r>
            <a:r>
              <a:rPr lang="en" sz="1400" u="sng"/>
              <a:t>‘duration’ </a:t>
            </a:r>
            <a:r>
              <a:rPr lang="en" sz="1400"/>
              <a:t>are numerical. So, directly applied </a:t>
            </a:r>
            <a:r>
              <a:rPr lang="en" sz="1400" u="sng"/>
              <a:t>standard normalization</a:t>
            </a:r>
            <a:r>
              <a:rPr lang="en" sz="1400"/>
              <a:t> to these features</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There are a good number of unknown values in </a:t>
            </a:r>
            <a:r>
              <a:rPr lang="en" sz="1400" u="sng"/>
              <a:t>‘education’</a:t>
            </a:r>
            <a:r>
              <a:rPr lang="en" sz="1400"/>
              <a:t>. The probability distribution is similar to university degree and also because university degree has the majority of records, we imputed the unknown values to university degree</a:t>
            </a:r>
            <a:endParaRPr sz="1400"/>
          </a:p>
          <a:p>
            <a:pPr indent="0" lvl="0" marL="457200" rtl="0" algn="l">
              <a:spcBef>
                <a:spcPts val="1200"/>
              </a:spcBef>
              <a:spcAft>
                <a:spcPts val="0"/>
              </a:spcAft>
              <a:buNone/>
            </a:pPr>
            <a:r>
              <a:t/>
            </a:r>
            <a:endParaRPr sz="1200"/>
          </a:p>
          <a:p>
            <a:pPr indent="0" lvl="0" marL="0" rtl="0" algn="l">
              <a:spcBef>
                <a:spcPts val="1200"/>
              </a:spcBef>
              <a:spcAft>
                <a:spcPts val="1200"/>
              </a:spcAft>
              <a:buNone/>
            </a:pPr>
            <a:r>
              <a:t/>
            </a:r>
            <a:endParaRPr sz="1400"/>
          </a:p>
        </p:txBody>
      </p:sp>
      <p:pic>
        <p:nvPicPr>
          <p:cNvPr id="104" name="Google Shape;104;p21"/>
          <p:cNvPicPr preferRelativeResize="0"/>
          <p:nvPr/>
        </p:nvPicPr>
        <p:blipFill>
          <a:blip r:embed="rId3">
            <a:alphaModFix/>
          </a:blip>
          <a:stretch>
            <a:fillRect/>
          </a:stretch>
        </p:blipFill>
        <p:spPr>
          <a:xfrm>
            <a:off x="4483100" y="2064500"/>
            <a:ext cx="3546150" cy="267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