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22F92EDC-400B-404C-B027-9B204D9A1E5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849A3CE-AF38-4883-BE6B-3A40A0945BC7}"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51EA372-2187-4C2B-9BF1-056BED3EE609}"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D1A4456-97ED-456F-B43F-761685A6EC4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BE03366-1AA6-4518-943D-6CA64590A2C5}"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F245D89-5EC0-446E-A36B-2380994CD9D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E1C1623-5080-4E6B-B2E6-9F871EB0BFC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B0EB0BE-A555-47F1-B754-F59E92EB994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76C494F-C08D-47F6-8FC6-0FB30820332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4B09E21-31D4-417F-878F-CDF9BFDADB89}"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648D793-329F-44F7-8F6A-4DA12FC8603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3DDE0C6-A6EE-4CA4-A4AD-A327BBA02EA8}"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03B4F11C-D720-4E5B-BEB6-87A0108236D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29560" y="1600200"/>
            <a:ext cx="9071640" cy="946440"/>
          </a:xfrm>
          <a:prstGeom prst="rect">
            <a:avLst/>
          </a:prstGeom>
          <a:noFill/>
          <a:ln w="0">
            <a:noFill/>
          </a:ln>
        </p:spPr>
        <p:txBody>
          <a:bodyPr lIns="0" rIns="0" tIns="0" bIns="0" anchor="ctr">
            <a:noAutofit/>
          </a:bodyPr>
          <a:p>
            <a:pPr algn="ctr">
              <a:buNone/>
            </a:pPr>
            <a:r>
              <a:rPr b="0" lang="en-US" sz="4400" spc="-1" strike="noStrike">
                <a:latin typeface="Arial"/>
              </a:rPr>
              <a:t>Data and Concept Drift</a:t>
            </a:r>
            <a:endParaRPr b="0" lang="en-US" sz="4400" spc="-1" strike="noStrike">
              <a:latin typeface="Arial"/>
            </a:endParaRPr>
          </a:p>
        </p:txBody>
      </p:sp>
      <p:sp>
        <p:nvSpPr>
          <p:cNvPr id="3" name="PlaceHolder 2"/>
          <p:cNvSpPr>
            <a:spLocks noGrp="1"/>
          </p:cNvSpPr>
          <p:nvPr>
            <p:ph type="ftr" idx="2"/>
          </p:nvPr>
        </p:nvSpPr>
        <p:spPr/>
        <p:txBody>
          <a:bodyPr/>
          <a:p>
            <a:r>
              <a:t>Source = Evidently AI</a:t>
            </a: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How fast do models age?</a:t>
            </a:r>
            <a:endParaRPr b="0" lang="en-US" sz="4400" spc="-1" strike="noStrike">
              <a:latin typeface="Arial"/>
            </a:endParaRPr>
          </a:p>
        </p:txBody>
      </p:sp>
      <p:sp>
        <p:nvSpPr>
          <p:cNvPr id="6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r>
              <a:rPr b="0" lang="en-US" sz="1200" spc="-1" strike="noStrike">
                <a:latin typeface="Arial"/>
              </a:rPr>
              <a:t>It depends, of course. But it is often possible to get an estimate ahead of time.</a:t>
            </a:r>
            <a:endParaRPr b="0" lang="en-US" sz="1200" spc="-1" strike="noStrike">
              <a:latin typeface="Arial"/>
            </a:endParaRPr>
          </a:p>
          <a:p>
            <a:r>
              <a:rPr b="0" lang="en-US" sz="1200" spc="-1" strike="noStrike">
                <a:latin typeface="Arial"/>
              </a:rPr>
              <a:t>EX: If we are building a supervised prediction model, we know the past ground truth. We can train the model on older data and apply it to later periods. Then we can imitate model retraining with different frequencies and measure how it impacts model quality.</a:t>
            </a:r>
            <a:endParaRPr b="0" lang="en-US" sz="1200" spc="-1" strike="noStrike">
              <a:latin typeface="Arial"/>
            </a:endParaRPr>
          </a:p>
          <a:p>
            <a:r>
              <a:rPr b="0" lang="en-US" sz="1200" spc="-1" strike="noStrike">
                <a:latin typeface="Arial"/>
              </a:rPr>
              <a:t>Such a test gives us a good proxy on regular model retraining needs. Does each new week’s data improve the performance? Or a 3-month old model still performs as good as new?</a:t>
            </a:r>
            <a:endParaRPr b="0" lang="en-US" sz="1200" spc="-1" strike="noStrike">
              <a:latin typeface="Arial"/>
            </a:endParaRPr>
          </a:p>
          <a:p>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Sudden concept drift</a:t>
            </a:r>
            <a:endParaRPr b="0" lang="en-US" sz="4400" spc="-1" strike="noStrike">
              <a:latin typeface="Arial"/>
            </a:endParaRPr>
          </a:p>
        </p:txBody>
      </p:sp>
      <p:pic>
        <p:nvPicPr>
          <p:cNvPr id="66" name="" descr=""/>
          <p:cNvPicPr/>
          <p:nvPr/>
        </p:nvPicPr>
        <p:blipFill>
          <a:blip r:embed="rId1"/>
          <a:stretch/>
        </p:blipFill>
        <p:spPr>
          <a:xfrm>
            <a:off x="1095120" y="1371600"/>
            <a:ext cx="7591680" cy="23738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p:nvPr>
        </p:nvSpPr>
        <p:spPr>
          <a:xfrm>
            <a:off x="228600" y="228600"/>
            <a:ext cx="9601200" cy="5257800"/>
          </a:xfrm>
          <a:prstGeom prst="rect">
            <a:avLst/>
          </a:prstGeom>
          <a:noFill/>
          <a:ln w="0">
            <a:noFill/>
          </a:ln>
        </p:spPr>
        <p:txBody>
          <a:bodyPr lIns="0" rIns="0" tIns="0" bIns="0" anchor="t">
            <a:normAutofit/>
          </a:bodyPr>
          <a:p>
            <a:pPr algn="just">
              <a:spcBef>
                <a:spcPts val="1417"/>
              </a:spcBef>
              <a:buNone/>
            </a:pPr>
            <a:r>
              <a:rPr b="0" lang="en-US" sz="1200" spc="-1" strike="noStrike">
                <a:latin typeface="Arial"/>
              </a:rPr>
              <a:t>External changes might be more sudden or drastic. These are hard to miss. As we shared in our recent post, the COVID-19 pandemic is a perfect example. Almost overnight, the mobility and shopping patterns shifted. It affected all sorts of models, even otherwise “stable” ones.</a:t>
            </a:r>
            <a:endParaRPr b="0" lang="en-US" sz="1200" spc="-1" strike="noStrike">
              <a:latin typeface="Arial"/>
            </a:endParaRPr>
          </a:p>
          <a:p>
            <a:pPr algn="just">
              <a:spcBef>
                <a:spcPts val="1417"/>
              </a:spcBef>
              <a:buNone/>
            </a:pPr>
            <a:r>
              <a:rPr b="0" lang="en-US" sz="1200" spc="-1" strike="noStrike">
                <a:latin typeface="Arial"/>
              </a:rPr>
              <a:t>Demand forecasting models would not guess that sales of yoga pants surge 350% (like it happened to Stitch Fix) or that most flights will be canceled as borders close.</a:t>
            </a:r>
            <a:endParaRPr b="0" lang="en-US" sz="1200" spc="-1" strike="noStrike">
              <a:latin typeface="Arial"/>
            </a:endParaRPr>
          </a:p>
          <a:p>
            <a:pPr algn="just">
              <a:spcBef>
                <a:spcPts val="1417"/>
              </a:spcBef>
              <a:buNone/>
            </a:pPr>
            <a:r>
              <a:rPr b="0" lang="en-US" sz="1200" spc="-1" strike="noStrike">
                <a:latin typeface="Arial"/>
              </a:rPr>
              <a:t>Were you working to recognize pneumonia on X-ray images? You instantly got a new label.</a:t>
            </a: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r>
              <a:rPr b="0" lang="en-US" sz="1200" spc="-1" strike="noStrike">
                <a:latin typeface="Arial"/>
              </a:rPr>
              <a:t>In a more ordinary course of events, you can experience things like:</a:t>
            </a:r>
            <a:endParaRPr b="0" lang="en-US" sz="1200" spc="-1" strike="noStrike">
              <a:latin typeface="Arial"/>
            </a:endParaRPr>
          </a:p>
          <a:p>
            <a:pPr algn="just">
              <a:spcBef>
                <a:spcPts val="1417"/>
              </a:spcBef>
              <a:buNone/>
            </a:pPr>
            <a:r>
              <a:rPr b="0" lang="en-US" sz="1200" spc="-1" strike="noStrike">
                <a:latin typeface="Arial"/>
              </a:rPr>
              <a:t>Change in the interest rate by the central bank. All financial and investment behavior is affected, and models fail to adapt to unseen patterns.</a:t>
            </a:r>
            <a:endParaRPr b="0" lang="en-US" sz="1200" spc="-1" strike="noStrike">
              <a:latin typeface="Arial"/>
            </a:endParaRPr>
          </a:p>
          <a:p>
            <a:pPr algn="just">
              <a:spcBef>
                <a:spcPts val="1417"/>
              </a:spcBef>
              <a:buNone/>
            </a:pPr>
            <a:r>
              <a:rPr b="0" lang="en-US" sz="1200" spc="-1" strike="noStrike">
                <a:latin typeface="Arial"/>
              </a:rPr>
              <a:t>Technical revamp of the production line. Predictive maintenance becomes obsolete since modified equipment has new failure modes (or lack of those).</a:t>
            </a:r>
            <a:endParaRPr b="0" lang="en-US" sz="1200" spc="-1" strike="noStrike">
              <a:latin typeface="Arial"/>
            </a:endParaRPr>
          </a:p>
          <a:p>
            <a:pPr algn="just">
              <a:spcBef>
                <a:spcPts val="1417"/>
              </a:spcBef>
              <a:buNone/>
            </a:pPr>
            <a:r>
              <a:rPr b="0" lang="en-US" sz="1200" spc="-1" strike="noStrike">
                <a:latin typeface="Arial"/>
              </a:rPr>
              <a:t>Major update in the app interface. Past data on clicks and conversion becomes irrelevant since the user journey is a new one.</a:t>
            </a:r>
            <a:endParaRPr b="0" lang="en-US" sz="1200" spc="-1" strike="noStrike">
              <a:latin typeface="Arial"/>
            </a:endParaRPr>
          </a:p>
        </p:txBody>
      </p:sp>
      <p:pic>
        <p:nvPicPr>
          <p:cNvPr id="68" name="" descr=""/>
          <p:cNvPicPr/>
          <p:nvPr/>
        </p:nvPicPr>
        <p:blipFill>
          <a:blip r:embed="rId1"/>
          <a:stretch/>
        </p:blipFill>
        <p:spPr>
          <a:xfrm>
            <a:off x="6427080" y="1600200"/>
            <a:ext cx="3402720" cy="1914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Dealing with drift</a:t>
            </a:r>
            <a:endParaRPr b="0" lang="en-US" sz="4400" spc="-1" strike="noStrike">
              <a:latin typeface="Arial"/>
            </a:endParaRPr>
          </a:p>
        </p:txBody>
      </p:sp>
      <p:sp>
        <p:nvSpPr>
          <p:cNvPr id="70"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algn="just">
              <a:spcBef>
                <a:spcPts val="1417"/>
              </a:spcBef>
              <a:buNone/>
            </a:pPr>
            <a:r>
              <a:rPr b="0" lang="en-US" sz="1200" spc="-1" strike="noStrike">
                <a:latin typeface="Arial"/>
              </a:rPr>
              <a:t>In the case of </a:t>
            </a:r>
            <a:r>
              <a:rPr b="1" lang="en-US" sz="1200" spc="-1" strike="noStrike">
                <a:latin typeface="Arial"/>
              </a:rPr>
              <a:t>radical shifts, models break. </a:t>
            </a:r>
            <a:r>
              <a:rPr b="0" lang="en-US" sz="1200" spc="-1" strike="noStrike">
                <a:latin typeface="Arial"/>
              </a:rPr>
              <a:t>You might want to pause it until more data is collected. As a fallback strategy, you can use expert rules or heuristics.</a:t>
            </a:r>
            <a:endParaRPr b="0" lang="en-US" sz="1200" spc="-1" strike="noStrike">
              <a:latin typeface="Arial"/>
            </a:endParaRPr>
          </a:p>
          <a:p>
            <a:pPr algn="just">
              <a:spcBef>
                <a:spcPts val="1417"/>
              </a:spcBef>
              <a:buNone/>
            </a:pPr>
            <a:r>
              <a:rPr b="1" lang="en-US" sz="1200" spc="-1" strike="noStrike">
                <a:latin typeface="Arial"/>
              </a:rPr>
              <a:t>To get back on track, we need to retrain the model.</a:t>
            </a:r>
            <a:r>
              <a:rPr b="0" lang="en-US" sz="1200" spc="-1" strike="noStrike">
                <a:latin typeface="Arial"/>
              </a:rPr>
              <a:t> Approaches vary:</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Retrain the model using all available data, both before and after the change.</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Use everything, but assign higher weights to the new data so that model gives priority to the recent patterns.</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If enough new data is collected, we can simply drop the past.</a:t>
            </a:r>
            <a:endParaRPr b="0" lang="en-US" sz="1200" spc="-1" strike="noStrike">
              <a:latin typeface="Arial"/>
            </a:endParaRPr>
          </a:p>
          <a:p>
            <a:pPr algn="just">
              <a:spcBef>
                <a:spcPts val="1417"/>
              </a:spcBef>
              <a:buNone/>
            </a:pPr>
            <a:r>
              <a:rPr b="0" lang="en-US" sz="1200" spc="-1" strike="noStrike">
                <a:latin typeface="Arial"/>
              </a:rPr>
              <a:t>“</a:t>
            </a:r>
            <a:r>
              <a:rPr b="1" lang="en-US" sz="1200" spc="-1" strike="noStrike">
                <a:latin typeface="Arial"/>
              </a:rPr>
              <a:t>Naive</a:t>
            </a:r>
            <a:r>
              <a:rPr b="0" lang="en-US" sz="1200" spc="-1" strike="noStrike">
                <a:latin typeface="Arial"/>
              </a:rPr>
              <a:t>” retraining is not always enough. If the problem has evolved, we might need to tune the model, not feed the latest data into the existing one.</a:t>
            </a:r>
            <a:endParaRPr b="0" lang="en-US" sz="1200" spc="-1" strike="noStrike">
              <a:latin typeface="Arial"/>
            </a:endParaRPr>
          </a:p>
          <a:p>
            <a:pPr algn="just">
              <a:spcBef>
                <a:spcPts val="1417"/>
              </a:spcBef>
              <a:buNone/>
            </a:pPr>
            <a:r>
              <a:rPr b="0" lang="en-US" sz="1200" spc="-1" strike="noStrike">
                <a:latin typeface="Arial"/>
              </a:rPr>
              <a:t>Options include domain adaptation strategies, building a composition of models that use both old and new data, adding new data sources, or trying entirely new architectures.</a:t>
            </a:r>
            <a:endParaRPr b="0" lang="en-US" sz="1200" spc="-1" strike="noStrike">
              <a:latin typeface="Arial"/>
            </a:endParaRPr>
          </a:p>
          <a:p>
            <a:pPr algn="just">
              <a:spcBef>
                <a:spcPts val="1417"/>
              </a:spcBef>
              <a:buNone/>
            </a:pPr>
            <a:r>
              <a:rPr b="1" lang="en-US" sz="1200" spc="-1" strike="noStrike">
                <a:latin typeface="Arial"/>
              </a:rPr>
              <a:t>Sometimes it’s best to modify the model scope or the business process.</a:t>
            </a:r>
            <a:r>
              <a:rPr b="0" lang="en-US" sz="1200" spc="-1" strike="noStrike">
                <a:latin typeface="Arial"/>
              </a:rPr>
              <a:t> It can be shortening the prediction horizon or running the model more frequently. For example, retailers facing shifts in shopping habits might switch from weekly to daily demand forecast.</a:t>
            </a:r>
            <a:endParaRPr b="0" lang="en-US" sz="1200" spc="-1" strike="noStrike">
              <a:latin typeface="Arial"/>
            </a:endParaRPr>
          </a:p>
          <a:p>
            <a:pPr algn="just">
              <a:spcBef>
                <a:spcPts val="1417"/>
              </a:spcBef>
              <a:buNone/>
            </a:pPr>
            <a:r>
              <a:rPr b="1" lang="en-US" sz="1200" spc="-1" strike="noStrike">
                <a:latin typeface="Arial"/>
              </a:rPr>
              <a:t>Communication matters, too.</a:t>
            </a:r>
            <a:r>
              <a:rPr b="0" lang="en-US" sz="1200" spc="-1" strike="noStrike">
                <a:latin typeface="Arial"/>
              </a:rPr>
              <a:t> Like with interface updates, changes can come from inside the business. Here, you need to align business owners and model maintainers. An early warning will help you prepare the model for a new cold start.</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Recurring concept drift</a:t>
            </a:r>
            <a:endParaRPr b="0" lang="en-US" sz="4400" spc="-1" strike="noStrike">
              <a:latin typeface="Arial"/>
            </a:endParaRPr>
          </a:p>
        </p:txBody>
      </p:sp>
      <p:pic>
        <p:nvPicPr>
          <p:cNvPr id="72" name="" descr=""/>
          <p:cNvPicPr/>
          <p:nvPr/>
        </p:nvPicPr>
        <p:blipFill>
          <a:blip r:embed="rId1"/>
          <a:stretch/>
        </p:blipFill>
        <p:spPr>
          <a:xfrm>
            <a:off x="1095120" y="1283760"/>
            <a:ext cx="7591680" cy="23738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p:nvPr>
        </p:nvSpPr>
        <p:spPr>
          <a:xfrm>
            <a:off x="228600" y="228600"/>
            <a:ext cx="5943600" cy="5257800"/>
          </a:xfrm>
          <a:prstGeom prst="rect">
            <a:avLst/>
          </a:prstGeom>
          <a:noFill/>
          <a:ln w="0">
            <a:noFill/>
          </a:ln>
        </p:spPr>
        <p:txBody>
          <a:bodyPr lIns="0" rIns="0" tIns="0" bIns="0" anchor="t">
            <a:normAutofit/>
          </a:bodyPr>
          <a:p>
            <a:r>
              <a:rPr b="0" lang="en-US" sz="1200" spc="-1" strike="noStrike">
                <a:latin typeface="Arial"/>
              </a:rPr>
              <a:t>Seasonality is a known modeling concept. It indeed looks like (and it is) a temporary change in the target function.</a:t>
            </a:r>
            <a:endParaRPr b="0" lang="en-US" sz="1200" spc="-1" strike="noStrike">
              <a:latin typeface="Arial"/>
            </a:endParaRPr>
          </a:p>
          <a:p>
            <a:endParaRPr b="0" lang="en-US" sz="1200" spc="-1" strike="noStrike">
              <a:latin typeface="Arial"/>
            </a:endParaRPr>
          </a:p>
          <a:p>
            <a:r>
              <a:rPr b="0" lang="en-US" sz="1200" spc="-1" strike="noStrike">
                <a:latin typeface="Arial"/>
              </a:rPr>
              <a:t>The same people that shop modestly during the year show unusual patterns on Black Fridays. Bank holidays affect everything, from retail sales to production failures. Mobility on the weekend is different from business days. And so on.</a:t>
            </a:r>
            <a:endParaRPr b="0" lang="en-US" sz="1200" spc="-1" strike="noStrike">
              <a:latin typeface="Arial"/>
            </a:endParaRPr>
          </a:p>
          <a:p>
            <a:endParaRPr b="0" lang="en-US" sz="1200" spc="-1" strike="noStrike">
              <a:latin typeface="Arial"/>
            </a:endParaRPr>
          </a:p>
          <a:p>
            <a:r>
              <a:rPr b="0" lang="en-US" sz="1200" spc="-1" strike="noStrike">
                <a:latin typeface="Arial"/>
              </a:rPr>
              <a:t>From the point of model monitoring, this “drift” has no importance. Weekends happen every week, and we don’t need an alert. Unless we see a new pattern, of course.</a:t>
            </a:r>
            <a:endParaRPr b="0" lang="en-US" sz="1200" spc="-1" strike="noStrike">
              <a:latin typeface="Arial"/>
            </a:endParaRPr>
          </a:p>
          <a:p>
            <a:endParaRPr b="0" lang="en-US" sz="1200" spc="-1" strike="noStrike">
              <a:latin typeface="Arial"/>
            </a:endParaRPr>
          </a:p>
          <a:p>
            <a:r>
              <a:rPr b="0" lang="en-US" sz="1200" spc="-1" strike="noStrike">
                <a:latin typeface="Arial"/>
              </a:rPr>
              <a:t>How to treat this not-exactly-drift in production?</a:t>
            </a:r>
            <a:endParaRPr b="0" lang="en-US" sz="1200" spc="-1" strike="noStrike">
              <a:latin typeface="Arial"/>
            </a:endParaRPr>
          </a:p>
          <a:p>
            <a:r>
              <a:rPr b="1" lang="en-US" sz="1200" spc="-1" strike="noStrike">
                <a:latin typeface="Arial"/>
              </a:rPr>
              <a:t>Teach your model the seasonality.</a:t>
            </a:r>
            <a:endParaRPr b="0" lang="en-US" sz="1200" spc="-1" strike="noStrike">
              <a:latin typeface="Arial"/>
            </a:endParaRPr>
          </a:p>
          <a:p>
            <a:r>
              <a:rPr b="0" lang="en-US" sz="1200" spc="-1" strike="noStrike">
                <a:latin typeface="Arial"/>
              </a:rPr>
              <a:t>If it first sees some special events or seasons in production, you can use other similar events as examples. For instance, if a new bank holiday is introduced, you can assume a similarity with a known one.</a:t>
            </a:r>
            <a:endParaRPr b="0" lang="en-US" sz="1200" spc="-1" strike="noStrike">
              <a:latin typeface="Arial"/>
            </a:endParaRPr>
          </a:p>
        </p:txBody>
      </p:sp>
      <p:pic>
        <p:nvPicPr>
          <p:cNvPr id="74" name="" descr=""/>
          <p:cNvPicPr/>
          <p:nvPr/>
        </p:nvPicPr>
        <p:blipFill>
          <a:blip r:embed="rId1"/>
          <a:stretch/>
        </p:blipFill>
        <p:spPr>
          <a:xfrm>
            <a:off x="6198480" y="228600"/>
            <a:ext cx="3631320" cy="2042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marL="432000" indent="-324000" algn="ctr">
              <a:spcBef>
                <a:spcPts val="1417"/>
              </a:spcBef>
              <a:buClr>
                <a:srgbClr val="000000"/>
              </a:buClr>
              <a:buSzPct val="45000"/>
              <a:buFont typeface="Wingdings" charset="2"/>
              <a:buChar char=""/>
            </a:pPr>
            <a:r>
              <a:rPr b="0" lang="en-US" sz="4400" spc="-1" strike="noStrike">
                <a:latin typeface="Arial"/>
              </a:rPr>
              <a:t>What can go wrong?</a:t>
            </a:r>
            <a:endParaRPr b="0" lang="en-US" sz="4400" spc="-1" strike="noStrike">
              <a:latin typeface="Arial"/>
            </a:endParaRPr>
          </a:p>
        </p:txBody>
      </p:sp>
      <p:sp>
        <p:nvSpPr>
          <p:cNvPr id="43" name="PlaceHolder 2"/>
          <p:cNvSpPr>
            <a:spLocks noGrp="1"/>
          </p:cNvSpPr>
          <p:nvPr>
            <p:ph/>
          </p:nvPr>
        </p:nvSpPr>
        <p:spPr>
          <a:xfrm>
            <a:off x="457200" y="1969560"/>
            <a:ext cx="4728240" cy="328824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US" sz="1200" spc="-1" strike="noStrike">
                <a:latin typeface="Arial"/>
              </a:rPr>
              <a:t>Machine learning models often deal with corrupted, late, or incomplete data. Data quality issues account for a major share of failures in production.</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But let’s say it is covered. The data engineering team does a great job, data owners and producers do no harm, and no system breaks. Does this mean our model is safe?</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Simple No. While the data can be right, the model itself can start degrading.</a:t>
            </a:r>
            <a:endParaRPr b="0" lang="en-US" sz="1200" spc="-1" strike="noStrike">
              <a:latin typeface="Arial"/>
            </a:endParaRPr>
          </a:p>
        </p:txBody>
      </p:sp>
      <p:pic>
        <p:nvPicPr>
          <p:cNvPr id="44" name="" descr=""/>
          <p:cNvPicPr/>
          <p:nvPr/>
        </p:nvPicPr>
        <p:blipFill>
          <a:blip r:embed="rId1"/>
          <a:stretch/>
        </p:blipFill>
        <p:spPr>
          <a:xfrm>
            <a:off x="5185440" y="2057400"/>
            <a:ext cx="4748760" cy="21024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Model decay</a:t>
            </a:r>
            <a:endParaRPr b="0" lang="en-US" sz="4400" spc="-1" strike="noStrike">
              <a:latin typeface="Arial"/>
            </a:endParaRPr>
          </a:p>
        </p:txBody>
      </p:sp>
      <p:sp>
        <p:nvSpPr>
          <p:cNvPr id="46" name="PlaceHolder 2"/>
          <p:cNvSpPr>
            <a:spLocks noGrp="1"/>
          </p:cNvSpPr>
          <p:nvPr>
            <p:ph/>
          </p:nvPr>
        </p:nvSpPr>
        <p:spPr>
          <a:xfrm>
            <a:off x="685800" y="1555200"/>
            <a:ext cx="5943600" cy="393120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US" sz="1200" spc="-1" strike="noStrike">
                <a:latin typeface="Arial"/>
              </a:rPr>
              <a:t>Things change, and model performance degrades over time. The ultimate measure is the model quality metric. It can be accuracy, mean error rate, or some downstream business KPI, such as click-through rate.</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solidFill>
                  <a:srgbClr val="ff0000"/>
                </a:solidFill>
                <a:latin typeface="Arial"/>
              </a:rPr>
              <a:t>No model lives forever, but the speed of decay varies.</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Some models can last years without an update. </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For example, certain computer vision or language models. Or any decision system in an isolated, stable environment.</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Others might need daily retraining on the fresh data.</a:t>
            </a: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3200" spc="-1" strike="noStrike">
              <a:latin typeface="Arial"/>
            </a:endParaRPr>
          </a:p>
        </p:txBody>
      </p:sp>
      <p:pic>
        <p:nvPicPr>
          <p:cNvPr id="47" name="" descr=""/>
          <p:cNvPicPr/>
          <p:nvPr/>
        </p:nvPicPr>
        <p:blipFill>
          <a:blip r:embed="rId1"/>
          <a:stretch/>
        </p:blipFill>
        <p:spPr>
          <a:xfrm>
            <a:off x="5619600" y="3171960"/>
            <a:ext cx="4438800" cy="2498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Why Model drifts?</a:t>
            </a:r>
            <a:endParaRPr b="0" lang="en-US" sz="4400" spc="-1" strike="noStrike">
              <a:latin typeface="Arial"/>
            </a:endParaRPr>
          </a:p>
        </p:txBody>
      </p:sp>
      <p:sp>
        <p:nvSpPr>
          <p:cNvPr id="49"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endParaRPr b="0" lang="en-US" sz="12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When data quality is fine, there are two usual suspects: </a:t>
            </a:r>
            <a:endParaRPr b="0" lang="en-US" sz="12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data drift</a:t>
            </a:r>
            <a:endParaRPr b="0" lang="en-US" sz="12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concept drift </a:t>
            </a:r>
            <a:endParaRPr b="0" lang="en-US" sz="12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Or both at the same time.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Data drift</a:t>
            </a:r>
            <a:br>
              <a:rPr sz="4400"/>
            </a:br>
            <a:endParaRPr b="0" lang="en-US" sz="4400" spc="-1" strike="noStrike">
              <a:latin typeface="Arial"/>
            </a:endParaRPr>
          </a:p>
        </p:txBody>
      </p:sp>
      <p:sp>
        <p:nvSpPr>
          <p:cNvPr id="51" name="PlaceHolder 2"/>
          <p:cNvSpPr>
            <a:spLocks noGrp="1"/>
          </p:cNvSpPr>
          <p:nvPr>
            <p:ph/>
          </p:nvPr>
        </p:nvSpPr>
        <p:spPr>
          <a:xfrm>
            <a:off x="228600" y="1326600"/>
            <a:ext cx="9347040" cy="415980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US" sz="1200" spc="-1" strike="noStrike">
                <a:latin typeface="Arial"/>
              </a:rPr>
              <a:t>Data drift, feature drift, population, or covariate shift, Which is: </a:t>
            </a:r>
            <a:r>
              <a:rPr b="1" lang="en-US" sz="1200" spc="-1" strike="noStrike">
                <a:latin typeface="Arial"/>
              </a:rPr>
              <a:t>the input data has changed.</a:t>
            </a:r>
            <a:r>
              <a:rPr b="0" lang="en-US" sz="1200" spc="-1" strike="noStrike">
                <a:latin typeface="Arial"/>
              </a:rPr>
              <a:t> </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The distribution of the variables is meaningfully different. As a result, the trained model is not relevant for this new data.</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It would still perform well on the data that is similar to the “old” one! </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Example:</a:t>
            </a: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An online marketplace attracts users through advertising. Soon after newcomers sign up, we want to predict how likely they will make a purchase in order to send them personalized offers.</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Previously most user acquisition happened through paid search. After a new ad campaign, a lot of users come from Facebook. In training, our machine learning model did not do well in this segment. It had limited examples to learn from.</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Still, the overall model quality was sufficient since this sub-population was small. Now that it grew, the performance predictably dropped</a:t>
            </a: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p:txBody>
      </p:sp>
      <p:pic>
        <p:nvPicPr>
          <p:cNvPr id="52" name="" descr=""/>
          <p:cNvPicPr/>
          <p:nvPr/>
        </p:nvPicPr>
        <p:blipFill>
          <a:blip r:embed="rId1"/>
          <a:stretch/>
        </p:blipFill>
        <p:spPr>
          <a:xfrm>
            <a:off x="5741280" y="2000880"/>
            <a:ext cx="2945520" cy="16567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228600" y="228600"/>
            <a:ext cx="9601200" cy="5257800"/>
          </a:xfrm>
          <a:prstGeom prst="rect">
            <a:avLst/>
          </a:prstGeom>
          <a:noFill/>
          <a:ln w="0">
            <a:noFill/>
          </a:ln>
        </p:spPr>
        <p:txBody>
          <a:bodyPr lIns="0" rIns="0" tIns="0" bIns="0" anchor="t">
            <a:normAutofit/>
          </a:bodyPr>
          <a:p>
            <a:pPr marL="432000" indent="-324000" algn="just">
              <a:spcBef>
                <a:spcPts val="1417"/>
              </a:spcBef>
              <a:buClr>
                <a:srgbClr val="000000"/>
              </a:buClr>
              <a:buSzPct val="45000"/>
              <a:buFont typeface="Wingdings" charset="2"/>
              <a:buChar char=""/>
            </a:pPr>
            <a:r>
              <a:rPr b="0" lang="en-US" sz="1200" spc="-1" strike="noStrike">
                <a:latin typeface="Arial"/>
              </a:rPr>
              <a:t>When debugging, we would see the change in class frequencies in the “source_channel” and distributions of other related variables, such as “device,” “region,” and so on.</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Or, with the monitoring in place, we’d notice this drift early on!</a:t>
            </a: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Similar things happen when applying a model in a new geographical area. Or, if the growing audience starts to include a new demographic segment, and so on.</a:t>
            </a: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r>
              <a:rPr b="0" lang="en-US" sz="1200" spc="-1" strike="noStrike">
                <a:latin typeface="Arial"/>
              </a:rPr>
              <a:t>In these examples, </a:t>
            </a:r>
            <a:r>
              <a:rPr b="1" lang="en-US" sz="1200" spc="-1" strike="noStrike">
                <a:latin typeface="Arial"/>
              </a:rPr>
              <a:t>the real-world patterns can remain the same</a:t>
            </a:r>
            <a:r>
              <a:rPr b="0" lang="en-US" sz="1200" spc="-1" strike="noStrike">
                <a:latin typeface="Arial"/>
              </a:rPr>
              <a:t>. But </a:t>
            </a:r>
            <a:r>
              <a:rPr b="1" lang="en-US" sz="1200" spc="-1" strike="noStrike">
                <a:latin typeface="Arial"/>
              </a:rPr>
              <a:t>the model performance drops</a:t>
            </a:r>
            <a:r>
              <a:rPr b="0" lang="en-US" sz="1200" spc="-1" strike="noStrike">
                <a:latin typeface="Arial"/>
              </a:rPr>
              <a:t> as its quality varies for different data regions. The decay can range from </a:t>
            </a:r>
            <a:r>
              <a:rPr b="1" lang="en-US" sz="1200" spc="-1" strike="noStrike">
                <a:latin typeface="Arial"/>
              </a:rPr>
              <a:t>minor to dramatic</a:t>
            </a:r>
            <a:r>
              <a:rPr b="0" lang="en-US" sz="1200" spc="-1" strike="noStrike">
                <a:latin typeface="Arial"/>
              </a:rPr>
              <a:t> — when the drift affects the most important features.</a:t>
            </a:r>
            <a:endParaRPr b="0" lang="en-US" sz="1200" spc="-1" strike="noStrike">
              <a:latin typeface="Arial"/>
            </a:endParaRPr>
          </a:p>
          <a:p>
            <a:pPr marL="432000" indent="-324000" algn="just">
              <a:spcBef>
                <a:spcPts val="1417"/>
              </a:spcBef>
              <a:buClr>
                <a:srgbClr val="000000"/>
              </a:buClr>
              <a:buSzPct val="45000"/>
              <a:buFont typeface="Wingdings" charset="2"/>
              <a:buChar char=""/>
            </a:pPr>
            <a:r>
              <a:rPr b="1" lang="en-US" sz="1200" spc="-1" strike="noStrike">
                <a:latin typeface="Arial"/>
              </a:rPr>
              <a:t>To address it, we need to train the model on the new data or rebuild it for the new segment.</a:t>
            </a: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1200" spc="-1" strike="noStrike">
              <a:latin typeface="Arial"/>
            </a:endParaRPr>
          </a:p>
          <a:p>
            <a:pPr marL="432000" indent="-324000" algn="just">
              <a:spcBef>
                <a:spcPts val="1417"/>
              </a:spcBef>
              <a:buClr>
                <a:srgbClr val="000000"/>
              </a:buClr>
              <a:buSzPct val="45000"/>
              <a:buFont typeface="Wingdings" charset="2"/>
              <a:buChar char=""/>
            </a:pPr>
            <a:endParaRPr b="0" lang="en-US" sz="3200" spc="-1" strike="noStrike">
              <a:latin typeface="Arial"/>
            </a:endParaRPr>
          </a:p>
          <a:p>
            <a:pPr marL="432000" indent="-324000" algn="just">
              <a:spcBef>
                <a:spcPts val="1417"/>
              </a:spcBef>
              <a:buClr>
                <a:srgbClr val="000000"/>
              </a:buClr>
              <a:buSzPct val="45000"/>
              <a:buFont typeface="Wingdings" charset="2"/>
              <a:buChar char=""/>
            </a:pPr>
            <a:endParaRPr b="0" lang="en-US" sz="3200" spc="-1" strike="noStrike">
              <a:latin typeface="Arial"/>
            </a:endParaRPr>
          </a:p>
        </p:txBody>
      </p:sp>
      <p:pic>
        <p:nvPicPr>
          <p:cNvPr id="54" name="" descr=""/>
          <p:cNvPicPr/>
          <p:nvPr/>
        </p:nvPicPr>
        <p:blipFill>
          <a:blip r:embed="rId1"/>
          <a:stretch/>
        </p:blipFill>
        <p:spPr>
          <a:xfrm>
            <a:off x="5605920" y="1371600"/>
            <a:ext cx="3766680" cy="21196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Training-serving skew</a:t>
            </a:r>
            <a:br>
              <a:rPr sz="4400"/>
            </a:br>
            <a:endParaRPr b="0" lang="en-US" sz="4400" spc="-1" strike="noStrike">
              <a:latin typeface="Arial"/>
            </a:endParaRPr>
          </a:p>
        </p:txBody>
      </p:sp>
      <p:sp>
        <p:nvSpPr>
          <p:cNvPr id="56" name="PlaceHolder 2"/>
          <p:cNvSpPr>
            <a:spLocks noGrp="1"/>
          </p:cNvSpPr>
          <p:nvPr>
            <p:ph/>
          </p:nvPr>
        </p:nvSpPr>
        <p:spPr>
          <a:xfrm>
            <a:off x="228600" y="914400"/>
            <a:ext cx="5486400" cy="4572000"/>
          </a:xfrm>
          <a:prstGeom prst="rect">
            <a:avLst/>
          </a:prstGeom>
          <a:noFill/>
          <a:ln w="0">
            <a:noFill/>
          </a:ln>
        </p:spPr>
        <p:txBody>
          <a:bodyPr lIns="0" rIns="0" tIns="0" bIns="0" anchor="t">
            <a:normAutofit/>
          </a:bodyPr>
          <a:p>
            <a:pPr algn="just">
              <a:spcBef>
                <a:spcPts val="1417"/>
              </a:spcBef>
              <a:buNone/>
            </a:pPr>
            <a:r>
              <a:rPr b="0" lang="en-US" sz="1200" spc="-1" strike="noStrike">
                <a:latin typeface="Arial"/>
              </a:rPr>
              <a:t>It is often mixed with data drift or used interchangeably. The way we analyze them might indeed be similar, but the root cause of skew is not the same.</a:t>
            </a: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r>
              <a:rPr b="0" lang="en-US" sz="1200" spc="-1" strike="noStrike">
                <a:latin typeface="Arial"/>
              </a:rPr>
              <a:t>In this case, there is no “drift,” which assumes a change during the production use of the model. Training-serving skew is more of a mismatch. </a:t>
            </a:r>
            <a:r>
              <a:rPr b="1" lang="en-US" sz="1200" spc="-1" strike="noStrike">
                <a:latin typeface="Arial"/>
              </a:rPr>
              <a:t>It reveals at the first attempt to apply the model to the real data.</a:t>
            </a: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r>
              <a:rPr b="1" lang="en-US" sz="1200" spc="-1" strike="noStrike">
                <a:latin typeface="Arial"/>
              </a:rPr>
              <a:t>It often happens when you train a model on an artificially constructed or cleaned dataset. This data does not necessarily represent the real world, or does this incompletely.</a:t>
            </a:r>
            <a:endParaRPr b="0" lang="en-US" sz="1200" spc="-1" strike="noStrike">
              <a:latin typeface="Arial"/>
            </a:endParaRPr>
          </a:p>
          <a:p>
            <a:pPr algn="just">
              <a:spcBef>
                <a:spcPts val="1417"/>
              </a:spcBef>
              <a:buNone/>
            </a:pPr>
            <a:endParaRPr b="0" lang="en-US" sz="1200" spc="-1" strike="noStrike">
              <a:latin typeface="Arial"/>
            </a:endParaRPr>
          </a:p>
          <a:p>
            <a:pPr algn="just">
              <a:spcBef>
                <a:spcPts val="1417"/>
              </a:spcBef>
              <a:buNone/>
            </a:pPr>
            <a:r>
              <a:rPr b="0" lang="en-US" sz="1200" spc="-1" strike="noStrike">
                <a:latin typeface="Arial"/>
              </a:rPr>
              <a:t>For example, an invoice classification model is trained on a limited set of crowdsourced images. It does well on the test set. But once put in production, it is surprised by the diversity of how people fill in the invoice data. Or the low quality of scanned images compared to model training.</a:t>
            </a:r>
            <a:endParaRPr b="0" lang="en-US" sz="1200" spc="-1" strike="noStrike">
              <a:latin typeface="Arial"/>
            </a:endParaRPr>
          </a:p>
        </p:txBody>
      </p:sp>
      <p:pic>
        <p:nvPicPr>
          <p:cNvPr id="57" name="" descr=""/>
          <p:cNvPicPr/>
          <p:nvPr/>
        </p:nvPicPr>
        <p:blipFill>
          <a:blip r:embed="rId1"/>
          <a:stretch/>
        </p:blipFill>
        <p:spPr>
          <a:xfrm>
            <a:off x="5715000" y="1371600"/>
            <a:ext cx="4470120" cy="25146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Concept drift</a:t>
            </a:r>
            <a:endParaRPr b="0" lang="en-US" sz="4400" spc="-1" strike="noStrike">
              <a:latin typeface="Arial"/>
            </a:endParaRPr>
          </a:p>
        </p:txBody>
      </p:sp>
      <p:sp>
        <p:nvSpPr>
          <p:cNvPr id="59" name="PlaceHolder 2"/>
          <p:cNvSpPr>
            <a:spLocks noGrp="1"/>
          </p:cNvSpPr>
          <p:nvPr>
            <p:ph/>
          </p:nvPr>
        </p:nvSpPr>
        <p:spPr>
          <a:xfrm>
            <a:off x="685800" y="1600200"/>
            <a:ext cx="8915400" cy="3200400"/>
          </a:xfrm>
          <a:prstGeom prst="rect">
            <a:avLst/>
          </a:prstGeom>
          <a:noFill/>
          <a:ln w="0">
            <a:noFill/>
          </a:ln>
        </p:spPr>
        <p:txBody>
          <a:bodyPr lIns="0" rIns="0" tIns="0" bIns="0" anchor="t">
            <a:normAutofit/>
          </a:bodyPr>
          <a:p>
            <a:pPr algn="just">
              <a:spcBef>
                <a:spcPts val="1417"/>
              </a:spcBef>
              <a:buNone/>
            </a:pPr>
            <a:r>
              <a:rPr b="0" lang="en-US" sz="1200" spc="-1" strike="noStrike">
                <a:latin typeface="Arial"/>
              </a:rPr>
              <a:t>Concept drift occurs when the patterns the model learned no longer hold.</a:t>
            </a:r>
            <a:endParaRPr b="0" lang="en-US" sz="1200" spc="-1" strike="noStrike">
              <a:latin typeface="Arial"/>
            </a:endParaRPr>
          </a:p>
          <a:p>
            <a:pPr algn="just">
              <a:spcBef>
                <a:spcPts val="1417"/>
              </a:spcBef>
              <a:buNone/>
            </a:pPr>
            <a:r>
              <a:rPr b="0" lang="en-US" sz="1200" spc="-1" strike="noStrike">
                <a:latin typeface="Arial"/>
              </a:rPr>
              <a:t>In contrast to the data drift, the distributions (such as user demographics, frequency of words, etc.) might even remain the same. Instead, the relationships between the model inputs and outputs change.</a:t>
            </a:r>
            <a:endParaRPr b="0" lang="en-US" sz="1200" spc="-1" strike="noStrike">
              <a:latin typeface="Arial"/>
            </a:endParaRPr>
          </a:p>
          <a:p>
            <a:pPr algn="just">
              <a:spcBef>
                <a:spcPts val="1417"/>
              </a:spcBef>
              <a:buNone/>
            </a:pPr>
            <a:r>
              <a:rPr b="0" lang="en-US" sz="1200" spc="-1" strike="noStrike">
                <a:latin typeface="Arial"/>
              </a:rPr>
              <a:t>In essence, the very meaning of what we are trying to predict evolves. Depending on the scale, this will make the model less accurate or even obsolete.</a:t>
            </a:r>
            <a:endParaRPr b="0" lang="en-US" sz="1200" spc="-1" strike="noStrike">
              <a:latin typeface="Arial"/>
            </a:endParaRPr>
          </a:p>
          <a:p>
            <a:pPr algn="just">
              <a:spcBef>
                <a:spcPts val="1417"/>
              </a:spcBef>
              <a:buNone/>
            </a:pPr>
            <a:r>
              <a:rPr b="0" lang="en-US" sz="1200" spc="-1" strike="noStrike">
                <a:latin typeface="Arial"/>
              </a:rPr>
              <a:t>Concept drift comes in different flavors.</a:t>
            </a:r>
            <a:endParaRPr b="0" lang="en-US" sz="1200" spc="-1" strike="noStrike">
              <a:latin typeface="Arial"/>
            </a:endParaRPr>
          </a:p>
          <a:p>
            <a:pPr marL="432000" indent="-324000" algn="just">
              <a:spcBef>
                <a:spcPts val="1417"/>
              </a:spcBef>
              <a:buClr>
                <a:srgbClr val="000000"/>
              </a:buClr>
              <a:buSzPct val="45000"/>
              <a:buFont typeface="Wingdings" charset="2"/>
              <a:buChar char=""/>
            </a:pPr>
            <a:r>
              <a:rPr b="1" lang="en-US" sz="1200" spc="-1" strike="noStrike">
                <a:latin typeface="Arial"/>
              </a:rPr>
              <a:t>Gradual</a:t>
            </a:r>
            <a:endParaRPr b="0" lang="en-US" sz="1200" spc="-1" strike="noStrike">
              <a:latin typeface="Arial"/>
            </a:endParaRPr>
          </a:p>
          <a:p>
            <a:pPr marL="432000" indent="-324000" algn="just">
              <a:spcBef>
                <a:spcPts val="1417"/>
              </a:spcBef>
              <a:buClr>
                <a:srgbClr val="000000"/>
              </a:buClr>
              <a:buSzPct val="45000"/>
              <a:buFont typeface="Wingdings" charset="2"/>
              <a:buChar char=""/>
            </a:pPr>
            <a:r>
              <a:rPr b="1" lang="en-US" sz="1200" spc="-1" strike="noStrike">
                <a:latin typeface="Arial"/>
              </a:rPr>
              <a:t>Sudden</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Gradual concept drift</a:t>
            </a:r>
            <a:endParaRPr b="0" lang="en-US" sz="4400" spc="-1" strike="noStrike">
              <a:latin typeface="Arial"/>
            </a:endParaRPr>
          </a:p>
        </p:txBody>
      </p:sp>
      <p:sp>
        <p:nvSpPr>
          <p:cNvPr id="61" name="PlaceHolder 2"/>
          <p:cNvSpPr>
            <a:spLocks noGrp="1"/>
          </p:cNvSpPr>
          <p:nvPr>
            <p:ph/>
          </p:nvPr>
        </p:nvSpPr>
        <p:spPr>
          <a:xfrm>
            <a:off x="529560" y="1143000"/>
            <a:ext cx="9071640" cy="3288240"/>
          </a:xfrm>
          <a:prstGeom prst="rect">
            <a:avLst/>
          </a:prstGeom>
          <a:noFill/>
          <a:ln w="0">
            <a:noFill/>
          </a:ln>
        </p:spPr>
        <p:txBody>
          <a:bodyPr lIns="0" rIns="0" tIns="0" bIns="0" anchor="t">
            <a:normAutofit/>
          </a:bodyPr>
          <a:p>
            <a:r>
              <a:rPr b="0" lang="en-US" sz="1200" spc="-1" strike="noStrike">
                <a:latin typeface="Arial"/>
              </a:rPr>
              <a:t>The world changes and the model grows old. Its quality decline follows the gradual changes in external factors.</a:t>
            </a:r>
            <a:endParaRPr b="0" lang="en-US" sz="1200" spc="-1" strike="noStrike">
              <a:latin typeface="Arial"/>
            </a:endParaRPr>
          </a:p>
          <a:p>
            <a:r>
              <a:rPr b="0" lang="en-US" sz="1200" spc="-1" strike="noStrike">
                <a:latin typeface="Arial"/>
              </a:rPr>
              <a:t>Some examples:</a:t>
            </a:r>
            <a:endParaRPr b="0" lang="en-US" sz="1200" spc="-1" strike="noStrike">
              <a:latin typeface="Arial"/>
            </a:endParaRPr>
          </a:p>
          <a:p>
            <a:pPr marL="432000" indent="-324000">
              <a:spcBef>
                <a:spcPts val="1417"/>
              </a:spcBef>
              <a:buClr>
                <a:srgbClr val="000000"/>
              </a:buClr>
              <a:buSzPct val="45000"/>
              <a:buFont typeface="Wingdings" charset="2"/>
              <a:buChar char=""/>
            </a:pPr>
            <a:r>
              <a:rPr b="1" lang="en-US" sz="1200" spc="-1" strike="noStrike">
                <a:latin typeface="Arial"/>
              </a:rPr>
              <a:t>Competitors launch new products.</a:t>
            </a:r>
            <a:r>
              <a:rPr b="0" lang="en-US" sz="1200" spc="-1" strike="noStrike">
                <a:latin typeface="Arial"/>
              </a:rPr>
              <a:t> Consumers have more choices, and their behavior changes. As should sales forecasting models.</a:t>
            </a:r>
            <a:endParaRPr b="0" lang="en-US" sz="1200" spc="-1" strike="noStrike">
              <a:latin typeface="Arial"/>
            </a:endParaRPr>
          </a:p>
          <a:p>
            <a:pPr marL="432000" indent="-324000">
              <a:spcBef>
                <a:spcPts val="1417"/>
              </a:spcBef>
              <a:buClr>
                <a:srgbClr val="000000"/>
              </a:buClr>
              <a:buSzPct val="45000"/>
              <a:buFont typeface="Wingdings" charset="2"/>
              <a:buChar char=""/>
            </a:pPr>
            <a:r>
              <a:rPr b="1" lang="en-US" sz="1200" spc="-1" strike="noStrike">
                <a:latin typeface="Arial"/>
              </a:rPr>
              <a:t>Macroeconomic conditions evolve. </a:t>
            </a:r>
            <a:r>
              <a:rPr b="0" lang="en-US" sz="1200" spc="-1" strike="noStrike">
                <a:latin typeface="Arial"/>
              </a:rPr>
              <a:t>As some borrowers default on their loans, the credit risk is redefined. Scoring models need to learn it.</a:t>
            </a:r>
            <a:endParaRPr b="0" lang="en-US" sz="1200" spc="-1" strike="noStrike">
              <a:latin typeface="Arial"/>
            </a:endParaRPr>
          </a:p>
          <a:p>
            <a:pPr marL="432000" indent="-324000">
              <a:spcBef>
                <a:spcPts val="1417"/>
              </a:spcBef>
              <a:buClr>
                <a:srgbClr val="000000"/>
              </a:buClr>
              <a:buSzPct val="45000"/>
              <a:buFont typeface="Wingdings" charset="2"/>
              <a:buChar char=""/>
            </a:pPr>
            <a:r>
              <a:rPr b="1" lang="en-US" sz="1200" spc="-1" strike="noStrike">
                <a:latin typeface="Arial"/>
              </a:rPr>
              <a:t>Mechanical wear of equipment.</a:t>
            </a:r>
            <a:r>
              <a:rPr b="0" lang="en-US" sz="1200" spc="-1" strike="noStrike">
                <a:latin typeface="Arial"/>
              </a:rPr>
              <a:t> Under the same process parameters, the patterns are now slightly different. It affects quality prediction models in manufacturing.</a:t>
            </a:r>
            <a:endParaRPr b="0" lang="en-US" sz="1200" spc="-1" strike="noStrike">
              <a:latin typeface="Arial"/>
            </a:endParaRPr>
          </a:p>
          <a:p>
            <a:r>
              <a:rPr b="0" lang="en-US" sz="1200" spc="-1" strike="noStrike">
                <a:latin typeface="Arial"/>
              </a:rPr>
              <a:t>No individual change is dramatic. Each might affect only a tiny segment. But eventually, they add up. Sometimes it is possible to observe the shift at a level of individual features.</a:t>
            </a:r>
            <a:endParaRPr b="0" lang="en-US" sz="1200" spc="-1" strike="noStrike">
              <a:latin typeface="Arial"/>
            </a:endParaRPr>
          </a:p>
          <a:p>
            <a:endParaRPr b="0" lang="en-US" sz="3200" spc="-1" strike="noStrike">
              <a:latin typeface="Arial"/>
            </a:endParaRPr>
          </a:p>
        </p:txBody>
      </p:sp>
      <p:pic>
        <p:nvPicPr>
          <p:cNvPr id="62" name="" descr=""/>
          <p:cNvPicPr/>
          <p:nvPr/>
        </p:nvPicPr>
        <p:blipFill>
          <a:blip r:embed="rId1"/>
          <a:stretch/>
        </p:blipFill>
        <p:spPr>
          <a:xfrm>
            <a:off x="5943600" y="3657600"/>
            <a:ext cx="3429000" cy="1928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2023-07-09T16:45:04Z</dcterms:created>
  <dc:creator/>
  <dc:description/>
  <dc:language>en-US</dc:language>
  <cp:lastModifiedBy/>
  <dcterms:modified xsi:type="dcterms:W3CDTF">2023-07-09T17:32:19Z</dcterms:modified>
  <cp:revision>1</cp:revision>
  <dc:subject/>
  <dc:title/>
</cp:coreProperties>
</file>