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Amatic SC"/>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6FB890-D72D-4D7F-8C1D-613DD3AFA661}">
  <a:tblStyle styleId="{D36FB890-D72D-4D7F-8C1D-613DD3AFA6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maticSC-bold.fntdata"/><Relationship Id="rId16" Type="http://schemas.openxmlformats.org/officeDocument/2006/relationships/slide" Target="slides/slide10.xml"/><Relationship Id="rId38" Type="http://schemas.openxmlformats.org/officeDocument/2006/relationships/font" Target="fonts/AmaticSC-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d5ff1c0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d5ff1c0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d5ff1c03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d5ff1c03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d5ff1c03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d5ff1c03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d5ff1c03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d5ff1c03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d5ff1c03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d5ff1c03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d5ff1c03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d5ff1c03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d5ff1c03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d5ff1c03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d5ff1c03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d5ff1c03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d5ff1c03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d5ff1c03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d5ff1c03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d5ff1c03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d5ff1c03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d5ff1c03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8ba6533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8ba6533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d5ff1c03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d5ff1c03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d5ff1c03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d5ff1c03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d5ff1c03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d5ff1c03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d5ff1c03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d5ff1c03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d5ff1c03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d5ff1c03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d5ff1c03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d5ff1c03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d5ff1c03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d5ff1c03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d5ff1c03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d5ff1c03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d5ff1c03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d5ff1c03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d5ff1c03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d5ff1c03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d5ff1c03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5ff1c03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d5ff1c03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d5ff1c03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d5ff1c03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d5ff1c03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d5ff1c03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d5ff1c03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d5ff1c03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d5ff1c0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d5ff1c03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d5ff1c03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d5ff1c03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d5ff1c03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d5ff1c03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d5ff1c03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d5ff1c03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d5ff1c03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70000"/>
          </a:blip>
          <a:stretch>
            <a:fillRect/>
          </a:stretch>
        </p:blipFill>
        <p:spPr>
          <a:xfrm>
            <a:off x="0" y="0"/>
            <a:ext cx="9143999" cy="5143499"/>
          </a:xfrm>
          <a:prstGeom prst="rect">
            <a:avLst/>
          </a:prstGeom>
          <a:noFill/>
          <a:ln>
            <a:noFill/>
          </a:ln>
        </p:spPr>
      </p:pic>
      <p:sp>
        <p:nvSpPr>
          <p:cNvPr id="55" name="Google Shape;55;p13"/>
          <p:cNvSpPr txBox="1"/>
          <p:nvPr/>
        </p:nvSpPr>
        <p:spPr>
          <a:xfrm>
            <a:off x="140800" y="235075"/>
            <a:ext cx="8619300" cy="9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900"/>
              <a:t> </a:t>
            </a:r>
            <a:r>
              <a:rPr i="1" lang="en" sz="1900">
                <a:latin typeface="Times New Roman"/>
                <a:ea typeface="Times New Roman"/>
                <a:cs typeface="Times New Roman"/>
                <a:sym typeface="Times New Roman"/>
              </a:rPr>
              <a:t>Ticket Enrichment using Machine Learning &amp;</a:t>
            </a:r>
            <a:endParaRPr i="1" sz="1900">
              <a:latin typeface="Times New Roman"/>
              <a:ea typeface="Times New Roman"/>
              <a:cs typeface="Times New Roman"/>
              <a:sym typeface="Times New Roman"/>
            </a:endParaRPr>
          </a:p>
          <a:p>
            <a:pPr indent="0" lvl="0" marL="0" rtl="0" algn="ctr">
              <a:spcBef>
                <a:spcPts val="0"/>
              </a:spcBef>
              <a:spcAft>
                <a:spcPts val="0"/>
              </a:spcAft>
              <a:buNone/>
            </a:pPr>
            <a:r>
              <a:rPr i="1" lang="en" sz="1900">
                <a:latin typeface="Times New Roman"/>
                <a:ea typeface="Times New Roman"/>
                <a:cs typeface="Times New Roman"/>
                <a:sym typeface="Times New Roman"/>
              </a:rPr>
              <a:t>Automation Catalog Development </a:t>
            </a:r>
            <a:endParaRPr i="1" sz="1900">
              <a:latin typeface="Times New Roman"/>
              <a:ea typeface="Times New Roman"/>
              <a:cs typeface="Times New Roman"/>
              <a:sym typeface="Times New Roman"/>
            </a:endParaRPr>
          </a:p>
        </p:txBody>
      </p:sp>
      <p:pic>
        <p:nvPicPr>
          <p:cNvPr id="56" name="Google Shape;56;p13"/>
          <p:cNvPicPr preferRelativeResize="0"/>
          <p:nvPr/>
        </p:nvPicPr>
        <p:blipFill>
          <a:blip r:embed="rId4">
            <a:alphaModFix/>
          </a:blip>
          <a:stretch>
            <a:fillRect/>
          </a:stretch>
        </p:blipFill>
        <p:spPr>
          <a:xfrm>
            <a:off x="7894500" y="235075"/>
            <a:ext cx="1127925" cy="697964"/>
          </a:xfrm>
          <a:prstGeom prst="rect">
            <a:avLst/>
          </a:prstGeom>
          <a:noFill/>
          <a:ln>
            <a:noFill/>
          </a:ln>
        </p:spPr>
      </p:pic>
      <p:pic>
        <p:nvPicPr>
          <p:cNvPr id="57" name="Google Shape;57;p13"/>
          <p:cNvPicPr preferRelativeResize="0"/>
          <p:nvPr/>
        </p:nvPicPr>
        <p:blipFill>
          <a:blip r:embed="rId5">
            <a:alphaModFix/>
          </a:blip>
          <a:stretch>
            <a:fillRect/>
          </a:stretch>
        </p:blipFill>
        <p:spPr>
          <a:xfrm>
            <a:off x="64025" y="235075"/>
            <a:ext cx="1127925" cy="571500"/>
          </a:xfrm>
          <a:prstGeom prst="rect">
            <a:avLst/>
          </a:prstGeom>
          <a:noFill/>
          <a:ln>
            <a:noFill/>
          </a:ln>
        </p:spPr>
      </p:pic>
      <p:sp>
        <p:nvSpPr>
          <p:cNvPr id="58" name="Google Shape;58;p13"/>
          <p:cNvSpPr txBox="1"/>
          <p:nvPr/>
        </p:nvSpPr>
        <p:spPr>
          <a:xfrm>
            <a:off x="2641150" y="2965350"/>
            <a:ext cx="6502800" cy="17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500">
                <a:latin typeface="Times New Roman"/>
                <a:ea typeface="Times New Roman"/>
                <a:cs typeface="Times New Roman"/>
                <a:sym typeface="Times New Roman"/>
              </a:rPr>
              <a:t>Prepared by,</a:t>
            </a:r>
            <a:endParaRPr i="1" sz="1500">
              <a:latin typeface="Times New Roman"/>
              <a:ea typeface="Times New Roman"/>
              <a:cs typeface="Times New Roman"/>
              <a:sym typeface="Times New Roman"/>
            </a:endParaRPr>
          </a:p>
          <a:p>
            <a:pPr indent="0" lvl="0" marL="0" rtl="0" algn="ctr">
              <a:spcBef>
                <a:spcPts val="0"/>
              </a:spcBef>
              <a:spcAft>
                <a:spcPts val="0"/>
              </a:spcAft>
              <a:buNone/>
            </a:pPr>
            <a:r>
              <a:rPr i="1" lang="en" sz="1500">
                <a:latin typeface="Times New Roman"/>
                <a:ea typeface="Times New Roman"/>
                <a:cs typeface="Times New Roman"/>
                <a:sym typeface="Times New Roman"/>
              </a:rPr>
              <a:t>B N S Vishal</a:t>
            </a:r>
            <a:endParaRPr i="1" sz="1500">
              <a:latin typeface="Times New Roman"/>
              <a:ea typeface="Times New Roman"/>
              <a:cs typeface="Times New Roman"/>
              <a:sym typeface="Times New Roman"/>
            </a:endParaRPr>
          </a:p>
          <a:p>
            <a:pPr indent="0" lvl="0" marL="0" rtl="0" algn="ctr">
              <a:spcBef>
                <a:spcPts val="0"/>
              </a:spcBef>
              <a:spcAft>
                <a:spcPts val="0"/>
              </a:spcAft>
              <a:buNone/>
            </a:pPr>
            <a:r>
              <a:rPr i="1" lang="en" sz="1500">
                <a:latin typeface="Times New Roman"/>
                <a:ea typeface="Times New Roman"/>
                <a:cs typeface="Times New Roman"/>
                <a:sym typeface="Times New Roman"/>
              </a:rPr>
              <a:t>160911122, IT-’A’, MIT, Manipal</a:t>
            </a:r>
            <a:endParaRPr i="1" sz="1500">
              <a:latin typeface="Times New Roman"/>
              <a:ea typeface="Times New Roman"/>
              <a:cs typeface="Times New Roman"/>
              <a:sym typeface="Times New Roman"/>
            </a:endParaRPr>
          </a:p>
          <a:p>
            <a:pPr indent="0" lvl="0" marL="0" rtl="0" algn="ctr">
              <a:spcBef>
                <a:spcPts val="0"/>
              </a:spcBef>
              <a:spcAft>
                <a:spcPts val="0"/>
              </a:spcAft>
              <a:buNone/>
            </a:pPr>
            <a:r>
              <a:rPr i="1" lang="en" sz="1500">
                <a:latin typeface="Times New Roman"/>
                <a:ea typeface="Times New Roman"/>
                <a:cs typeface="Times New Roman"/>
                <a:sym typeface="Times New Roman"/>
              </a:rPr>
              <a:t>Under the Guidance of</a:t>
            </a:r>
            <a:endParaRPr i="1" sz="1500">
              <a:latin typeface="Times New Roman"/>
              <a:ea typeface="Times New Roman"/>
              <a:cs typeface="Times New Roman"/>
              <a:sym typeface="Times New Roman"/>
            </a:endParaRPr>
          </a:p>
          <a:p>
            <a:pPr indent="0" lvl="0" marL="0" rtl="0" algn="ctr">
              <a:spcBef>
                <a:spcPts val="0"/>
              </a:spcBef>
              <a:spcAft>
                <a:spcPts val="0"/>
              </a:spcAft>
              <a:buNone/>
            </a:pPr>
            <a:r>
              <a:t/>
            </a:r>
            <a:endParaRPr sz="1500"/>
          </a:p>
        </p:txBody>
      </p:sp>
      <p:graphicFrame>
        <p:nvGraphicFramePr>
          <p:cNvPr id="59" name="Google Shape;59;p13"/>
          <p:cNvGraphicFramePr/>
          <p:nvPr/>
        </p:nvGraphicFramePr>
        <p:xfrm>
          <a:off x="3913775" y="3936925"/>
          <a:ext cx="3000000" cy="3000000"/>
        </p:xfrm>
        <a:graphic>
          <a:graphicData uri="http://schemas.openxmlformats.org/drawingml/2006/table">
            <a:tbl>
              <a:tblPr>
                <a:noFill/>
                <a:tableStyleId>{D36FB890-D72D-4D7F-8C1D-613DD3AFA661}</a:tableStyleId>
              </a:tblPr>
              <a:tblGrid>
                <a:gridCol w="2830525"/>
                <a:gridCol w="2399575"/>
              </a:tblGrid>
              <a:tr h="1114300">
                <a:tc>
                  <a:txBody>
                    <a:bodyPr/>
                    <a:lstStyle/>
                    <a:p>
                      <a:pPr indent="0" lvl="0" marL="0" rtl="0" algn="l">
                        <a:spcBef>
                          <a:spcPts val="0"/>
                        </a:spcBef>
                        <a:spcAft>
                          <a:spcPts val="0"/>
                        </a:spcAft>
                        <a:buClr>
                          <a:schemeClr val="dk1"/>
                        </a:buClr>
                        <a:buSzPts val="1100"/>
                        <a:buFont typeface="Arial"/>
                        <a:buNone/>
                      </a:pPr>
                      <a:r>
                        <a:rPr i="1" lang="en">
                          <a:solidFill>
                            <a:schemeClr val="dk1"/>
                          </a:solidFill>
                          <a:latin typeface="Times New Roman"/>
                          <a:ea typeface="Times New Roman"/>
                          <a:cs typeface="Times New Roman"/>
                          <a:sym typeface="Times New Roman"/>
                        </a:rPr>
                        <a:t>Mr. Govindarajan VS</a:t>
                      </a:r>
                      <a:endParaRPr i="1">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a:solidFill>
                            <a:schemeClr val="dk1"/>
                          </a:solidFill>
                          <a:latin typeface="Times New Roman"/>
                          <a:ea typeface="Times New Roman"/>
                          <a:cs typeface="Times New Roman"/>
                          <a:sym typeface="Times New Roman"/>
                        </a:rPr>
                        <a:t>Head of Automation CoE</a:t>
                      </a:r>
                      <a:endParaRPr i="1">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a:solidFill>
                            <a:schemeClr val="dk1"/>
                          </a:solidFill>
                          <a:latin typeface="Times New Roman"/>
                          <a:ea typeface="Times New Roman"/>
                          <a:cs typeface="Times New Roman"/>
                          <a:sym typeface="Times New Roman"/>
                        </a:rPr>
                        <a:t>TOC - Strategy and Transformation</a:t>
                      </a:r>
                      <a:endParaRPr i="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i="1" lang="en">
                          <a:solidFill>
                            <a:schemeClr val="dk1"/>
                          </a:solidFill>
                          <a:latin typeface="Times New Roman"/>
                          <a:ea typeface="Times New Roman"/>
                          <a:cs typeface="Times New Roman"/>
                          <a:sym typeface="Times New Roman"/>
                        </a:rPr>
                        <a:t>UBS India</a:t>
                      </a:r>
                      <a:endParaRPr i="1">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i="1" lang="en">
                          <a:solidFill>
                            <a:schemeClr val="dk1"/>
                          </a:solidFill>
                          <a:latin typeface="Times New Roman"/>
                          <a:ea typeface="Times New Roman"/>
                          <a:cs typeface="Times New Roman"/>
                          <a:sym typeface="Times New Roman"/>
                        </a:rPr>
                        <a:t>Mrs. Anuradha Rao</a:t>
                      </a:r>
                      <a:endParaRPr i="1">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a:solidFill>
                            <a:schemeClr val="dk1"/>
                          </a:solidFill>
                          <a:latin typeface="Times New Roman"/>
                          <a:ea typeface="Times New Roman"/>
                          <a:cs typeface="Times New Roman"/>
                          <a:sym typeface="Times New Roman"/>
                        </a:rPr>
                        <a:t>Asst. Professor Senior Scale</a:t>
                      </a:r>
                      <a:endParaRPr i="1">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a:solidFill>
                            <a:schemeClr val="dk1"/>
                          </a:solidFill>
                          <a:latin typeface="Times New Roman"/>
                          <a:ea typeface="Times New Roman"/>
                          <a:cs typeface="Times New Roman"/>
                          <a:sym typeface="Times New Roman"/>
                        </a:rPr>
                        <a:t>Dept. of ICT</a:t>
                      </a:r>
                      <a:endParaRPr i="1">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i="1" lang="en">
                          <a:solidFill>
                            <a:schemeClr val="dk1"/>
                          </a:solidFill>
                          <a:latin typeface="Times New Roman"/>
                          <a:ea typeface="Times New Roman"/>
                          <a:cs typeface="Times New Roman"/>
                          <a:sym typeface="Times New Roman"/>
                        </a:rPr>
                        <a:t>M.I.T. Manipal</a:t>
                      </a:r>
                      <a:endParaRPr i="1">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mt="21000"/>
          </a:blip>
          <a:stretch>
            <a:fillRect/>
          </a:stretch>
        </p:blipFill>
        <p:spPr>
          <a:xfrm flipH="1">
            <a:off x="0" y="0"/>
            <a:ext cx="9143999" cy="5143499"/>
          </a:xfrm>
          <a:prstGeom prst="rect">
            <a:avLst/>
          </a:prstGeom>
          <a:noFill/>
          <a:ln>
            <a:noFill/>
          </a:ln>
        </p:spPr>
      </p:pic>
      <p:pic>
        <p:nvPicPr>
          <p:cNvPr id="122" name="Google Shape;122;p22"/>
          <p:cNvPicPr preferRelativeResize="0"/>
          <p:nvPr/>
        </p:nvPicPr>
        <p:blipFill>
          <a:blip r:embed="rId4">
            <a:alphaModFix/>
          </a:blip>
          <a:stretch>
            <a:fillRect/>
          </a:stretch>
        </p:blipFill>
        <p:spPr>
          <a:xfrm>
            <a:off x="287475" y="780213"/>
            <a:ext cx="3852674" cy="3583075"/>
          </a:xfrm>
          <a:prstGeom prst="rect">
            <a:avLst/>
          </a:prstGeom>
          <a:noFill/>
          <a:ln>
            <a:noFill/>
          </a:ln>
        </p:spPr>
      </p:pic>
      <p:pic>
        <p:nvPicPr>
          <p:cNvPr id="123" name="Google Shape;123;p22"/>
          <p:cNvPicPr preferRelativeResize="0"/>
          <p:nvPr/>
        </p:nvPicPr>
        <p:blipFill>
          <a:blip r:embed="rId5">
            <a:alphaModFix/>
          </a:blip>
          <a:stretch>
            <a:fillRect/>
          </a:stretch>
        </p:blipFill>
        <p:spPr>
          <a:xfrm>
            <a:off x="4754125" y="780225"/>
            <a:ext cx="3978699" cy="3020950"/>
          </a:xfrm>
          <a:prstGeom prst="rect">
            <a:avLst/>
          </a:prstGeom>
          <a:noFill/>
          <a:ln>
            <a:noFill/>
          </a:ln>
        </p:spPr>
      </p:pic>
      <p:sp>
        <p:nvSpPr>
          <p:cNvPr id="124" name="Google Shape;124;p22"/>
          <p:cNvSpPr txBox="1"/>
          <p:nvPr/>
        </p:nvSpPr>
        <p:spPr>
          <a:xfrm>
            <a:off x="261450" y="210950"/>
            <a:ext cx="3719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Reusability Considerations Tab-</a:t>
            </a:r>
            <a:endParaRPr/>
          </a:p>
        </p:txBody>
      </p:sp>
      <p:sp>
        <p:nvSpPr>
          <p:cNvPr id="125" name="Google Shape;125;p22"/>
          <p:cNvSpPr txBox="1"/>
          <p:nvPr/>
        </p:nvSpPr>
        <p:spPr>
          <a:xfrm>
            <a:off x="4754125" y="210950"/>
            <a:ext cx="37101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Using existing data sources Tab-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mt="21000"/>
          </a:blip>
          <a:stretch>
            <a:fillRect/>
          </a:stretch>
        </p:blipFill>
        <p:spPr>
          <a:xfrm flipH="1">
            <a:off x="0" y="0"/>
            <a:ext cx="9143999" cy="5143499"/>
          </a:xfrm>
          <a:prstGeom prst="rect">
            <a:avLst/>
          </a:prstGeom>
          <a:noFill/>
          <a:ln>
            <a:noFill/>
          </a:ln>
        </p:spPr>
      </p:pic>
      <p:pic>
        <p:nvPicPr>
          <p:cNvPr id="131" name="Google Shape;131;p23"/>
          <p:cNvPicPr preferRelativeResize="0"/>
          <p:nvPr/>
        </p:nvPicPr>
        <p:blipFill>
          <a:blip r:embed="rId4">
            <a:alphaModFix/>
          </a:blip>
          <a:stretch>
            <a:fillRect/>
          </a:stretch>
        </p:blipFill>
        <p:spPr>
          <a:xfrm>
            <a:off x="2234950" y="879125"/>
            <a:ext cx="5041900" cy="3135600"/>
          </a:xfrm>
          <a:prstGeom prst="rect">
            <a:avLst/>
          </a:prstGeom>
          <a:noFill/>
          <a:ln>
            <a:noFill/>
          </a:ln>
        </p:spPr>
      </p:pic>
      <p:sp>
        <p:nvSpPr>
          <p:cNvPr id="132" name="Google Shape;132;p23"/>
          <p:cNvSpPr txBox="1"/>
          <p:nvPr/>
        </p:nvSpPr>
        <p:spPr>
          <a:xfrm>
            <a:off x="2238275" y="351500"/>
            <a:ext cx="35601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Execution Stats Tab-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138" name="Google Shape;138;p24"/>
          <p:cNvSpPr txBox="1"/>
          <p:nvPr/>
        </p:nvSpPr>
        <p:spPr>
          <a:xfrm>
            <a:off x="359175" y="3208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Subscription Page</a:t>
            </a:r>
            <a:endParaRPr b="1" i="1" sz="2100">
              <a:solidFill>
                <a:srgbClr val="980000"/>
              </a:solidFill>
              <a:latin typeface="Times New Roman"/>
              <a:ea typeface="Times New Roman"/>
              <a:cs typeface="Times New Roman"/>
              <a:sym typeface="Times New Roman"/>
            </a:endParaRPr>
          </a:p>
        </p:txBody>
      </p:sp>
      <p:pic>
        <p:nvPicPr>
          <p:cNvPr id="139" name="Google Shape;139;p24"/>
          <p:cNvPicPr preferRelativeResize="0"/>
          <p:nvPr/>
        </p:nvPicPr>
        <p:blipFill>
          <a:blip r:embed="rId4">
            <a:alphaModFix/>
          </a:blip>
          <a:stretch>
            <a:fillRect/>
          </a:stretch>
        </p:blipFill>
        <p:spPr>
          <a:xfrm>
            <a:off x="424100" y="1036175"/>
            <a:ext cx="8194374" cy="3413450"/>
          </a:xfrm>
          <a:prstGeom prst="rect">
            <a:avLst/>
          </a:prstGeom>
          <a:noFill/>
          <a:ln>
            <a:noFill/>
          </a:ln>
        </p:spPr>
      </p:pic>
      <p:sp>
        <p:nvSpPr>
          <p:cNvPr id="140" name="Google Shape;140;p24"/>
          <p:cNvSpPr txBox="1"/>
          <p:nvPr/>
        </p:nvSpPr>
        <p:spPr>
          <a:xfrm>
            <a:off x="1975950" y="548250"/>
            <a:ext cx="53964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146" name="Google Shape;146;p25"/>
          <p:cNvSpPr txBox="1"/>
          <p:nvPr/>
        </p:nvSpPr>
        <p:spPr>
          <a:xfrm>
            <a:off x="641700" y="979200"/>
            <a:ext cx="7860600" cy="3972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Times New Roman"/>
                <a:ea typeface="Times New Roman"/>
                <a:cs typeface="Times New Roman"/>
                <a:sym typeface="Times New Roman"/>
              </a:rPr>
              <a:t>if (email does not end with ‘@ubs.com’)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	An alert message pops up requesting user to enter only UBS email.</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else {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	1. R</a:t>
            </a:r>
            <a:r>
              <a:rPr lang="en">
                <a:latin typeface="Times New Roman"/>
                <a:ea typeface="Times New Roman"/>
                <a:cs typeface="Times New Roman"/>
                <a:sym typeface="Times New Roman"/>
              </a:rPr>
              <a:t>etrieve all subscribed emails from the database server using HTTP GET method and</a:t>
            </a:r>
            <a:endParaRPr>
              <a:latin typeface="Times New Roman"/>
              <a:ea typeface="Times New Roman"/>
              <a:cs typeface="Times New Roman"/>
              <a:sym typeface="Times New Roman"/>
            </a:endParaRPr>
          </a:p>
          <a:p>
            <a:pPr indent="457200" lvl="0" marL="0" rtl="0" algn="just">
              <a:spcBef>
                <a:spcPts val="0"/>
              </a:spcBef>
              <a:spcAft>
                <a:spcPts val="0"/>
              </a:spcAft>
              <a:buNone/>
            </a:pPr>
            <a:r>
              <a:rPr lang="en">
                <a:latin typeface="Times New Roman"/>
                <a:ea typeface="Times New Roman"/>
                <a:cs typeface="Times New Roman"/>
                <a:sym typeface="Times New Roman"/>
              </a:rPr>
              <a:t> store the list in an array.</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	2. Do a linear search to check if the email entered by the user is present in the list or not.</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457200" lvl="0" marL="0" rtl="0" algn="just">
              <a:spcBef>
                <a:spcPts val="0"/>
              </a:spcBef>
              <a:spcAft>
                <a:spcPts val="0"/>
              </a:spcAft>
              <a:buNone/>
            </a:pPr>
            <a:r>
              <a:rPr lang="en">
                <a:latin typeface="Times New Roman"/>
                <a:ea typeface="Times New Roman"/>
                <a:cs typeface="Times New Roman"/>
                <a:sym typeface="Times New Roman"/>
              </a:rPr>
              <a:t>if (email is present in the array) {</a:t>
            </a:r>
            <a:endParaRPr>
              <a:latin typeface="Times New Roman"/>
              <a:ea typeface="Times New Roman"/>
              <a:cs typeface="Times New Roman"/>
              <a:sym typeface="Times New Roman"/>
            </a:endParaRPr>
          </a:p>
          <a:p>
            <a:pPr indent="457200" lvl="0" marL="0" rtl="0" algn="just">
              <a:spcBef>
                <a:spcPts val="0"/>
              </a:spcBef>
              <a:spcAft>
                <a:spcPts val="0"/>
              </a:spcAft>
              <a:buNone/>
            </a:pPr>
            <a:r>
              <a:rPr lang="en">
                <a:latin typeface="Times New Roman"/>
                <a:ea typeface="Times New Roman"/>
                <a:cs typeface="Times New Roman"/>
                <a:sym typeface="Times New Roman"/>
              </a:rPr>
              <a:t>	An alert message pops up with the message - ‘You have already subscribed to the </a:t>
            </a:r>
            <a:endParaRPr>
              <a:latin typeface="Times New Roman"/>
              <a:ea typeface="Times New Roman"/>
              <a:cs typeface="Times New Roman"/>
              <a:sym typeface="Times New Roman"/>
            </a:endParaRPr>
          </a:p>
          <a:p>
            <a:pPr indent="457200" lvl="0" marL="457200" rtl="0" algn="just">
              <a:spcBef>
                <a:spcPts val="0"/>
              </a:spcBef>
              <a:spcAft>
                <a:spcPts val="0"/>
              </a:spcAft>
              <a:buNone/>
            </a:pPr>
            <a:r>
              <a:rPr lang="en">
                <a:latin typeface="Times New Roman"/>
                <a:ea typeface="Times New Roman"/>
                <a:cs typeface="Times New Roman"/>
                <a:sym typeface="Times New Roman"/>
              </a:rPr>
              <a:t>Catalog.’</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
                <a:latin typeface="Times New Roman"/>
                <a:ea typeface="Times New Roman"/>
                <a:cs typeface="Times New Roman"/>
                <a:sym typeface="Times New Roman"/>
              </a:rPr>
              <a:t>} else {</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
                <a:latin typeface="Times New Roman"/>
                <a:ea typeface="Times New Roman"/>
                <a:cs typeface="Times New Roman"/>
                <a:sym typeface="Times New Roman"/>
              </a:rPr>
              <a:t>	1. </a:t>
            </a:r>
            <a:r>
              <a:rPr lang="en">
                <a:latin typeface="Times New Roman"/>
                <a:ea typeface="Times New Roman"/>
                <a:cs typeface="Times New Roman"/>
                <a:sym typeface="Times New Roman"/>
              </a:rPr>
              <a:t>Email entered is enclosed in the body of the request message of the HTTP POST </a:t>
            </a:r>
            <a:endParaRPr>
              <a:latin typeface="Times New Roman"/>
              <a:ea typeface="Times New Roman"/>
              <a:cs typeface="Times New Roman"/>
              <a:sym typeface="Times New Roman"/>
            </a:endParaRPr>
          </a:p>
          <a:p>
            <a:pPr indent="457200" lvl="0" marL="457200" rtl="0" algn="just">
              <a:spcBef>
                <a:spcPts val="0"/>
              </a:spcBef>
              <a:spcAft>
                <a:spcPts val="0"/>
              </a:spcAft>
              <a:buNone/>
            </a:pPr>
            <a:r>
              <a:rPr lang="en">
                <a:latin typeface="Times New Roman"/>
                <a:ea typeface="Times New Roman"/>
                <a:cs typeface="Times New Roman"/>
                <a:sym typeface="Times New Roman"/>
              </a:rPr>
              <a:t>Method </a:t>
            </a:r>
            <a:endParaRPr>
              <a:latin typeface="Times New Roman"/>
              <a:ea typeface="Times New Roman"/>
              <a:cs typeface="Times New Roman"/>
              <a:sym typeface="Times New Roman"/>
            </a:endParaRPr>
          </a:p>
          <a:p>
            <a:pPr indent="457200" lvl="0" marL="457200" rtl="0" algn="just">
              <a:spcBef>
                <a:spcPts val="0"/>
              </a:spcBef>
              <a:spcAft>
                <a:spcPts val="0"/>
              </a:spcAft>
              <a:buNone/>
            </a:pPr>
            <a:r>
              <a:rPr lang="en">
                <a:latin typeface="Times New Roman"/>
                <a:ea typeface="Times New Roman"/>
                <a:cs typeface="Times New Roman"/>
                <a:sym typeface="Times New Roman"/>
              </a:rPr>
              <a:t>2. Alert message pops up displaying the message - ‘Thank you for subscribing to the</a:t>
            </a:r>
            <a:endParaRPr>
              <a:latin typeface="Times New Roman"/>
              <a:ea typeface="Times New Roman"/>
              <a:cs typeface="Times New Roman"/>
              <a:sym typeface="Times New Roman"/>
            </a:endParaRPr>
          </a:p>
          <a:p>
            <a:pPr indent="457200" lvl="0" marL="457200" rtl="0" algn="just">
              <a:spcBef>
                <a:spcPts val="0"/>
              </a:spcBef>
              <a:spcAft>
                <a:spcPts val="0"/>
              </a:spcAft>
              <a:buNone/>
            </a:pPr>
            <a:r>
              <a:rPr lang="en">
                <a:latin typeface="Times New Roman"/>
                <a:ea typeface="Times New Roman"/>
                <a:cs typeface="Times New Roman"/>
                <a:sym typeface="Times New Roman"/>
              </a:rPr>
              <a:t>Catalog!’.</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47" name="Google Shape;147;p25"/>
          <p:cNvSpPr txBox="1"/>
          <p:nvPr/>
        </p:nvSpPr>
        <p:spPr>
          <a:xfrm>
            <a:off x="674000" y="263175"/>
            <a:ext cx="47676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Subscription Component - Pseudo Code</a:t>
            </a:r>
            <a:endParaRPr b="1" i="1" sz="2100">
              <a:solidFill>
                <a:srgbClr val="98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153" name="Google Shape;153;p26"/>
          <p:cNvSpPr txBox="1"/>
          <p:nvPr/>
        </p:nvSpPr>
        <p:spPr>
          <a:xfrm>
            <a:off x="1215425" y="2631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Automation Registration</a:t>
            </a:r>
            <a:r>
              <a:rPr b="1" i="1" lang="en" sz="2100">
                <a:solidFill>
                  <a:srgbClr val="980000"/>
                </a:solidFill>
                <a:latin typeface="Times New Roman"/>
                <a:ea typeface="Times New Roman"/>
                <a:cs typeface="Times New Roman"/>
                <a:sym typeface="Times New Roman"/>
              </a:rPr>
              <a:t> Page</a:t>
            </a:r>
            <a:endParaRPr b="1" i="1" sz="2100">
              <a:solidFill>
                <a:srgbClr val="980000"/>
              </a:solidFill>
              <a:latin typeface="Times New Roman"/>
              <a:ea typeface="Times New Roman"/>
              <a:cs typeface="Times New Roman"/>
              <a:sym typeface="Times New Roman"/>
            </a:endParaRPr>
          </a:p>
        </p:txBody>
      </p:sp>
      <p:pic>
        <p:nvPicPr>
          <p:cNvPr id="154" name="Google Shape;154;p26"/>
          <p:cNvPicPr preferRelativeResize="0"/>
          <p:nvPr/>
        </p:nvPicPr>
        <p:blipFill>
          <a:blip r:embed="rId4">
            <a:alphaModFix/>
          </a:blip>
          <a:stretch>
            <a:fillRect/>
          </a:stretch>
        </p:blipFill>
        <p:spPr>
          <a:xfrm>
            <a:off x="1294800" y="834675"/>
            <a:ext cx="6246250" cy="4199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3">
            <a:alphaModFix amt="21000"/>
          </a:blip>
          <a:stretch>
            <a:fillRect/>
          </a:stretch>
        </p:blipFill>
        <p:spPr>
          <a:xfrm flipH="1">
            <a:off x="0" y="0"/>
            <a:ext cx="9143999" cy="5143499"/>
          </a:xfrm>
          <a:prstGeom prst="rect">
            <a:avLst/>
          </a:prstGeom>
          <a:noFill/>
          <a:ln>
            <a:noFill/>
          </a:ln>
        </p:spPr>
      </p:pic>
      <p:pic>
        <p:nvPicPr>
          <p:cNvPr id="160" name="Google Shape;160;p27"/>
          <p:cNvPicPr preferRelativeResize="0"/>
          <p:nvPr/>
        </p:nvPicPr>
        <p:blipFill>
          <a:blip r:embed="rId4">
            <a:alphaModFix/>
          </a:blip>
          <a:stretch>
            <a:fillRect/>
          </a:stretch>
        </p:blipFill>
        <p:spPr>
          <a:xfrm>
            <a:off x="1329500" y="159825"/>
            <a:ext cx="5789950" cy="3419149"/>
          </a:xfrm>
          <a:prstGeom prst="rect">
            <a:avLst/>
          </a:prstGeom>
          <a:noFill/>
          <a:ln>
            <a:noFill/>
          </a:ln>
        </p:spPr>
      </p:pic>
      <p:sp>
        <p:nvSpPr>
          <p:cNvPr id="161" name="Google Shape;161;p27"/>
          <p:cNvSpPr txBox="1"/>
          <p:nvPr/>
        </p:nvSpPr>
        <p:spPr>
          <a:xfrm>
            <a:off x="449700" y="3636675"/>
            <a:ext cx="8244600" cy="124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All required fields marked with asterisks must be filled for the ‘Submit’ button to be enabled.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data is bound as a JSON object and passed as a parameter in the HTTP POST method and an alert message pops up that says - “Thank you for registering your Automation to the Catalog. The automation will be added after review by the central team.”</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details are then emailed to the central team for review.</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8"/>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167" name="Google Shape;167;p28"/>
          <p:cNvSpPr txBox="1"/>
          <p:nvPr/>
        </p:nvSpPr>
        <p:spPr>
          <a:xfrm>
            <a:off x="1041900" y="2631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Contact Us</a:t>
            </a:r>
            <a:r>
              <a:rPr b="1" i="1" lang="en" sz="2100">
                <a:solidFill>
                  <a:srgbClr val="980000"/>
                </a:solidFill>
                <a:latin typeface="Times New Roman"/>
                <a:ea typeface="Times New Roman"/>
                <a:cs typeface="Times New Roman"/>
                <a:sym typeface="Times New Roman"/>
              </a:rPr>
              <a:t> Page</a:t>
            </a:r>
            <a:endParaRPr b="1" i="1" sz="2100">
              <a:solidFill>
                <a:srgbClr val="980000"/>
              </a:solidFill>
              <a:latin typeface="Times New Roman"/>
              <a:ea typeface="Times New Roman"/>
              <a:cs typeface="Times New Roman"/>
              <a:sym typeface="Times New Roman"/>
            </a:endParaRPr>
          </a:p>
        </p:txBody>
      </p:sp>
      <p:pic>
        <p:nvPicPr>
          <p:cNvPr id="168" name="Google Shape;168;p28"/>
          <p:cNvPicPr preferRelativeResize="0"/>
          <p:nvPr/>
        </p:nvPicPr>
        <p:blipFill>
          <a:blip r:embed="rId4">
            <a:alphaModFix/>
          </a:blip>
          <a:stretch>
            <a:fillRect/>
          </a:stretch>
        </p:blipFill>
        <p:spPr>
          <a:xfrm>
            <a:off x="1133900" y="834674"/>
            <a:ext cx="6013649" cy="3006824"/>
          </a:xfrm>
          <a:prstGeom prst="rect">
            <a:avLst/>
          </a:prstGeom>
          <a:noFill/>
          <a:ln>
            <a:noFill/>
          </a:ln>
        </p:spPr>
      </p:pic>
      <p:sp>
        <p:nvSpPr>
          <p:cNvPr id="169" name="Google Shape;169;p28"/>
          <p:cNvSpPr txBox="1"/>
          <p:nvPr/>
        </p:nvSpPr>
        <p:spPr>
          <a:xfrm>
            <a:off x="458225" y="3967875"/>
            <a:ext cx="8085300" cy="104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‘From email’ here too must be of ‘@ubs.com’ domain.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Data (‘From email’ and ‘Message’) is similarly bound as JSON object and passed as parameter in the HTTP POST method.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Central team receive the data and can resolve the queries by contacting the user.</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175" name="Google Shape;175;p29"/>
          <p:cNvSpPr txBox="1"/>
          <p:nvPr/>
        </p:nvSpPr>
        <p:spPr>
          <a:xfrm>
            <a:off x="1683925" y="2631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Search Function</a:t>
            </a:r>
            <a:endParaRPr b="1" i="1" sz="2100">
              <a:solidFill>
                <a:srgbClr val="980000"/>
              </a:solidFill>
              <a:latin typeface="Times New Roman"/>
              <a:ea typeface="Times New Roman"/>
              <a:cs typeface="Times New Roman"/>
              <a:sym typeface="Times New Roman"/>
            </a:endParaRPr>
          </a:p>
        </p:txBody>
      </p:sp>
      <p:pic>
        <p:nvPicPr>
          <p:cNvPr id="176" name="Google Shape;176;p29"/>
          <p:cNvPicPr preferRelativeResize="0"/>
          <p:nvPr/>
        </p:nvPicPr>
        <p:blipFill>
          <a:blip r:embed="rId4">
            <a:alphaModFix/>
          </a:blip>
          <a:stretch>
            <a:fillRect/>
          </a:stretch>
        </p:blipFill>
        <p:spPr>
          <a:xfrm>
            <a:off x="1779200" y="834675"/>
            <a:ext cx="5509251" cy="4158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0"/>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182" name="Google Shape;182;p30"/>
          <p:cNvSpPr txBox="1"/>
          <p:nvPr/>
        </p:nvSpPr>
        <p:spPr>
          <a:xfrm>
            <a:off x="1041900" y="4218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Angular Service</a:t>
            </a:r>
            <a:endParaRPr b="1" i="1" sz="2100">
              <a:solidFill>
                <a:srgbClr val="980000"/>
              </a:solidFill>
              <a:latin typeface="Times New Roman"/>
              <a:ea typeface="Times New Roman"/>
              <a:cs typeface="Times New Roman"/>
              <a:sym typeface="Times New Roman"/>
            </a:endParaRPr>
          </a:p>
        </p:txBody>
      </p:sp>
      <p:sp>
        <p:nvSpPr>
          <p:cNvPr id="183" name="Google Shape;183;p30"/>
          <p:cNvSpPr txBox="1"/>
          <p:nvPr/>
        </p:nvSpPr>
        <p:spPr>
          <a:xfrm>
            <a:off x="814200" y="1138475"/>
            <a:ext cx="7476300" cy="36351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The header component has an input field for searching automations.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Because the header and the main page are two different components, Angular Service is used for passing the search query from the header to the automations component.</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Angular Subject is defined in the Service. </a:t>
            </a:r>
            <a:r>
              <a:rPr lang="en">
                <a:solidFill>
                  <a:schemeClr val="dk1"/>
                </a:solidFill>
                <a:latin typeface="Times New Roman"/>
                <a:ea typeface="Times New Roman"/>
                <a:cs typeface="Times New Roman"/>
                <a:sym typeface="Times New Roman"/>
              </a:rPr>
              <a:t>It is a special type of Observable that allows data to be multicasted to many observers.</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The form in the Header component is the observee and the Automations component is the observer.</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Whenever a user enters a query, a ‘sendMessage(query)’ function is called and the subject is fed with a new value.</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The Automation Component that is subscribed to observer of the subject - ‘getMessage() function’ written in the Service, ‘observers’ that the subject has received a new value, calls a ‘doSearch(query)’ function that retrieves the data from the server using the HTTP GET method and displays the results.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31"/>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189" name="Google Shape;189;p31"/>
          <p:cNvSpPr txBox="1"/>
          <p:nvPr/>
        </p:nvSpPr>
        <p:spPr>
          <a:xfrm>
            <a:off x="796625" y="263175"/>
            <a:ext cx="80748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Links to Source code and </a:t>
            </a:r>
            <a:r>
              <a:rPr b="1" i="1" lang="en" sz="2100">
                <a:solidFill>
                  <a:srgbClr val="980000"/>
                </a:solidFill>
                <a:latin typeface="Times New Roman"/>
                <a:ea typeface="Times New Roman"/>
                <a:cs typeface="Times New Roman"/>
                <a:sym typeface="Times New Roman"/>
              </a:rPr>
              <a:t>Shareable</a:t>
            </a:r>
            <a:r>
              <a:rPr b="1" i="1" lang="en" sz="2100">
                <a:solidFill>
                  <a:srgbClr val="980000"/>
                </a:solidFill>
                <a:latin typeface="Times New Roman"/>
                <a:ea typeface="Times New Roman"/>
                <a:cs typeface="Times New Roman"/>
                <a:sym typeface="Times New Roman"/>
              </a:rPr>
              <a:t> links for Individual Automations</a:t>
            </a:r>
            <a:endParaRPr b="1" i="1" sz="2100">
              <a:solidFill>
                <a:srgbClr val="980000"/>
              </a:solidFill>
              <a:latin typeface="Times New Roman"/>
              <a:ea typeface="Times New Roman"/>
              <a:cs typeface="Times New Roman"/>
              <a:sym typeface="Times New Roman"/>
            </a:endParaRPr>
          </a:p>
        </p:txBody>
      </p:sp>
      <p:pic>
        <p:nvPicPr>
          <p:cNvPr id="190" name="Google Shape;190;p31"/>
          <p:cNvPicPr preferRelativeResize="0"/>
          <p:nvPr/>
        </p:nvPicPr>
        <p:blipFill>
          <a:blip r:embed="rId4">
            <a:alphaModFix/>
          </a:blip>
          <a:stretch>
            <a:fillRect/>
          </a:stretch>
        </p:blipFill>
        <p:spPr>
          <a:xfrm>
            <a:off x="2491225" y="1029625"/>
            <a:ext cx="4685850" cy="2289675"/>
          </a:xfrm>
          <a:prstGeom prst="rect">
            <a:avLst/>
          </a:prstGeom>
          <a:noFill/>
          <a:ln>
            <a:noFill/>
          </a:ln>
        </p:spPr>
      </p:pic>
      <p:sp>
        <p:nvSpPr>
          <p:cNvPr id="191" name="Google Shape;191;p31"/>
          <p:cNvSpPr txBox="1"/>
          <p:nvPr/>
        </p:nvSpPr>
        <p:spPr>
          <a:xfrm>
            <a:off x="879800" y="3471325"/>
            <a:ext cx="7776000" cy="14991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Automation scripts written in Python, Shell etc. are all pushed to a GitHub Repository and the ‘Link to source code’ placeholder below the automation name redirects the page to the GitHub repository on click.</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Each automation has a unique ID in the catalog. Hence the links provided in the ‘Access Automation via’ field are unique and shareable between developers.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mt="21000"/>
          </a:blip>
          <a:stretch>
            <a:fillRect/>
          </a:stretch>
        </p:blipFill>
        <p:spPr>
          <a:xfrm flipH="1">
            <a:off x="0" y="0"/>
            <a:ext cx="9143999" cy="5143499"/>
          </a:xfrm>
          <a:prstGeom prst="rect">
            <a:avLst/>
          </a:prstGeom>
          <a:noFill/>
          <a:ln>
            <a:noFill/>
          </a:ln>
        </p:spPr>
      </p:pic>
      <p:pic>
        <p:nvPicPr>
          <p:cNvPr id="65" name="Google Shape;65;p14"/>
          <p:cNvPicPr preferRelativeResize="0"/>
          <p:nvPr/>
        </p:nvPicPr>
        <p:blipFill>
          <a:blip r:embed="rId4">
            <a:alphaModFix amt="0"/>
          </a:blip>
          <a:stretch>
            <a:fillRect/>
          </a:stretch>
        </p:blipFill>
        <p:spPr>
          <a:xfrm>
            <a:off x="112425" y="740150"/>
            <a:ext cx="9143999" cy="5143499"/>
          </a:xfrm>
          <a:prstGeom prst="rect">
            <a:avLst/>
          </a:prstGeom>
          <a:noFill/>
          <a:ln>
            <a:noFill/>
          </a:ln>
        </p:spPr>
      </p:pic>
      <p:sp>
        <p:nvSpPr>
          <p:cNvPr id="66" name="Google Shape;66;p14"/>
          <p:cNvSpPr txBox="1"/>
          <p:nvPr/>
        </p:nvSpPr>
        <p:spPr>
          <a:xfrm>
            <a:off x="796625" y="85342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Introduction</a:t>
            </a:r>
            <a:endParaRPr b="1" i="1" sz="2100">
              <a:solidFill>
                <a:srgbClr val="980000"/>
              </a:solidFill>
              <a:latin typeface="Times New Roman"/>
              <a:ea typeface="Times New Roman"/>
              <a:cs typeface="Times New Roman"/>
              <a:sym typeface="Times New Roman"/>
            </a:endParaRPr>
          </a:p>
        </p:txBody>
      </p:sp>
      <p:sp>
        <p:nvSpPr>
          <p:cNvPr id="67" name="Google Shape;67;p14"/>
          <p:cNvSpPr txBox="1"/>
          <p:nvPr/>
        </p:nvSpPr>
        <p:spPr>
          <a:xfrm>
            <a:off x="796625" y="1606925"/>
            <a:ext cx="7663800" cy="249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dk1"/>
                </a:solidFill>
                <a:latin typeface="Times New Roman"/>
                <a:ea typeface="Times New Roman"/>
                <a:cs typeface="Times New Roman"/>
                <a:sym typeface="Times New Roman"/>
              </a:rPr>
              <a:t>Automation</a:t>
            </a:r>
            <a:r>
              <a:rPr lang="en">
                <a:solidFill>
                  <a:schemeClr val="dk1"/>
                </a:solidFill>
                <a:latin typeface="Times New Roman"/>
                <a:ea typeface="Times New Roman"/>
                <a:cs typeface="Times New Roman"/>
                <a:sym typeface="Times New Roman"/>
              </a:rPr>
              <a:t> is the creation of software and systems to replace repeatable processes and reduce manual intervention. Regular health checks of remote servers, resolution of errors in applications and other all repeatable and mundane tasks could be automated.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The following two projects aim at delivering standardized and time &amp; cost saving solutions to the automation developers and support analysts across the organization -</a:t>
            </a:r>
            <a:endParaRPr>
              <a:solidFill>
                <a:schemeClr val="dk1"/>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Times New Roman"/>
              <a:buAutoNum type="arabicPeriod"/>
            </a:pPr>
            <a:r>
              <a:rPr i="1" lang="en" sz="1500">
                <a:solidFill>
                  <a:schemeClr val="dk1"/>
                </a:solidFill>
                <a:latin typeface="Times New Roman"/>
                <a:ea typeface="Times New Roman"/>
                <a:cs typeface="Times New Roman"/>
                <a:sym typeface="Times New Roman"/>
              </a:rPr>
              <a:t>Ticket Enrichment using Machine Learning </a:t>
            </a:r>
            <a:endParaRPr i="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AutoNum type="arabicPeriod"/>
            </a:pPr>
            <a:r>
              <a:rPr i="1" lang="en" sz="1500">
                <a:solidFill>
                  <a:schemeClr val="dk1"/>
                </a:solidFill>
                <a:latin typeface="Times New Roman"/>
                <a:ea typeface="Times New Roman"/>
                <a:cs typeface="Times New Roman"/>
                <a:sym typeface="Times New Roman"/>
              </a:rPr>
              <a:t>Automation Catalog</a:t>
            </a:r>
            <a:endParaRPr i="1" sz="15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just">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just">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just">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just">
              <a:spcBef>
                <a:spcPts val="0"/>
              </a:spcBef>
              <a:spcAft>
                <a:spcPts val="0"/>
              </a:spcAft>
              <a:buNone/>
            </a:pPr>
            <a:r>
              <a:t/>
            </a:r>
            <a:endParaRPr sz="1500"/>
          </a:p>
          <a:p>
            <a:pPr indent="0" lvl="0" marL="0" rtl="0" algn="just">
              <a:lnSpc>
                <a:spcPct val="115000"/>
              </a:lnSpc>
              <a:spcBef>
                <a:spcPts val="0"/>
              </a:spcBef>
              <a:spcAft>
                <a:spcPts val="0"/>
              </a:spcAft>
              <a:buNone/>
            </a:pPr>
            <a:r>
              <a:rPr lang="en" sz="1200">
                <a:solidFill>
                  <a:srgbClr val="000000"/>
                </a:solidFill>
              </a:rPr>
              <a:t>					</a:t>
            </a:r>
            <a:endParaRPr sz="1200">
              <a:solidFill>
                <a:srgbClr val="000000"/>
              </a:solidFill>
            </a:endParaRPr>
          </a:p>
          <a:p>
            <a:pPr indent="0" lvl="0" marL="0" rtl="0" algn="just">
              <a:spcBef>
                <a:spcPts val="0"/>
              </a:spcBef>
              <a:spcAft>
                <a:spcPts val="0"/>
              </a:spcAft>
              <a:buNone/>
            </a:pPr>
            <a:r>
              <a:rPr lang="en" sz="1200">
                <a:solidFill>
                  <a:srgbClr val="000000"/>
                </a:solidFill>
              </a:rPr>
              <a:t>				</a:t>
            </a:r>
            <a:endParaRPr sz="1200">
              <a:solidFill>
                <a:srgbClr val="000000"/>
              </a:solidFill>
            </a:endParaRPr>
          </a:p>
          <a:p>
            <a:pPr indent="0" lvl="0" marL="0" rtl="0" algn="just">
              <a:spcBef>
                <a:spcPts val="0"/>
              </a:spcBef>
              <a:spcAft>
                <a:spcPts val="0"/>
              </a:spcAft>
              <a:buNone/>
            </a:pPr>
            <a:r>
              <a:rPr lang="en" sz="1200">
                <a:solidFill>
                  <a:srgbClr val="000000"/>
                </a:solidFill>
              </a:rPr>
              <a:t>			</a:t>
            </a:r>
            <a:endParaRPr sz="1200">
              <a:solidFill>
                <a:srgbClr val="000000"/>
              </a:solidFill>
            </a:endParaRPr>
          </a:p>
          <a:p>
            <a:pPr indent="0" lvl="0" marL="0" rtl="0" algn="just">
              <a:spcBef>
                <a:spcPts val="0"/>
              </a:spcBef>
              <a:spcAft>
                <a:spcPts val="0"/>
              </a:spcAft>
              <a:buNone/>
            </a:pPr>
            <a:r>
              <a:rPr lang="en" sz="1200">
                <a:solidFill>
                  <a:srgbClr val="000000"/>
                </a:solidFill>
              </a:rPr>
              <a:t>		</a:t>
            </a:r>
            <a:endParaRPr sz="1200">
              <a:solidFill>
                <a:srgbClr val="000000"/>
              </a:solidFill>
            </a:endParaRPr>
          </a:p>
          <a:p>
            <a:pPr indent="0" lvl="0" marL="0" rtl="0" algn="just">
              <a:spcBef>
                <a:spcPts val="0"/>
              </a:spcBef>
              <a:spcAft>
                <a:spcPts val="0"/>
              </a:spcAft>
              <a:buNone/>
            </a:pPr>
            <a:r>
              <a:rPr lang="en" sz="1200">
                <a:solidFill>
                  <a:srgbClr val="000000"/>
                </a:solidFill>
              </a:rPr>
              <a:t>				</a:t>
            </a:r>
            <a:endParaRPr sz="1200">
              <a:solidFill>
                <a:srgbClr val="000000"/>
              </a:solidFill>
            </a:endParaRPr>
          </a:p>
          <a:p>
            <a:pPr indent="0" lvl="0" marL="0" rtl="0" algn="just">
              <a:spcBef>
                <a:spcPts val="0"/>
              </a:spcBef>
              <a:spcAft>
                <a:spcPts val="0"/>
              </a:spcAft>
              <a:buNone/>
            </a:pPr>
            <a:r>
              <a:rPr lang="en" sz="1200">
                <a:solidFill>
                  <a:srgbClr val="000000"/>
                </a:solidFill>
              </a:rPr>
              <a:t>			</a:t>
            </a:r>
            <a:endParaRPr sz="1200">
              <a:solidFill>
                <a:srgbClr val="000000"/>
              </a:solidFill>
            </a:endParaRPr>
          </a:p>
          <a:p>
            <a:pPr indent="0" lvl="0" marL="0" rtl="0" algn="just">
              <a:spcBef>
                <a:spcPts val="0"/>
              </a:spcBef>
              <a:spcAft>
                <a:spcPts val="0"/>
              </a:spcAft>
              <a:buNone/>
            </a:pPr>
            <a:r>
              <a:rPr lang="en" sz="1200">
                <a:solidFill>
                  <a:srgbClr val="000000"/>
                </a:solidFill>
              </a:rPr>
              <a:t>		</a:t>
            </a:r>
            <a:endParaRPr sz="1200">
              <a:solidFill>
                <a:srgbClr val="000000"/>
              </a:solidFill>
            </a:endParaRPr>
          </a:p>
          <a:p>
            <a:pPr indent="0" lvl="0" marL="0" rtl="0" algn="just">
              <a:spcBef>
                <a:spcPts val="0"/>
              </a:spcBef>
              <a:spcAft>
                <a:spcPts val="0"/>
              </a:spcAft>
              <a:buClr>
                <a:srgbClr val="000000"/>
              </a:buClr>
              <a:buSzPts val="1100"/>
              <a:buFont typeface="Arial"/>
              <a:buNone/>
            </a:pPr>
            <a:r>
              <a:t/>
            </a:r>
            <a:endParaRPr sz="1500">
              <a:solidFill>
                <a:srgbClr val="000000"/>
              </a:solidFill>
            </a:endParaRPr>
          </a:p>
          <a:p>
            <a:pPr indent="0" lvl="0" marL="0" rtl="0" algn="just">
              <a:lnSpc>
                <a:spcPct val="115000"/>
              </a:lnSpc>
              <a:spcBef>
                <a:spcPts val="0"/>
              </a:spcBef>
              <a:spcAft>
                <a:spcPts val="0"/>
              </a:spcAft>
              <a:buClr>
                <a:srgbClr val="000000"/>
              </a:buClr>
              <a:buSzPts val="1100"/>
              <a:buFont typeface="Arial"/>
              <a:buNone/>
            </a:pPr>
            <a:r>
              <a:rPr lang="en" sz="1200">
                <a:solidFill>
                  <a:srgbClr val="000000"/>
                </a:solidFill>
              </a:rPr>
              <a:t>					</a:t>
            </a:r>
            <a:endParaRPr sz="1200">
              <a:solidFill>
                <a:srgbClr val="000000"/>
              </a:solidFill>
            </a:endParaRPr>
          </a:p>
          <a:p>
            <a:pPr indent="0" lvl="0" marL="0" rtl="0" algn="just">
              <a:spcBef>
                <a:spcPts val="0"/>
              </a:spcBef>
              <a:spcAft>
                <a:spcPts val="0"/>
              </a:spcAft>
              <a:buClr>
                <a:srgbClr val="000000"/>
              </a:buClr>
              <a:buSzPts val="1100"/>
              <a:buFont typeface="Arial"/>
              <a:buNone/>
            </a:pPr>
            <a:r>
              <a:rPr lang="en" sz="1200">
                <a:solidFill>
                  <a:srgbClr val="000000"/>
                </a:solidFill>
              </a:rPr>
              <a:t>				</a:t>
            </a:r>
            <a:endParaRPr sz="1200">
              <a:solidFill>
                <a:srgbClr val="000000"/>
              </a:solidFill>
            </a:endParaRPr>
          </a:p>
          <a:p>
            <a:pPr indent="0" lvl="0" marL="0" rtl="0" algn="just">
              <a:spcBef>
                <a:spcPts val="0"/>
              </a:spcBef>
              <a:spcAft>
                <a:spcPts val="0"/>
              </a:spcAft>
              <a:buClr>
                <a:srgbClr val="000000"/>
              </a:buClr>
              <a:buSzPts val="1100"/>
              <a:buFont typeface="Arial"/>
              <a:buNone/>
            </a:pPr>
            <a:r>
              <a:rPr lang="en" sz="1200">
                <a:solidFill>
                  <a:srgbClr val="000000"/>
                </a:solidFill>
              </a:rPr>
              <a:t>			</a:t>
            </a:r>
            <a:endParaRPr sz="1200">
              <a:solidFill>
                <a:srgbClr val="000000"/>
              </a:solidFill>
            </a:endParaRPr>
          </a:p>
          <a:p>
            <a:pPr indent="0" lvl="0" marL="0" rtl="0" algn="just">
              <a:spcBef>
                <a:spcPts val="0"/>
              </a:spcBef>
              <a:spcAft>
                <a:spcPts val="0"/>
              </a:spcAft>
              <a:buClr>
                <a:srgbClr val="000000"/>
              </a:buClr>
              <a:buSzPts val="1100"/>
              <a:buFont typeface="Arial"/>
              <a:buNone/>
            </a:pPr>
            <a:r>
              <a:rPr lang="en" sz="1200">
                <a:solidFill>
                  <a:srgbClr val="000000"/>
                </a:solidFill>
              </a:rPr>
              <a:t>		</a:t>
            </a:r>
            <a:endParaRPr sz="1200">
              <a:solidFill>
                <a:srgbClr val="000000"/>
              </a:solidFill>
            </a:endParaRPr>
          </a:p>
          <a:p>
            <a:pPr indent="0" lvl="0" marL="0" rtl="0" algn="just">
              <a:spcBef>
                <a:spcPts val="0"/>
              </a:spcBef>
              <a:spcAft>
                <a:spcPts val="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2"/>
          <p:cNvPicPr preferRelativeResize="0"/>
          <p:nvPr/>
        </p:nvPicPr>
        <p:blipFill>
          <a:blip r:embed="rId3">
            <a:alphaModFix amt="21000"/>
          </a:blip>
          <a:stretch>
            <a:fillRect/>
          </a:stretch>
        </p:blipFill>
        <p:spPr>
          <a:xfrm flipH="1">
            <a:off x="0" y="0"/>
            <a:ext cx="9143999" cy="5143499"/>
          </a:xfrm>
          <a:prstGeom prst="rect">
            <a:avLst/>
          </a:prstGeom>
          <a:noFill/>
          <a:ln>
            <a:noFill/>
          </a:ln>
        </p:spPr>
      </p:pic>
      <p:pic>
        <p:nvPicPr>
          <p:cNvPr id="197" name="Google Shape;197;p32"/>
          <p:cNvPicPr preferRelativeResize="0"/>
          <p:nvPr/>
        </p:nvPicPr>
        <p:blipFill>
          <a:blip r:embed="rId4">
            <a:alphaModFix/>
          </a:blip>
          <a:stretch>
            <a:fillRect/>
          </a:stretch>
        </p:blipFill>
        <p:spPr>
          <a:xfrm>
            <a:off x="851675" y="1125502"/>
            <a:ext cx="7198650" cy="3790675"/>
          </a:xfrm>
          <a:prstGeom prst="rect">
            <a:avLst/>
          </a:prstGeom>
          <a:noFill/>
          <a:ln>
            <a:noFill/>
          </a:ln>
        </p:spPr>
      </p:pic>
      <p:sp>
        <p:nvSpPr>
          <p:cNvPr id="198" name="Google Shape;198;p32"/>
          <p:cNvSpPr txBox="1"/>
          <p:nvPr/>
        </p:nvSpPr>
        <p:spPr>
          <a:xfrm>
            <a:off x="851675" y="591500"/>
            <a:ext cx="7701300" cy="53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following screenshot is of the page when user clicks on the link with Catalog ID = 1.</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3"/>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204" name="Google Shape;204;p33"/>
          <p:cNvSpPr txBox="1"/>
          <p:nvPr/>
        </p:nvSpPr>
        <p:spPr>
          <a:xfrm>
            <a:off x="796625" y="2631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Routing Module</a:t>
            </a:r>
            <a:endParaRPr b="1" i="1" sz="2100">
              <a:solidFill>
                <a:srgbClr val="980000"/>
              </a:solidFill>
              <a:latin typeface="Times New Roman"/>
              <a:ea typeface="Times New Roman"/>
              <a:cs typeface="Times New Roman"/>
              <a:sym typeface="Times New Roman"/>
            </a:endParaRPr>
          </a:p>
        </p:txBody>
      </p:sp>
      <p:sp>
        <p:nvSpPr>
          <p:cNvPr id="205" name="Google Shape;205;p33"/>
          <p:cNvSpPr txBox="1"/>
          <p:nvPr/>
        </p:nvSpPr>
        <p:spPr>
          <a:xfrm>
            <a:off x="796625" y="787000"/>
            <a:ext cx="7606200" cy="4356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All the routes are configured in the ‘app-routing.module.ts’ file. Following are the routes-</a:t>
            </a:r>
            <a:endParaRPr>
              <a:solidFill>
                <a:schemeClr val="dk1"/>
              </a:solidFill>
              <a:latin typeface="Times New Roman"/>
              <a:ea typeface="Times New Roman"/>
              <a:cs typeface="Times New Roman"/>
              <a:sym typeface="Times New Roman"/>
            </a:endParaRPr>
          </a:p>
          <a:p>
            <a:pPr indent="0" lvl="0" marL="0" rtl="0" algn="just">
              <a:lnSpc>
                <a:spcPct val="6000"/>
              </a:lnSpc>
              <a:spcBef>
                <a:spcPts val="9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6000"/>
              </a:lnSpc>
              <a:spcBef>
                <a:spcPts val="900"/>
              </a:spcBef>
              <a:spcAft>
                <a:spcPts val="0"/>
              </a:spcAft>
              <a:buNone/>
            </a:pPr>
            <a:r>
              <a:rPr lang="en">
                <a:solidFill>
                  <a:schemeClr val="dk1"/>
                </a:solidFill>
                <a:latin typeface="Times New Roman"/>
                <a:ea typeface="Times New Roman"/>
                <a:cs typeface="Times New Roman"/>
                <a:sym typeface="Times New Roman"/>
              </a:rPr>
              <a:t> 1. path = ‘’, component = AutomationsComponent. This routes the application to the homepage. </a:t>
            </a:r>
            <a:endParaRPr>
              <a:solidFill>
                <a:schemeClr val="dk1"/>
              </a:solidFill>
              <a:latin typeface="Times New Roman"/>
              <a:ea typeface="Times New Roman"/>
              <a:cs typeface="Times New Roman"/>
              <a:sym typeface="Times New Roman"/>
            </a:endParaRPr>
          </a:p>
          <a:p>
            <a:pPr indent="457200" lvl="0" marL="0" rtl="0" algn="just">
              <a:lnSpc>
                <a:spcPct val="115000"/>
              </a:lnSpc>
              <a:spcBef>
                <a:spcPts val="900"/>
              </a:spcBef>
              <a:spcAft>
                <a:spcPts val="0"/>
              </a:spcAft>
              <a:buNone/>
            </a:pPr>
            <a:r>
              <a:rPr lang="en">
                <a:solidFill>
                  <a:schemeClr val="dk1"/>
                </a:solidFill>
                <a:latin typeface="Times New Roman"/>
                <a:ea typeface="Times New Roman"/>
                <a:cs typeface="Times New Roman"/>
                <a:sym typeface="Times New Roman"/>
              </a:rPr>
              <a:t>URL= </a:t>
            </a:r>
            <a:r>
              <a:rPr lang="en">
                <a:solidFill>
                  <a:schemeClr val="dk1"/>
                </a:solidFill>
                <a:latin typeface="Times New Roman"/>
                <a:ea typeface="Times New Roman"/>
                <a:cs typeface="Times New Roman"/>
                <a:sym typeface="Times New Roman"/>
              </a:rPr>
              <a:t>‘</a:t>
            </a:r>
            <a:r>
              <a:rPr lang="en">
                <a:solidFill>
                  <a:srgbClr val="4A86E8"/>
                </a:solidFill>
                <a:latin typeface="Times New Roman"/>
                <a:ea typeface="Times New Roman"/>
                <a:cs typeface="Times New Roman"/>
                <a:sym typeface="Times New Roman"/>
              </a:rPr>
              <a:t>http://goto/toc-automation-catalog/</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6000"/>
              </a:lnSpc>
              <a:spcBef>
                <a:spcPts val="1200"/>
              </a:spcBef>
              <a:spcAft>
                <a:spcPts val="0"/>
              </a:spcAft>
              <a:buNone/>
            </a:pPr>
            <a:r>
              <a:rPr lang="en">
                <a:solidFill>
                  <a:schemeClr val="dk1"/>
                </a:solidFill>
                <a:latin typeface="Times New Roman"/>
                <a:ea typeface="Times New Roman"/>
                <a:cs typeface="Times New Roman"/>
                <a:sym typeface="Times New Roman"/>
              </a:rPr>
              <a:t> 2</a:t>
            </a:r>
            <a:r>
              <a:rPr lang="en">
                <a:solidFill>
                  <a:schemeClr val="dk1"/>
                </a:solidFill>
                <a:latin typeface="Times New Roman"/>
                <a:ea typeface="Times New Roman"/>
                <a:cs typeface="Times New Roman"/>
                <a:sym typeface="Times New Roman"/>
              </a:rPr>
              <a:t>. path= ‘/register-automation’,  component = RegisterComponent. This routes to the registration page. </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URL=‘</a:t>
            </a:r>
            <a:r>
              <a:rPr lang="en">
                <a:solidFill>
                  <a:srgbClr val="4A86E8"/>
                </a:solidFill>
                <a:latin typeface="Times New Roman"/>
                <a:ea typeface="Times New Roman"/>
                <a:cs typeface="Times New Roman"/>
                <a:sym typeface="Times New Roman"/>
              </a:rPr>
              <a:t>http://goto/toc-automation-component/register-automation</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3. path= ‘/subscribe’, component = SubscribeComponent. This routes to the subscription page. </a:t>
            </a:r>
            <a:endParaRPr>
              <a:solidFill>
                <a:schemeClr val="dk1"/>
              </a:solidFill>
              <a:latin typeface="Times New Roman"/>
              <a:ea typeface="Times New Roman"/>
              <a:cs typeface="Times New Roman"/>
              <a:sym typeface="Times New Roman"/>
            </a:endParaRPr>
          </a:p>
          <a:p>
            <a:pPr indent="45720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URL=’</a:t>
            </a:r>
            <a:r>
              <a:rPr lang="en">
                <a:solidFill>
                  <a:srgbClr val="4A86E8"/>
                </a:solidFill>
                <a:latin typeface="Times New Roman"/>
                <a:ea typeface="Times New Roman"/>
                <a:cs typeface="Times New Roman"/>
                <a:sym typeface="Times New Roman"/>
              </a:rPr>
              <a:t>http://goto/toc-automation-catalog/subscribe</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4. path= ‘/contact-us’, component = ContactusComponent. This routes to the contact-us page.</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URL=’</a:t>
            </a:r>
            <a:r>
              <a:rPr lang="en">
                <a:solidFill>
                  <a:srgbClr val="4A86E8"/>
                </a:solidFill>
                <a:latin typeface="Times New Roman"/>
                <a:ea typeface="Times New Roman"/>
                <a:cs typeface="Times New Roman"/>
                <a:sym typeface="Times New Roman"/>
              </a:rPr>
              <a:t>http://goto/toc-automation-catalog/contact-us</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5. path= ‘:automationstype’, component = AutomationsComponent.</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URL=’</a:t>
            </a:r>
            <a:r>
              <a:rPr lang="en">
                <a:solidFill>
                  <a:srgbClr val="4A86E8"/>
                </a:solidFill>
                <a:latin typeface="Times New Roman"/>
                <a:ea typeface="Times New Roman"/>
                <a:cs typeface="Times New Roman"/>
                <a:sym typeface="Times New Roman"/>
              </a:rPr>
              <a:t>http://goto/toc-automation-catalog/:automationstype</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‘:automationstype’ is a variable that is checked in the OnInit function of the Automations</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component to load the automations page. </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It is matched in the following way-</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21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05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4"/>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211" name="Google Shape;211;p34"/>
          <p:cNvSpPr txBox="1"/>
          <p:nvPr/>
        </p:nvSpPr>
        <p:spPr>
          <a:xfrm>
            <a:off x="711150" y="773100"/>
            <a:ext cx="7701300" cy="4047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if(automationstype === ‘Incident’)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onSelect(domainname) function is called and ‘Incident’ is passed as parameter.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else if (automationstype === ‘Run’)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	onSelect(domainname) function is called and ‘Run’ is passed as parameter.}</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Similarly other domains (Request, Query etc.) are called.</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URLs= ‘http://goto/toc-automation-catalog/Incident’ or ‘http://goto/toc-automation-catalog/Run’….etc.</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‘:automationstype’ is a number, this is mapped with the automation’s catalog ID and the ‘seatchbyid(id)’ function is called to display that automation. For example, the URL = ‘http://goto//toc-automation-catalog/1’ with display only the automation with ID=1 as shown in the image on slide 20.</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35"/>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217" name="Google Shape;217;p35"/>
          <p:cNvSpPr txBox="1"/>
          <p:nvPr/>
        </p:nvSpPr>
        <p:spPr>
          <a:xfrm>
            <a:off x="804850" y="3849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Conclusion and Future Scope</a:t>
            </a:r>
            <a:endParaRPr b="1" i="1" sz="2100">
              <a:solidFill>
                <a:srgbClr val="980000"/>
              </a:solidFill>
              <a:latin typeface="Times New Roman"/>
              <a:ea typeface="Times New Roman"/>
              <a:cs typeface="Times New Roman"/>
              <a:sym typeface="Times New Roman"/>
            </a:endParaRPr>
          </a:p>
        </p:txBody>
      </p:sp>
      <p:sp>
        <p:nvSpPr>
          <p:cNvPr id="218" name="Google Shape;218;p35"/>
          <p:cNvSpPr txBox="1"/>
          <p:nvPr/>
        </p:nvSpPr>
        <p:spPr>
          <a:xfrm>
            <a:off x="804850" y="1100975"/>
            <a:ext cx="7635600" cy="357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catalog has seen a really quick spike in visitor count since its release (3000 hits in 3 days) and a good number of users have subscribed to the catalog.</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0"/>
              </a:spcAft>
              <a:buNone/>
            </a:pPr>
            <a:r>
              <a:rPr b="1" lang="en" sz="1500">
                <a:solidFill>
                  <a:schemeClr val="dk1"/>
                </a:solidFill>
                <a:latin typeface="Times New Roman"/>
                <a:ea typeface="Times New Roman"/>
                <a:cs typeface="Times New Roman"/>
                <a:sym typeface="Times New Roman"/>
              </a:rPr>
              <a:t>Future Scope - </a:t>
            </a:r>
            <a:endParaRPr b="1" sz="1500">
              <a:solidFill>
                <a:schemeClr val="dk1"/>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Clr>
                <a:schemeClr val="dk1"/>
              </a:buClr>
              <a:buSzPts val="1400"/>
              <a:buFont typeface="Times New Roman"/>
              <a:buAutoNum type="romanUcPeriod"/>
            </a:pPr>
            <a:r>
              <a:rPr lang="en">
                <a:solidFill>
                  <a:schemeClr val="dk1"/>
                </a:solidFill>
                <a:latin typeface="Times New Roman"/>
                <a:ea typeface="Times New Roman"/>
                <a:cs typeface="Times New Roman"/>
                <a:sym typeface="Times New Roman"/>
              </a:rPr>
              <a:t>Automate addition of new automations into the database.</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romanUcPeriod"/>
            </a:pPr>
            <a:r>
              <a:rPr lang="en">
                <a:solidFill>
                  <a:schemeClr val="dk1"/>
                </a:solidFill>
                <a:latin typeface="Times New Roman"/>
                <a:ea typeface="Times New Roman"/>
                <a:cs typeface="Times New Roman"/>
                <a:sym typeface="Times New Roman"/>
              </a:rPr>
              <a:t>Filter automations by execution stats, reusability considerations (high, medium and low).</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romanUcPeriod"/>
            </a:pPr>
            <a:r>
              <a:rPr lang="en">
                <a:solidFill>
                  <a:schemeClr val="dk1"/>
                </a:solidFill>
                <a:latin typeface="Times New Roman"/>
                <a:ea typeface="Times New Roman"/>
                <a:cs typeface="Times New Roman"/>
                <a:sym typeface="Times New Roman"/>
              </a:rPr>
              <a:t>Further enhancement of search by introducing search by name, description, tags or all.</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9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36"/>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224" name="Google Shape;224;p36"/>
          <p:cNvSpPr txBox="1"/>
          <p:nvPr/>
        </p:nvSpPr>
        <p:spPr>
          <a:xfrm>
            <a:off x="749525" y="263175"/>
            <a:ext cx="51363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Ticket Enrichment using Machine Learning</a:t>
            </a:r>
            <a:endParaRPr b="1" i="1" sz="2100">
              <a:solidFill>
                <a:srgbClr val="980000"/>
              </a:solidFill>
              <a:latin typeface="Times New Roman"/>
              <a:ea typeface="Times New Roman"/>
              <a:cs typeface="Times New Roman"/>
              <a:sym typeface="Times New Roman"/>
            </a:endParaRPr>
          </a:p>
        </p:txBody>
      </p:sp>
      <p:sp>
        <p:nvSpPr>
          <p:cNvPr id="225" name="Google Shape;225;p36"/>
          <p:cNvSpPr txBox="1"/>
          <p:nvPr/>
        </p:nvSpPr>
        <p:spPr>
          <a:xfrm>
            <a:off x="749525" y="834675"/>
            <a:ext cx="7887600" cy="4117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This solution is designed for the support analysts that work on resolving the errors generated by different applications by providing  ‘labels’ for the latest errors.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The labels best describe the errors that guide the analysts to know what steps to follow for their resolutions.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Objectives-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To</a:t>
            </a:r>
            <a:r>
              <a:rPr lang="en">
                <a:solidFill>
                  <a:schemeClr val="dk1"/>
                </a:solidFill>
              </a:rPr>
              <a:t> </a:t>
            </a:r>
            <a:r>
              <a:rPr lang="en">
                <a:solidFill>
                  <a:schemeClr val="dk1"/>
                </a:solidFill>
                <a:latin typeface="Times New Roman"/>
                <a:ea typeface="Times New Roman"/>
                <a:cs typeface="Times New Roman"/>
                <a:sym typeface="Times New Roman"/>
              </a:rPr>
              <a:t>develop an automation in IPCenter that extracts the latest errors for particular jobs of an application by logging into the server and enriches the IT ticket data with the error labels predicted using Machine Learning.</a:t>
            </a:r>
            <a:r>
              <a:rPr lang="en">
                <a:solidFill>
                  <a:schemeClr val="dk1"/>
                </a:solidFill>
              </a:rPr>
              <a:t> </a:t>
            </a:r>
            <a:endParaRPr>
              <a:solidFill>
                <a:schemeClr val="dk1"/>
              </a:solidFill>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To help incorporate the automation component with the wrapper automations developed by the automation developers of Asset Management and Investment Banking teams.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rPr>
              <a:t>					</a:t>
            </a:r>
            <a:endParaRPr sz="1100">
              <a:solidFill>
                <a:schemeClr val="dk1"/>
              </a:solidFill>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6000"/>
              </a:lnSpc>
              <a:spcBef>
                <a:spcPts val="120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2100"/>
              </a:spcBef>
              <a:spcAft>
                <a:spcPts val="21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37"/>
          <p:cNvPicPr preferRelativeResize="0"/>
          <p:nvPr/>
        </p:nvPicPr>
        <p:blipFill>
          <a:blip r:embed="rId3">
            <a:alphaModFix amt="21000"/>
          </a:blip>
          <a:stretch>
            <a:fillRect/>
          </a:stretch>
        </p:blipFill>
        <p:spPr>
          <a:xfrm flipH="1">
            <a:off x="0" y="0"/>
            <a:ext cx="9143999" cy="5143499"/>
          </a:xfrm>
          <a:prstGeom prst="rect">
            <a:avLst/>
          </a:prstGeom>
          <a:noFill/>
          <a:ln>
            <a:noFill/>
          </a:ln>
        </p:spPr>
      </p:pic>
      <p:pic>
        <p:nvPicPr>
          <p:cNvPr id="231" name="Google Shape;231;p37"/>
          <p:cNvPicPr preferRelativeResize="0"/>
          <p:nvPr/>
        </p:nvPicPr>
        <p:blipFill>
          <a:blip r:embed="rId4">
            <a:alphaModFix/>
          </a:blip>
          <a:stretch>
            <a:fillRect/>
          </a:stretch>
        </p:blipFill>
        <p:spPr>
          <a:xfrm>
            <a:off x="2069750" y="860550"/>
            <a:ext cx="4977601" cy="3351725"/>
          </a:xfrm>
          <a:prstGeom prst="rect">
            <a:avLst/>
          </a:prstGeom>
          <a:noFill/>
          <a:ln>
            <a:noFill/>
          </a:ln>
        </p:spPr>
      </p:pic>
      <p:sp>
        <p:nvSpPr>
          <p:cNvPr id="232" name="Google Shape;232;p37"/>
          <p:cNvSpPr txBox="1"/>
          <p:nvPr/>
        </p:nvSpPr>
        <p:spPr>
          <a:xfrm>
            <a:off x="2069750" y="378600"/>
            <a:ext cx="5136300" cy="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700">
                <a:latin typeface="Times New Roman"/>
                <a:ea typeface="Times New Roman"/>
                <a:cs typeface="Times New Roman"/>
                <a:sym typeface="Times New Roman"/>
              </a:rPr>
              <a:t>APIs used -</a:t>
            </a:r>
            <a:endParaRPr b="1" i="1" sz="1700">
              <a:latin typeface="Times New Roman"/>
              <a:ea typeface="Times New Roman"/>
              <a:cs typeface="Times New Roman"/>
              <a:sym typeface="Times New Roman"/>
            </a:endParaRPr>
          </a:p>
        </p:txBody>
      </p:sp>
      <p:sp>
        <p:nvSpPr>
          <p:cNvPr id="233" name="Google Shape;233;p37"/>
          <p:cNvSpPr txBox="1"/>
          <p:nvPr/>
        </p:nvSpPr>
        <p:spPr>
          <a:xfrm>
            <a:off x="1528725" y="4290125"/>
            <a:ext cx="7242600" cy="54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following screenshots are of the IPCenter Automation Component</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8"/>
          <p:cNvPicPr preferRelativeResize="0"/>
          <p:nvPr/>
        </p:nvPicPr>
        <p:blipFill>
          <a:blip r:embed="rId3">
            <a:alphaModFix/>
          </a:blip>
          <a:stretch>
            <a:fillRect/>
          </a:stretch>
        </p:blipFill>
        <p:spPr>
          <a:xfrm>
            <a:off x="240825" y="0"/>
            <a:ext cx="8662351"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39"/>
          <p:cNvPicPr preferRelativeResize="0"/>
          <p:nvPr/>
        </p:nvPicPr>
        <p:blipFill>
          <a:blip r:embed="rId3">
            <a:alphaModFix/>
          </a:blip>
          <a:stretch>
            <a:fillRect/>
          </a:stretch>
        </p:blipFill>
        <p:spPr>
          <a:xfrm>
            <a:off x="345650" y="0"/>
            <a:ext cx="8288752" cy="5183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40"/>
          <p:cNvPicPr preferRelativeResize="0"/>
          <p:nvPr/>
        </p:nvPicPr>
        <p:blipFill>
          <a:blip r:embed="rId3">
            <a:alphaModFix/>
          </a:blip>
          <a:stretch>
            <a:fillRect/>
          </a:stretch>
        </p:blipFill>
        <p:spPr>
          <a:xfrm>
            <a:off x="388925" y="0"/>
            <a:ext cx="8245474" cy="5143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p41"/>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254" name="Google Shape;254;p41"/>
          <p:cNvSpPr txBox="1"/>
          <p:nvPr/>
        </p:nvSpPr>
        <p:spPr>
          <a:xfrm>
            <a:off x="677475" y="378600"/>
            <a:ext cx="61389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Incorporating the IPCenter Automation Component</a:t>
            </a:r>
            <a:endParaRPr b="1" i="1" sz="2100">
              <a:solidFill>
                <a:srgbClr val="980000"/>
              </a:solidFill>
              <a:latin typeface="Times New Roman"/>
              <a:ea typeface="Times New Roman"/>
              <a:cs typeface="Times New Roman"/>
              <a:sym typeface="Times New Roman"/>
            </a:endParaRPr>
          </a:p>
        </p:txBody>
      </p:sp>
      <p:sp>
        <p:nvSpPr>
          <p:cNvPr id="255" name="Google Shape;255;p41"/>
          <p:cNvSpPr txBox="1"/>
          <p:nvPr/>
        </p:nvSpPr>
        <p:spPr>
          <a:xfrm>
            <a:off x="749525" y="834675"/>
            <a:ext cx="7887600" cy="4117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a:solidFill>
                  <a:schemeClr val="dk1"/>
                </a:solidFill>
                <a:latin typeface="Times New Roman"/>
                <a:ea typeface="Times New Roman"/>
                <a:cs typeface="Times New Roman"/>
                <a:sym typeface="Times New Roman"/>
              </a:rPr>
              <a:t>The two teams - Asset Management and Investment Banking were assisted with incorporating the ML component into their respective IPC automation wrappers. Following are the steps followed for both the teams-</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210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Job names and error log data (~90 days) of applications were collected from the teams.</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Preprocessing of the errors data (removing headers and footers and manual labeling of the errors) was performed.</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MLP algorithm was run on those error data.</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The model was pickled and stored by calling the create_model API.</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The ML automation component was added as a link in the automation wrappers developed by the respective teams. </a:t>
            </a:r>
            <a:br>
              <a:rPr lang="en">
                <a:solidFill>
                  <a:schemeClr val="dk1"/>
                </a:solidFill>
              </a:rPr>
            </a:br>
            <a:br>
              <a:rPr lang="en">
                <a:solidFill>
                  <a:schemeClr val="dk1"/>
                </a:solidFill>
              </a:rPr>
            </a:br>
            <a:r>
              <a:rPr lang="en">
                <a:solidFill>
                  <a:schemeClr val="dk1"/>
                </a:solidFill>
              </a:rPr>
              <a:t> </a:t>
            </a:r>
            <a:r>
              <a:rPr lang="en" sz="1100">
                <a:solidFill>
                  <a:schemeClr val="dk1"/>
                </a:solidFill>
              </a:rPr>
              <a:t>						</a:t>
            </a:r>
            <a:br>
              <a:rPr lang="en">
                <a:solidFill>
                  <a:schemeClr val="dk1"/>
                </a:solidFill>
              </a:rPr>
            </a:br>
            <a:r>
              <a:rPr lang="en">
                <a:solidFill>
                  <a:schemeClr val="dk1"/>
                </a:solidFill>
              </a:rPr>
              <a:t> </a:t>
            </a:r>
            <a:r>
              <a:rPr lang="en" sz="1100">
                <a:solidFill>
                  <a:schemeClr val="dk1"/>
                </a:solidFill>
              </a:rPr>
              <a:t>							</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en" sz="1100">
                <a:solidFill>
                  <a:schemeClr val="dk1"/>
                </a:solidFill>
              </a:rPr>
              <a:t>							 								</a:t>
            </a:r>
            <a:br>
              <a:rPr lang="en">
                <a:solidFill>
                  <a:schemeClr val="dk1"/>
                </a:solidFill>
              </a:rPr>
            </a:br>
            <a:r>
              <a:rPr lang="en" sz="1100">
                <a:solidFill>
                  <a:schemeClr val="dk1"/>
                </a:solidFill>
              </a:rPr>
              <a:t>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just">
              <a:lnSpc>
                <a:spcPct val="115000"/>
              </a:lnSpc>
              <a:spcBef>
                <a:spcPts val="21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just">
              <a:lnSpc>
                <a:spcPct val="115000"/>
              </a:lnSpc>
              <a:spcBef>
                <a:spcPts val="21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just">
              <a:lnSpc>
                <a:spcPct val="115000"/>
              </a:lnSpc>
              <a:spcBef>
                <a:spcPts val="2100"/>
              </a:spcBef>
              <a:spcAft>
                <a:spcPts val="2100"/>
              </a:spcAft>
              <a:buNone/>
            </a:pPr>
            <a:r>
              <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mt="12000"/>
          </a:blip>
          <a:stretch>
            <a:fillRect/>
          </a:stretch>
        </p:blipFill>
        <p:spPr>
          <a:xfrm flipH="1">
            <a:off x="0" y="0"/>
            <a:ext cx="9143999" cy="5143499"/>
          </a:xfrm>
          <a:prstGeom prst="rect">
            <a:avLst/>
          </a:prstGeom>
          <a:noFill/>
          <a:ln>
            <a:noFill/>
          </a:ln>
        </p:spPr>
      </p:pic>
      <p:sp>
        <p:nvSpPr>
          <p:cNvPr id="73" name="Google Shape;73;p15"/>
          <p:cNvSpPr txBox="1"/>
          <p:nvPr/>
        </p:nvSpPr>
        <p:spPr>
          <a:xfrm>
            <a:off x="749525" y="2631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The Automation Catalog</a:t>
            </a:r>
            <a:endParaRPr b="1" i="1" sz="2100">
              <a:solidFill>
                <a:srgbClr val="980000"/>
              </a:solidFill>
              <a:latin typeface="Times New Roman"/>
              <a:ea typeface="Times New Roman"/>
              <a:cs typeface="Times New Roman"/>
              <a:sym typeface="Times New Roman"/>
            </a:endParaRPr>
          </a:p>
        </p:txBody>
      </p:sp>
      <p:sp>
        <p:nvSpPr>
          <p:cNvPr id="74" name="Google Shape;74;p15"/>
          <p:cNvSpPr txBox="1"/>
          <p:nvPr/>
        </p:nvSpPr>
        <p:spPr>
          <a:xfrm>
            <a:off x="749525" y="834675"/>
            <a:ext cx="7887600" cy="4117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The Automation Catalog is a highly visible website across the organization.</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It is conceived as a data store to record all live automations in TOC deployed through strategic platforms - IPCenter and Automation Anywhere and non-strategic platforms - Python, Shell, Perl etc. in order to promote ‘reusability’ of standardized and commoditized (off the shelf readily deployable) automations to save development time and to reduce risks and costs that may incur.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50000"/>
              </a:lnSpc>
              <a:spcBef>
                <a:spcPts val="1200"/>
              </a:spcBef>
              <a:spcAft>
                <a:spcPts val="0"/>
              </a:spcAft>
              <a:buNone/>
            </a:pPr>
            <a:r>
              <a:rPr b="1" lang="en">
                <a:solidFill>
                  <a:schemeClr val="dk1"/>
                </a:solidFill>
                <a:latin typeface="Times New Roman"/>
                <a:ea typeface="Times New Roman"/>
                <a:cs typeface="Times New Roman"/>
                <a:sym typeface="Times New Roman"/>
              </a:rPr>
              <a:t>Tools and Development Environment- </a:t>
            </a:r>
            <a:endParaRPr b="1">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The w</a:t>
            </a:r>
            <a:r>
              <a:rPr lang="en">
                <a:solidFill>
                  <a:schemeClr val="dk1"/>
                </a:solidFill>
                <a:latin typeface="Times New Roman"/>
                <a:ea typeface="Times New Roman"/>
                <a:cs typeface="Times New Roman"/>
                <a:sym typeface="Times New Roman"/>
              </a:rPr>
              <a:t>ebsite is built </a:t>
            </a:r>
            <a:r>
              <a:rPr lang="en">
                <a:solidFill>
                  <a:schemeClr val="dk1"/>
                </a:solidFill>
                <a:latin typeface="Times New Roman"/>
                <a:ea typeface="Times New Roman"/>
                <a:cs typeface="Times New Roman"/>
                <a:sym typeface="Times New Roman"/>
              </a:rPr>
              <a:t>using Angular 8. </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IDE - IntelliJ Idea Ultimate 2019</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Node Version - 10.16.9</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NPM Version - 6.9.0</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Angular CLI Version - 9.1.4</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Bootstrap Version - 3.3.7</a:t>
            </a:r>
            <a:endParaRPr>
              <a:solidFill>
                <a:schemeClr val="dk1"/>
              </a:solidFill>
              <a:latin typeface="Times New Roman"/>
              <a:ea typeface="Times New Roman"/>
              <a:cs typeface="Times New Roman"/>
              <a:sym typeface="Times New Roman"/>
            </a:endParaRPr>
          </a:p>
          <a:p>
            <a:pPr indent="0" lvl="0" marL="0" rtl="0" algn="just">
              <a:lnSpc>
                <a:spcPct val="6000"/>
              </a:lnSpc>
              <a:spcBef>
                <a:spcPts val="210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2100"/>
              </a:spcBef>
              <a:spcAft>
                <a:spcPts val="21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42"/>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261" name="Google Shape;261;p42"/>
          <p:cNvSpPr txBox="1"/>
          <p:nvPr/>
        </p:nvSpPr>
        <p:spPr>
          <a:xfrm>
            <a:off x="804850" y="3849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Conclusion and Future Scope</a:t>
            </a:r>
            <a:endParaRPr b="1" i="1" sz="2100">
              <a:solidFill>
                <a:srgbClr val="980000"/>
              </a:solidFill>
              <a:latin typeface="Times New Roman"/>
              <a:ea typeface="Times New Roman"/>
              <a:cs typeface="Times New Roman"/>
              <a:sym typeface="Times New Roman"/>
            </a:endParaRPr>
          </a:p>
        </p:txBody>
      </p:sp>
      <p:sp>
        <p:nvSpPr>
          <p:cNvPr id="262" name="Google Shape;262;p42"/>
          <p:cNvSpPr txBox="1"/>
          <p:nvPr/>
        </p:nvSpPr>
        <p:spPr>
          <a:xfrm>
            <a:off x="804850" y="1100975"/>
            <a:ext cx="7635600" cy="357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The ML automation component linked to the automation wrappers, enriched the tickets with t</a:t>
            </a:r>
            <a:r>
              <a:rPr lang="en">
                <a:solidFill>
                  <a:schemeClr val="dk1"/>
                </a:solidFill>
                <a:latin typeface="Times New Roman"/>
                <a:ea typeface="Times New Roman"/>
                <a:cs typeface="Times New Roman"/>
                <a:sym typeface="Times New Roman"/>
              </a:rPr>
              <a:t>he error labels.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The future scope is to automate some of the resolutions of the errors based on the error label predicted.</a:t>
            </a: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For example, most of the errors require a restart of the application. Hence, whenever such errors get predicted with the error label, the error label can be mapped with the process it must follow for resolution. Here, the process is restart of the application.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0"/>
              </a:spcAft>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0"/>
              </a:spcAft>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9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Google Shape;267;p43"/>
          <p:cNvPicPr preferRelativeResize="0"/>
          <p:nvPr/>
        </p:nvPicPr>
        <p:blipFill>
          <a:blip r:embed="rId3">
            <a:alphaModFix amt="71000"/>
          </a:blip>
          <a:stretch>
            <a:fillRect/>
          </a:stretch>
        </p:blipFill>
        <p:spPr>
          <a:xfrm>
            <a:off x="0" y="0"/>
            <a:ext cx="9143999" cy="5143499"/>
          </a:xfrm>
          <a:prstGeom prst="rect">
            <a:avLst/>
          </a:prstGeom>
          <a:noFill/>
          <a:ln>
            <a:noFill/>
          </a:ln>
        </p:spPr>
      </p:pic>
      <p:sp>
        <p:nvSpPr>
          <p:cNvPr id="268" name="Google Shape;268;p43"/>
          <p:cNvSpPr txBox="1"/>
          <p:nvPr/>
        </p:nvSpPr>
        <p:spPr>
          <a:xfrm>
            <a:off x="5087550" y="3092575"/>
            <a:ext cx="3681900" cy="19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4500">
                <a:latin typeface="Amatic SC"/>
                <a:ea typeface="Amatic SC"/>
                <a:cs typeface="Amatic SC"/>
                <a:sym typeface="Amatic SC"/>
              </a:rPr>
              <a:t>Thank you!</a:t>
            </a:r>
            <a:endParaRPr b="1" i="1" sz="4500">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80" name="Google Shape;80;p16"/>
          <p:cNvSpPr txBox="1"/>
          <p:nvPr/>
        </p:nvSpPr>
        <p:spPr>
          <a:xfrm>
            <a:off x="570650" y="270375"/>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Application Structure/ Methodology</a:t>
            </a:r>
            <a:endParaRPr b="1" i="1" sz="2100">
              <a:solidFill>
                <a:srgbClr val="980000"/>
              </a:solidFill>
              <a:latin typeface="Times New Roman"/>
              <a:ea typeface="Times New Roman"/>
              <a:cs typeface="Times New Roman"/>
              <a:sym typeface="Times New Roman"/>
            </a:endParaRPr>
          </a:p>
        </p:txBody>
      </p:sp>
      <p:pic>
        <p:nvPicPr>
          <p:cNvPr id="81" name="Google Shape;81;p16"/>
          <p:cNvPicPr preferRelativeResize="0"/>
          <p:nvPr/>
        </p:nvPicPr>
        <p:blipFill>
          <a:blip r:embed="rId4">
            <a:alphaModFix/>
          </a:blip>
          <a:stretch>
            <a:fillRect/>
          </a:stretch>
        </p:blipFill>
        <p:spPr>
          <a:xfrm>
            <a:off x="570650" y="889301"/>
            <a:ext cx="8219850" cy="3986700"/>
          </a:xfrm>
          <a:prstGeom prst="rect">
            <a:avLst/>
          </a:prstGeom>
          <a:noFill/>
          <a:ln>
            <a:noFill/>
          </a:ln>
        </p:spPr>
      </p:pic>
      <p:cxnSp>
        <p:nvCxnSpPr>
          <p:cNvPr id="82" name="Google Shape;82;p16"/>
          <p:cNvCxnSpPr/>
          <p:nvPr/>
        </p:nvCxnSpPr>
        <p:spPr>
          <a:xfrm>
            <a:off x="4393125" y="1934825"/>
            <a:ext cx="0" cy="7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199989" y="0"/>
            <a:ext cx="6367523" cy="5143500"/>
          </a:xfrm>
          <a:prstGeom prst="rect">
            <a:avLst/>
          </a:prstGeom>
          <a:noFill/>
          <a:ln>
            <a:noFill/>
          </a:ln>
        </p:spPr>
      </p:pic>
      <p:pic>
        <p:nvPicPr>
          <p:cNvPr id="88" name="Google Shape;88;p17"/>
          <p:cNvPicPr preferRelativeResize="0"/>
          <p:nvPr/>
        </p:nvPicPr>
        <p:blipFill>
          <a:blip r:embed="rId4">
            <a:alphaModFix amt="0"/>
          </a:blip>
          <a:stretch>
            <a:fillRect/>
          </a:stretch>
        </p:blipFill>
        <p:spPr>
          <a:xfrm>
            <a:off x="0" y="0"/>
            <a:ext cx="9143999"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94" name="Google Shape;94;p18"/>
          <p:cNvSpPr txBox="1"/>
          <p:nvPr/>
        </p:nvSpPr>
        <p:spPr>
          <a:xfrm>
            <a:off x="513250" y="253800"/>
            <a:ext cx="44502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100">
                <a:solidFill>
                  <a:srgbClr val="980000"/>
                </a:solidFill>
                <a:latin typeface="Times New Roman"/>
                <a:ea typeface="Times New Roman"/>
                <a:cs typeface="Times New Roman"/>
                <a:sym typeface="Times New Roman"/>
              </a:rPr>
              <a:t>Automations Component</a:t>
            </a:r>
            <a:endParaRPr b="1" i="1" sz="2100">
              <a:solidFill>
                <a:srgbClr val="980000"/>
              </a:solidFill>
              <a:latin typeface="Times New Roman"/>
              <a:ea typeface="Times New Roman"/>
              <a:cs typeface="Times New Roman"/>
              <a:sym typeface="Times New Roman"/>
            </a:endParaRPr>
          </a:p>
        </p:txBody>
      </p:sp>
      <p:sp>
        <p:nvSpPr>
          <p:cNvPr id="95" name="Google Shape;95;p18"/>
          <p:cNvSpPr txBox="1"/>
          <p:nvPr/>
        </p:nvSpPr>
        <p:spPr>
          <a:xfrm>
            <a:off x="513250" y="941725"/>
            <a:ext cx="8117400" cy="3860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This component displays the homepage as well as the automation listings. Initially, the homepage is loaded whenever users visit the website.</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9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homepage is the main page that describes the ‘what, why and how’ of the catalog. It also displays some statistics about the site in the form of widgets on the bottom of the page.</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9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Visitors count and the count of total automations onboard are done in the backend and the data is called using the HTTP GET method. The APIs are built using Python FLASK.</a:t>
            </a:r>
            <a:endParaRPr>
              <a:solidFill>
                <a:schemeClr val="dk1"/>
              </a:solidFill>
              <a:latin typeface="Times New Roman"/>
              <a:ea typeface="Times New Roman"/>
              <a:cs typeface="Times New Roman"/>
              <a:sym typeface="Times New Roman"/>
            </a:endParaRPr>
          </a:p>
        </p:txBody>
      </p:sp>
      <p:pic>
        <p:nvPicPr>
          <p:cNvPr id="96" name="Google Shape;96;p18"/>
          <p:cNvPicPr preferRelativeResize="0"/>
          <p:nvPr/>
        </p:nvPicPr>
        <p:blipFill>
          <a:blip r:embed="rId4">
            <a:alphaModFix/>
          </a:blip>
          <a:stretch>
            <a:fillRect/>
          </a:stretch>
        </p:blipFill>
        <p:spPr>
          <a:xfrm>
            <a:off x="513238" y="2312900"/>
            <a:ext cx="8117526" cy="107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mt="21000"/>
          </a:blip>
          <a:stretch>
            <a:fillRect/>
          </a:stretch>
        </p:blipFill>
        <p:spPr>
          <a:xfrm flipH="1">
            <a:off x="0" y="0"/>
            <a:ext cx="9143999" cy="5143499"/>
          </a:xfrm>
          <a:prstGeom prst="rect">
            <a:avLst/>
          </a:prstGeom>
          <a:noFill/>
          <a:ln>
            <a:noFill/>
          </a:ln>
        </p:spPr>
      </p:pic>
      <p:sp>
        <p:nvSpPr>
          <p:cNvPr id="102" name="Google Shape;102;p19"/>
          <p:cNvSpPr txBox="1"/>
          <p:nvPr/>
        </p:nvSpPr>
        <p:spPr>
          <a:xfrm>
            <a:off x="589350" y="763725"/>
            <a:ext cx="7860600" cy="42345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When user clicks on either of the links on the side panel, the ‘onSelect(domain)’ function is called and the domain is passed as parameter. This function hides all the content of the homepage except the side panel and displays the automation-list division. The data is called using HTTP GET method and the domain is passed as parameter. The API is built using Python FLASK.</a:t>
            </a:r>
            <a:endParaRPr>
              <a:solidFill>
                <a:schemeClr val="dk1"/>
              </a:solidFill>
              <a:latin typeface="Times New Roman"/>
              <a:ea typeface="Times New Roman"/>
              <a:cs typeface="Times New Roman"/>
              <a:sym typeface="Times New Roman"/>
            </a:endParaRPr>
          </a:p>
          <a:p>
            <a:pPr indent="0" lvl="0" marL="457200" rtl="0" algn="just">
              <a:lnSpc>
                <a:spcPct val="6000"/>
              </a:lnSpc>
              <a:spcBef>
                <a:spcPts val="9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9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data is received in JSON format where each automation is an object and its description is listed in attribute-value format.</a:t>
            </a:r>
            <a:endParaRPr>
              <a:solidFill>
                <a:schemeClr val="dk1"/>
              </a:solidFill>
              <a:latin typeface="Times New Roman"/>
              <a:ea typeface="Times New Roman"/>
              <a:cs typeface="Times New Roman"/>
              <a:sym typeface="Times New Roman"/>
            </a:endParaRPr>
          </a:p>
          <a:p>
            <a:pPr indent="0" lvl="0" marL="457200" rtl="0" algn="just">
              <a:lnSpc>
                <a:spcPct val="6000"/>
              </a:lnSpc>
              <a:spcBef>
                <a:spcPts val="9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9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For each object (automation) a block is created that displays its name and description along with a ‘Read more’ button that when clicked, opens a pop-up on the screen with 5 tabs to display more information about the automation.</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0"/>
              </a:spcAft>
              <a:buNone/>
            </a:pPr>
            <a:r>
              <a:rPr lang="en">
                <a:solidFill>
                  <a:schemeClr val="dk1"/>
                </a:solidFill>
                <a:latin typeface="Times New Roman"/>
                <a:ea typeface="Times New Roman"/>
                <a:cs typeface="Times New Roman"/>
                <a:sym typeface="Times New Roman"/>
              </a:rPr>
              <a:t>Following images show the automation listings for the ‘Incident’ type automations and the pop-up for the second automation in the Incident type automations listing and the data shown in each different tabs.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900"/>
              </a:spcBef>
              <a:spcAft>
                <a:spcPts val="9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776725" y="0"/>
            <a:ext cx="698917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mt="21000"/>
          </a:blip>
          <a:stretch>
            <a:fillRect/>
          </a:stretch>
        </p:blipFill>
        <p:spPr>
          <a:xfrm flipH="1">
            <a:off x="0" y="0"/>
            <a:ext cx="9143999" cy="5143499"/>
          </a:xfrm>
          <a:prstGeom prst="rect">
            <a:avLst/>
          </a:prstGeom>
          <a:noFill/>
          <a:ln>
            <a:noFill/>
          </a:ln>
        </p:spPr>
      </p:pic>
      <p:pic>
        <p:nvPicPr>
          <p:cNvPr id="113" name="Google Shape;113;p21"/>
          <p:cNvPicPr preferRelativeResize="0"/>
          <p:nvPr/>
        </p:nvPicPr>
        <p:blipFill>
          <a:blip r:embed="rId4">
            <a:alphaModFix/>
          </a:blip>
          <a:stretch>
            <a:fillRect/>
          </a:stretch>
        </p:blipFill>
        <p:spPr>
          <a:xfrm>
            <a:off x="191300" y="673000"/>
            <a:ext cx="4193025" cy="2536000"/>
          </a:xfrm>
          <a:prstGeom prst="rect">
            <a:avLst/>
          </a:prstGeom>
          <a:noFill/>
          <a:ln>
            <a:noFill/>
          </a:ln>
        </p:spPr>
      </p:pic>
      <p:pic>
        <p:nvPicPr>
          <p:cNvPr id="114" name="Google Shape;114;p21"/>
          <p:cNvPicPr preferRelativeResize="0"/>
          <p:nvPr/>
        </p:nvPicPr>
        <p:blipFill>
          <a:blip r:embed="rId5">
            <a:alphaModFix/>
          </a:blip>
          <a:stretch>
            <a:fillRect/>
          </a:stretch>
        </p:blipFill>
        <p:spPr>
          <a:xfrm>
            <a:off x="4572000" y="672999"/>
            <a:ext cx="3851600" cy="4461225"/>
          </a:xfrm>
          <a:prstGeom prst="rect">
            <a:avLst/>
          </a:prstGeom>
          <a:noFill/>
          <a:ln>
            <a:noFill/>
          </a:ln>
        </p:spPr>
      </p:pic>
      <p:sp>
        <p:nvSpPr>
          <p:cNvPr id="115" name="Google Shape;115;p21"/>
          <p:cNvSpPr txBox="1"/>
          <p:nvPr/>
        </p:nvSpPr>
        <p:spPr>
          <a:xfrm>
            <a:off x="205225" y="229700"/>
            <a:ext cx="2726400" cy="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Automation Description Tab-</a:t>
            </a:r>
            <a:endParaRPr/>
          </a:p>
        </p:txBody>
      </p:sp>
      <p:sp>
        <p:nvSpPr>
          <p:cNvPr id="116" name="Google Shape;116;p21"/>
          <p:cNvSpPr txBox="1"/>
          <p:nvPr/>
        </p:nvSpPr>
        <p:spPr>
          <a:xfrm>
            <a:off x="4572000" y="271850"/>
            <a:ext cx="25578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Automation Details Tab-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