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5" r:id="rId1"/>
  </p:sldMasterIdLst>
  <p:sldIdLst>
    <p:sldId id="256" r:id="rId2"/>
    <p:sldId id="271" r:id="rId3"/>
    <p:sldId id="272" r:id="rId4"/>
    <p:sldId id="277" r:id="rId5"/>
    <p:sldId id="279" r:id="rId6"/>
    <p:sldId id="258" r:id="rId7"/>
    <p:sldId id="280" r:id="rId8"/>
    <p:sldId id="278" r:id="rId9"/>
    <p:sldId id="284" r:id="rId10"/>
    <p:sldId id="285" r:id="rId11"/>
    <p:sldId id="286" r:id="rId12"/>
    <p:sldId id="270" r:id="rId13"/>
    <p:sldId id="283"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3D00"/>
    <a:srgbClr val="E72900"/>
    <a:srgbClr val="C80000"/>
    <a:srgbClr val="F38A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92F063-A878-471A-BB62-906C76D2B138}" v="14" dt="2018-06-07T14:48:45.391"/>
    <p1510:client id="{69AA79F6-27CC-4BE1-B3B9-1F22D7F5B2A2}" v="21" dt="2018-06-07T15:58:07.713"/>
    <p1510:client id="{14023F3B-F20C-4F88-86BA-DD2401D1B6E3}" v="7" dt="2018-06-07T16:38:44.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96641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7773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815785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477928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882464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502635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430865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92317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pPr/>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8628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1801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6645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67708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6/7/2018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66508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6/7/2018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556934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6/7/2018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3074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6063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60219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6/7/2018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253446629"/>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FE52-40EE-415D-A712-AC8DB44118BF}"/>
              </a:ext>
            </a:extLst>
          </p:cNvPr>
          <p:cNvSpPr>
            <a:spLocks noGrp="1"/>
          </p:cNvSpPr>
          <p:nvPr>
            <p:ph type="ctrTitle"/>
          </p:nvPr>
        </p:nvSpPr>
        <p:spPr>
          <a:xfrm>
            <a:off x="1371600" y="1007873"/>
            <a:ext cx="9448800" cy="1825096"/>
          </a:xfrm>
        </p:spPr>
        <p:txBody>
          <a:bodyPr/>
          <a:lstStyle/>
          <a:p>
            <a:r>
              <a:rPr lang="en-US"/>
              <a:t>GDP-II</a:t>
            </a:r>
          </a:p>
        </p:txBody>
      </p:sp>
      <p:sp>
        <p:nvSpPr>
          <p:cNvPr id="3" name="Subtitle 2">
            <a:extLst>
              <a:ext uri="{FF2B5EF4-FFF2-40B4-BE49-F238E27FC236}">
                <a16:creationId xmlns:a16="http://schemas.microsoft.com/office/drawing/2014/main" id="{D19E2D0B-0635-4935-B5D4-A8F08198E676}"/>
              </a:ext>
            </a:extLst>
          </p:cNvPr>
          <p:cNvSpPr>
            <a:spLocks noGrp="1"/>
          </p:cNvSpPr>
          <p:nvPr>
            <p:ph type="subTitle" idx="1"/>
          </p:nvPr>
        </p:nvSpPr>
        <p:spPr>
          <a:xfrm>
            <a:off x="1371600" y="3010764"/>
            <a:ext cx="9448800" cy="685800"/>
          </a:xfrm>
        </p:spPr>
        <p:txBody>
          <a:bodyPr/>
          <a:lstStyle/>
          <a:p>
            <a:r>
              <a:rPr lang="en-US"/>
              <a:t>Employee Management System</a:t>
            </a:r>
          </a:p>
        </p:txBody>
      </p:sp>
      <p:sp>
        <p:nvSpPr>
          <p:cNvPr id="4" name="TextBox 3">
            <a:extLst>
              <a:ext uri="{FF2B5EF4-FFF2-40B4-BE49-F238E27FC236}">
                <a16:creationId xmlns:a16="http://schemas.microsoft.com/office/drawing/2014/main" id="{44212133-D6F6-49AF-B0E1-43648B60DAA9}"/>
              </a:ext>
            </a:extLst>
          </p:cNvPr>
          <p:cNvSpPr txBox="1"/>
          <p:nvPr/>
        </p:nvSpPr>
        <p:spPr>
          <a:xfrm>
            <a:off x="3940840" y="3881621"/>
            <a:ext cx="5300920" cy="1815882"/>
          </a:xfrm>
          <a:prstGeom prst="rect">
            <a:avLst/>
          </a:prstGeom>
          <a:noFill/>
        </p:spPr>
        <p:txBody>
          <a:bodyPr wrap="square" rtlCol="0" anchor="t">
            <a:spAutoFit/>
          </a:bodyPr>
          <a:lstStyle/>
          <a:p>
            <a:r>
              <a:rPr lang="en-US" sz="2800"/>
              <a:t>By,</a:t>
            </a:r>
          </a:p>
          <a:p>
            <a:r>
              <a:rPr lang="en-US" sz="2800"/>
              <a:t>Manohar Sriram (S528764)</a:t>
            </a:r>
          </a:p>
          <a:p>
            <a:r>
              <a:rPr lang="en-US" sz="2800"/>
              <a:t>Tapan </a:t>
            </a:r>
            <a:r>
              <a:rPr lang="en-US" sz="2800" err="1"/>
              <a:t>Jella</a:t>
            </a:r>
            <a:r>
              <a:rPr lang="en-US" sz="2800"/>
              <a:t> (S530713)</a:t>
            </a:r>
          </a:p>
          <a:p>
            <a:r>
              <a:rPr lang="en-US" sz="2800"/>
              <a:t>Vishal </a:t>
            </a:r>
            <a:r>
              <a:rPr lang="en-US" sz="2800" err="1"/>
              <a:t>Chilka</a:t>
            </a:r>
            <a:r>
              <a:rPr lang="en-US" sz="2800"/>
              <a:t> (S530712)</a:t>
            </a:r>
          </a:p>
        </p:txBody>
      </p:sp>
      <p:sp>
        <p:nvSpPr>
          <p:cNvPr id="5" name="TextBox 4">
            <a:extLst>
              <a:ext uri="{FF2B5EF4-FFF2-40B4-BE49-F238E27FC236}">
                <a16:creationId xmlns:a16="http://schemas.microsoft.com/office/drawing/2014/main" id="{7CA25865-9C1E-41B5-80BD-612B6CD7E296}"/>
              </a:ext>
            </a:extLst>
          </p:cNvPr>
          <p:cNvSpPr txBox="1"/>
          <p:nvPr/>
        </p:nvSpPr>
        <p:spPr>
          <a:xfrm>
            <a:off x="9133113" y="64008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Vishal</a:t>
            </a:r>
          </a:p>
        </p:txBody>
      </p:sp>
    </p:spTree>
    <p:extLst>
      <p:ext uri="{BB962C8B-B14F-4D97-AF65-F5344CB8AC3E}">
        <p14:creationId xmlns:p14="http://schemas.microsoft.com/office/powerpoint/2010/main" val="315455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4D54-2F47-4125-BA39-94555944FAFE}"/>
              </a:ext>
            </a:extLst>
          </p:cNvPr>
          <p:cNvSpPr>
            <a:spLocks noGrp="1"/>
          </p:cNvSpPr>
          <p:nvPr>
            <p:ph type="title"/>
          </p:nvPr>
        </p:nvSpPr>
        <p:spPr/>
        <p:txBody>
          <a:bodyPr/>
          <a:lstStyle/>
          <a:p>
            <a:r>
              <a:rPr lang="en-US"/>
              <a:t>FUNCTIONAL REQUIREMENTS SATISFIED</a:t>
            </a:r>
          </a:p>
          <a:p>
            <a:endParaRPr lang="en-US"/>
          </a:p>
        </p:txBody>
      </p:sp>
      <p:sp>
        <p:nvSpPr>
          <p:cNvPr id="3" name="Content Placeholder 2">
            <a:extLst>
              <a:ext uri="{FF2B5EF4-FFF2-40B4-BE49-F238E27FC236}">
                <a16:creationId xmlns:a16="http://schemas.microsoft.com/office/drawing/2014/main" id="{E40B972E-A64B-45C0-BB49-BE6660043613}"/>
              </a:ext>
            </a:extLst>
          </p:cNvPr>
          <p:cNvSpPr>
            <a:spLocks noGrp="1"/>
          </p:cNvSpPr>
          <p:nvPr>
            <p:ph sz="quarter" idx="13"/>
          </p:nvPr>
        </p:nvSpPr>
        <p:spPr/>
        <p:txBody>
          <a:bodyPr vert="horz" lIns="91440" tIns="45720" rIns="91440" bIns="45720" rtlCol="0" anchor="t">
            <a:normAutofit fontScale="70000" lnSpcReduction="20000"/>
          </a:bodyPr>
          <a:lstStyle/>
          <a:p>
            <a:r>
              <a:rPr lang="en-US"/>
              <a:t>User should be able to scroll the Calendar provided on the dashboard to check for the events scheduled on daily, weekly, monthly or yearly basis</a:t>
            </a:r>
          </a:p>
          <a:p>
            <a:r>
              <a:rPr lang="en-US"/>
              <a:t>User should be able to schedule, edit and view work hours assigned to employees for any event</a:t>
            </a:r>
          </a:p>
          <a:p>
            <a:r>
              <a:rPr lang="en-US"/>
              <a:t>User should be able to view, add, edit employee information under various categories based on their positions which may be:</a:t>
            </a:r>
          </a:p>
          <a:p>
            <a:pPr>
              <a:buAutoNum type="arabicPeriod"/>
            </a:pPr>
            <a:r>
              <a:rPr lang="en-US"/>
              <a:t>Regular Full Time</a:t>
            </a:r>
          </a:p>
          <a:p>
            <a:pPr>
              <a:buAutoNum type="arabicPeriod"/>
            </a:pPr>
            <a:r>
              <a:rPr lang="en-US"/>
              <a:t>Regular Part Time</a:t>
            </a:r>
          </a:p>
          <a:p>
            <a:pPr>
              <a:buAutoNum type="arabicPeriod"/>
            </a:pPr>
            <a:r>
              <a:rPr lang="en-US"/>
              <a:t>Seasonal Part Time</a:t>
            </a:r>
          </a:p>
          <a:p>
            <a:r>
              <a:rPr lang="en-US"/>
              <a:t>User should be able to send emails to check employee availability of Part time and seasonal employees for a scheduled event</a:t>
            </a:r>
          </a:p>
          <a:p>
            <a:r>
              <a:rPr lang="en-US"/>
              <a:t>User should be able to search for any details that have been recorded in the system</a:t>
            </a:r>
          </a:p>
        </p:txBody>
      </p:sp>
      <p:sp>
        <p:nvSpPr>
          <p:cNvPr id="5" name="TextBox 4">
            <a:extLst>
              <a:ext uri="{FF2B5EF4-FFF2-40B4-BE49-F238E27FC236}">
                <a16:creationId xmlns:a16="http://schemas.microsoft.com/office/drawing/2014/main" id="{A0573ACC-307B-4E90-A13C-EE229D408B33}"/>
              </a:ext>
            </a:extLst>
          </p:cNvPr>
          <p:cNvSpPr txBox="1"/>
          <p:nvPr/>
        </p:nvSpPr>
        <p:spPr>
          <a:xfrm>
            <a:off x="8108829" y="6075872"/>
            <a:ext cx="362309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Tapan​</a:t>
            </a:r>
          </a:p>
        </p:txBody>
      </p:sp>
    </p:spTree>
    <p:extLst>
      <p:ext uri="{BB962C8B-B14F-4D97-AF65-F5344CB8AC3E}">
        <p14:creationId xmlns:p14="http://schemas.microsoft.com/office/powerpoint/2010/main" val="1238681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B368-B563-4B69-A6B6-8E22CA69BEAA}"/>
              </a:ext>
            </a:extLst>
          </p:cNvPr>
          <p:cNvSpPr>
            <a:spLocks noGrp="1"/>
          </p:cNvSpPr>
          <p:nvPr>
            <p:ph type="title"/>
          </p:nvPr>
        </p:nvSpPr>
        <p:spPr/>
        <p:txBody>
          <a:bodyPr/>
          <a:lstStyle/>
          <a:p>
            <a:r>
              <a:rPr lang="en-US" err="1"/>
              <a:t>NOn</a:t>
            </a:r>
            <a:r>
              <a:rPr lang="en-US"/>
              <a:t>-FUNCTIONAL REQUIREMENTS SATISFIED</a:t>
            </a:r>
          </a:p>
          <a:p>
            <a:endParaRPr lang="en-US"/>
          </a:p>
          <a:p>
            <a:endParaRPr lang="en-US"/>
          </a:p>
        </p:txBody>
      </p:sp>
      <p:sp>
        <p:nvSpPr>
          <p:cNvPr id="3" name="Content Placeholder 2">
            <a:extLst>
              <a:ext uri="{FF2B5EF4-FFF2-40B4-BE49-F238E27FC236}">
                <a16:creationId xmlns:a16="http://schemas.microsoft.com/office/drawing/2014/main" id="{A2E6BB1D-9B5D-42D8-977B-D21F19CE571A}"/>
              </a:ext>
            </a:extLst>
          </p:cNvPr>
          <p:cNvSpPr>
            <a:spLocks noGrp="1"/>
          </p:cNvSpPr>
          <p:nvPr>
            <p:ph sz="quarter" idx="13"/>
          </p:nvPr>
        </p:nvSpPr>
        <p:spPr/>
        <p:txBody>
          <a:bodyPr vert="horz" lIns="91440" tIns="45720" rIns="91440" bIns="45720" rtlCol="0" anchor="t">
            <a:normAutofit fontScale="85000" lnSpcReduction="20000"/>
          </a:bodyPr>
          <a:lstStyle/>
          <a:p>
            <a:pPr marL="0" indent="0">
              <a:buNone/>
            </a:pPr>
            <a:r>
              <a:rPr lang="en-US" b="1"/>
              <a:t>Operational </a:t>
            </a:r>
            <a:endParaRPr lang="en-US"/>
          </a:p>
          <a:p>
            <a:r>
              <a:rPr lang="en-US"/>
              <a:t>User should be able to access the system from any geographical location with an internet connection</a:t>
            </a:r>
          </a:p>
          <a:p>
            <a:r>
              <a:rPr lang="en-US"/>
              <a:t>Data entered into the system must be recorded into a dedicated database</a:t>
            </a:r>
          </a:p>
          <a:p>
            <a:pPr marL="0" indent="0">
              <a:buNone/>
            </a:pPr>
            <a:r>
              <a:rPr lang="en-US" b="1"/>
              <a:t>Performance</a:t>
            </a:r>
            <a:endParaRPr lang="en-US"/>
          </a:p>
          <a:p>
            <a:r>
              <a:rPr lang="en-US"/>
              <a:t>System should ensure that the response time for any action performed must be minimum</a:t>
            </a:r>
          </a:p>
          <a:p>
            <a:r>
              <a:rPr lang="en-US"/>
              <a:t>Information requested the database must be retrieved with no delay</a:t>
            </a:r>
          </a:p>
          <a:p>
            <a:pPr marL="0" indent="0" algn="just">
              <a:buNone/>
            </a:pPr>
            <a:r>
              <a:rPr lang="en-US" b="1"/>
              <a:t>Security</a:t>
            </a:r>
            <a:endParaRPr lang="en-US"/>
          </a:p>
          <a:p>
            <a:r>
              <a:rPr lang="en-US"/>
              <a:t>Only authenticated users must be able to access the system</a:t>
            </a:r>
          </a:p>
          <a:p>
            <a:endParaRPr lang="en-US"/>
          </a:p>
        </p:txBody>
      </p:sp>
      <p:sp>
        <p:nvSpPr>
          <p:cNvPr id="5" name="TextBox 4">
            <a:extLst>
              <a:ext uri="{FF2B5EF4-FFF2-40B4-BE49-F238E27FC236}">
                <a16:creationId xmlns:a16="http://schemas.microsoft.com/office/drawing/2014/main" id="{D41B294D-B73B-401A-9FD4-93D6B4577B03}"/>
              </a:ext>
            </a:extLst>
          </p:cNvPr>
          <p:cNvSpPr txBox="1"/>
          <p:nvPr/>
        </p:nvSpPr>
        <p:spPr>
          <a:xfrm>
            <a:off x="8108829" y="6075872"/>
            <a:ext cx="362309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Tapan​</a:t>
            </a:r>
          </a:p>
        </p:txBody>
      </p:sp>
    </p:spTree>
    <p:extLst>
      <p:ext uri="{BB962C8B-B14F-4D97-AF65-F5344CB8AC3E}">
        <p14:creationId xmlns:p14="http://schemas.microsoft.com/office/powerpoint/2010/main" val="1087098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59E141-36A9-4973-86AF-2C5083B67A85}"/>
              </a:ext>
            </a:extLst>
          </p:cNvPr>
          <p:cNvSpPr>
            <a:spLocks noGrp="1"/>
          </p:cNvSpPr>
          <p:nvPr>
            <p:ph sz="quarter" idx="13"/>
          </p:nvPr>
        </p:nvSpPr>
        <p:spPr>
          <a:xfrm>
            <a:off x="685800" y="1358284"/>
            <a:ext cx="10820400" cy="4860402"/>
          </a:xfrm>
        </p:spPr>
        <p:txBody>
          <a:bodyPr vert="horz" lIns="91440" tIns="45720" rIns="91440" bIns="45720" rtlCol="0" anchor="t">
            <a:noAutofit/>
          </a:bodyPr>
          <a:lstStyle/>
          <a:p>
            <a:pPr algn="ctr">
              <a:buNone/>
            </a:pPr>
            <a:r>
              <a:rPr lang="en-US" sz="14200">
                <a:ln w="0"/>
                <a:solidFill>
                  <a:srgbClr val="DB3D00"/>
                </a:solidFill>
                <a:effectLst>
                  <a:reflection blurRad="6350" stA="53000" endA="300" endPos="35500" dir="5400000" sy="-90000" algn="bl" rotWithShape="0"/>
                </a:effectLst>
                <a:latin typeface="Intro Inline" panose="02000000000000000000" pitchFamily="50" charset="0"/>
              </a:rPr>
              <a:t>Demo</a:t>
            </a:r>
            <a:r>
              <a:rPr lang="en-US" sz="14200">
                <a:solidFill>
                  <a:srgbClr val="DB3D00"/>
                </a:solidFill>
                <a:latin typeface="Intro Inline"/>
              </a:rPr>
              <a:t>...</a:t>
            </a:r>
            <a:endParaRPr lang="en-US"/>
          </a:p>
        </p:txBody>
      </p:sp>
      <p:sp>
        <p:nvSpPr>
          <p:cNvPr id="2" name="TextBox 1">
            <a:extLst>
              <a:ext uri="{FF2B5EF4-FFF2-40B4-BE49-F238E27FC236}">
                <a16:creationId xmlns:a16="http://schemas.microsoft.com/office/drawing/2014/main" id="{C69D606B-2B77-4027-981D-D81C3144425B}"/>
              </a:ext>
            </a:extLst>
          </p:cNvPr>
          <p:cNvSpPr txBox="1"/>
          <p:nvPr/>
        </p:nvSpPr>
        <p:spPr>
          <a:xfrm>
            <a:off x="8349342" y="64008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Sriram</a:t>
            </a:r>
          </a:p>
        </p:txBody>
      </p:sp>
    </p:spTree>
    <p:extLst>
      <p:ext uri="{BB962C8B-B14F-4D97-AF65-F5344CB8AC3E}">
        <p14:creationId xmlns:p14="http://schemas.microsoft.com/office/powerpoint/2010/main" val="200055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6FAFB-48C8-4557-90DD-3E6103339A5E}"/>
              </a:ext>
            </a:extLst>
          </p:cNvPr>
          <p:cNvSpPr>
            <a:spLocks noGrp="1"/>
          </p:cNvSpPr>
          <p:nvPr>
            <p:ph type="title"/>
          </p:nvPr>
        </p:nvSpPr>
        <p:spPr/>
        <p:txBody>
          <a:bodyPr/>
          <a:lstStyle/>
          <a:p>
            <a:r>
              <a:rPr lang="en-US"/>
              <a:t>Future Scope</a:t>
            </a:r>
          </a:p>
        </p:txBody>
      </p:sp>
      <p:sp>
        <p:nvSpPr>
          <p:cNvPr id="3" name="Content Placeholder 2">
            <a:extLst>
              <a:ext uri="{FF2B5EF4-FFF2-40B4-BE49-F238E27FC236}">
                <a16:creationId xmlns:a16="http://schemas.microsoft.com/office/drawing/2014/main" id="{06DC2B87-63B1-45C8-ACAA-E9C0A70C14C0}"/>
              </a:ext>
            </a:extLst>
          </p:cNvPr>
          <p:cNvSpPr>
            <a:spLocks noGrp="1"/>
          </p:cNvSpPr>
          <p:nvPr>
            <p:ph sz="quarter" idx="13"/>
          </p:nvPr>
        </p:nvSpPr>
        <p:spPr/>
        <p:txBody>
          <a:bodyPr vert="horz" lIns="91440" tIns="45720" rIns="91440" bIns="45720" rtlCol="0" anchor="t">
            <a:normAutofit/>
          </a:bodyPr>
          <a:lstStyle/>
          <a:p>
            <a:r>
              <a:rPr lang="en-US"/>
              <a:t>Should complete the employee attendance Tab</a:t>
            </a:r>
          </a:p>
          <a:p>
            <a:r>
              <a:rPr lang="en-US"/>
              <a:t>Should complete the employee profile tab.</a:t>
            </a:r>
          </a:p>
          <a:p>
            <a:endParaRPr lang="en-US"/>
          </a:p>
          <a:p>
            <a:endParaRPr lang="en-US"/>
          </a:p>
        </p:txBody>
      </p:sp>
      <p:sp>
        <p:nvSpPr>
          <p:cNvPr id="4" name="TextBox 3">
            <a:extLst>
              <a:ext uri="{FF2B5EF4-FFF2-40B4-BE49-F238E27FC236}">
                <a16:creationId xmlns:a16="http://schemas.microsoft.com/office/drawing/2014/main" id="{A5E6D41C-7F47-4694-A1CB-985949FCAF7C}"/>
              </a:ext>
            </a:extLst>
          </p:cNvPr>
          <p:cNvSpPr txBox="1"/>
          <p:nvPr/>
        </p:nvSpPr>
        <p:spPr>
          <a:xfrm>
            <a:off x="10351698" y="6219645"/>
            <a:ext cx="487392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Sriram​</a:t>
            </a:r>
          </a:p>
        </p:txBody>
      </p:sp>
    </p:spTree>
    <p:extLst>
      <p:ext uri="{BB962C8B-B14F-4D97-AF65-F5344CB8AC3E}">
        <p14:creationId xmlns:p14="http://schemas.microsoft.com/office/powerpoint/2010/main" val="4010703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59E141-36A9-4973-86AF-2C5083B67A85}"/>
              </a:ext>
            </a:extLst>
          </p:cNvPr>
          <p:cNvSpPr>
            <a:spLocks noGrp="1"/>
          </p:cNvSpPr>
          <p:nvPr>
            <p:ph sz="quarter" idx="13"/>
          </p:nvPr>
        </p:nvSpPr>
        <p:spPr>
          <a:xfrm>
            <a:off x="685800" y="1358284"/>
            <a:ext cx="10820400" cy="4860402"/>
          </a:xfrm>
        </p:spPr>
        <p:txBody>
          <a:bodyPr>
            <a:noAutofit/>
          </a:bodyPr>
          <a:lstStyle/>
          <a:p>
            <a:pPr marL="0" indent="0" algn="ctr">
              <a:buNone/>
            </a:pPr>
            <a:r>
              <a:rPr lang="en-US" sz="14200">
                <a:ln w="0"/>
                <a:solidFill>
                  <a:srgbClr val="DB3D00"/>
                </a:solidFill>
                <a:effectLst>
                  <a:reflection blurRad="6350" stA="53000" endA="300" endPos="35500" dir="5400000" sy="-90000" algn="bl" rotWithShape="0"/>
                </a:effectLst>
                <a:latin typeface="Intro Inline" panose="02000000000000000000" pitchFamily="50" charset="0"/>
              </a:rPr>
              <a:t>THANK YOU</a:t>
            </a:r>
          </a:p>
        </p:txBody>
      </p:sp>
      <p:sp>
        <p:nvSpPr>
          <p:cNvPr id="2" name="TextBox 1">
            <a:extLst>
              <a:ext uri="{FF2B5EF4-FFF2-40B4-BE49-F238E27FC236}">
                <a16:creationId xmlns:a16="http://schemas.microsoft.com/office/drawing/2014/main" id="{770B4CE8-F440-4DD7-82B6-A2D3D8898B48}"/>
              </a:ext>
            </a:extLst>
          </p:cNvPr>
          <p:cNvSpPr txBox="1"/>
          <p:nvPr/>
        </p:nvSpPr>
        <p:spPr>
          <a:xfrm>
            <a:off x="8349342" y="64008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Sriram</a:t>
            </a:r>
          </a:p>
        </p:txBody>
      </p:sp>
    </p:spTree>
    <p:extLst>
      <p:ext uri="{BB962C8B-B14F-4D97-AF65-F5344CB8AC3E}">
        <p14:creationId xmlns:p14="http://schemas.microsoft.com/office/powerpoint/2010/main" val="256935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09" y="764373"/>
            <a:ext cx="11310891" cy="1293028"/>
          </a:xfrm>
        </p:spPr>
        <p:txBody>
          <a:bodyPr>
            <a:normAutofit/>
          </a:bodyPr>
          <a:lstStyle/>
          <a:p>
            <a:r>
              <a:rPr lang="en-US" sz="3200"/>
              <a:t>Employee management system (Mozingo lake)</a:t>
            </a:r>
          </a:p>
        </p:txBody>
      </p:sp>
      <p:sp>
        <p:nvSpPr>
          <p:cNvPr id="3" name="Content Placeholder 2"/>
          <p:cNvSpPr>
            <a:spLocks noGrp="1"/>
          </p:cNvSpPr>
          <p:nvPr>
            <p:ph sz="quarter" idx="13"/>
          </p:nvPr>
        </p:nvSpPr>
        <p:spPr/>
        <p:txBody>
          <a:bodyPr vert="horz" lIns="91440" tIns="45720" rIns="91440" bIns="45720" rtlCol="0" anchor="t">
            <a:noAutofit/>
          </a:bodyPr>
          <a:lstStyle/>
          <a:p>
            <a:r>
              <a:rPr lang="en-US" sz="2800" cap="none" dirty="0">
                <a:latin typeface="Tw Cen MT" panose="020B0602020104020603" pitchFamily="34" charset="0"/>
              </a:rPr>
              <a:t>Project objective and scope:</a:t>
            </a:r>
          </a:p>
          <a:p>
            <a:pPr algn="just"/>
            <a:r>
              <a:rPr lang="en-US" sz="2800" cap="none" dirty="0">
                <a:latin typeface="Tw Cen MT" panose="020B0602020104020603" pitchFamily="34" charset="0"/>
              </a:rPr>
              <a:t>The main objective of this project is to design an effective employee management system that can be accessed only by authorized personal and focuses on the acquisition, scheduling, handling and organizing employees at the conference center.</a:t>
            </a:r>
          </a:p>
        </p:txBody>
      </p:sp>
      <p:sp>
        <p:nvSpPr>
          <p:cNvPr id="5" name="TextBox 4">
            <a:extLst>
              <a:ext uri="{FF2B5EF4-FFF2-40B4-BE49-F238E27FC236}">
                <a16:creationId xmlns:a16="http://schemas.microsoft.com/office/drawing/2014/main" id="{4CE3B7C1-F1DA-40EF-8627-958B9553AED4}"/>
              </a:ext>
            </a:extLst>
          </p:cNvPr>
          <p:cNvSpPr txBox="1"/>
          <p:nvPr/>
        </p:nvSpPr>
        <p:spPr>
          <a:xfrm>
            <a:off x="8349342" y="64008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Vishal</a:t>
            </a:r>
          </a:p>
        </p:txBody>
      </p:sp>
    </p:spTree>
    <p:extLst>
      <p:ext uri="{BB962C8B-B14F-4D97-AF65-F5344CB8AC3E}">
        <p14:creationId xmlns:p14="http://schemas.microsoft.com/office/powerpoint/2010/main" val="109189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0439" y="764373"/>
            <a:ext cx="9215761" cy="1293028"/>
          </a:xfrm>
        </p:spPr>
        <p:txBody>
          <a:bodyPr/>
          <a:lstStyle/>
          <a:p>
            <a:r>
              <a:rPr lang="en-US"/>
              <a:t>Planning phase of development</a:t>
            </a:r>
          </a:p>
        </p:txBody>
      </p:sp>
      <p:sp>
        <p:nvSpPr>
          <p:cNvPr id="3" name="Content Placeholder 2"/>
          <p:cNvSpPr>
            <a:spLocks noGrp="1"/>
          </p:cNvSpPr>
          <p:nvPr>
            <p:ph sz="quarter" idx="13"/>
          </p:nvPr>
        </p:nvSpPr>
        <p:spPr/>
        <p:txBody>
          <a:bodyPr>
            <a:normAutofit fontScale="85000" lnSpcReduction="20000"/>
          </a:bodyPr>
          <a:lstStyle/>
          <a:p>
            <a:r>
              <a:rPr lang="en-US" sz="3200" cap="none" dirty="0"/>
              <a:t>Requirement analysis</a:t>
            </a:r>
          </a:p>
          <a:p>
            <a:r>
              <a:rPr lang="en-US" sz="3200" cap="none" dirty="0"/>
              <a:t>Software requirements</a:t>
            </a:r>
          </a:p>
          <a:p>
            <a:r>
              <a:rPr lang="en-US" sz="3200" cap="none" dirty="0"/>
              <a:t>Hardware requirements</a:t>
            </a:r>
          </a:p>
          <a:p>
            <a:r>
              <a:rPr lang="en-US" sz="3200" cap="none" dirty="0"/>
              <a:t>Functional requirements &amp; non-functional requirements</a:t>
            </a:r>
          </a:p>
          <a:p>
            <a:r>
              <a:rPr lang="en-US" sz="3200" cap="none" dirty="0"/>
              <a:t>Use case analysis</a:t>
            </a:r>
          </a:p>
          <a:p>
            <a:r>
              <a:rPr lang="en-US" sz="3200" cap="none" dirty="0"/>
              <a:t>System analysis with class diagrams and entity relation diagrams</a:t>
            </a:r>
          </a:p>
        </p:txBody>
      </p:sp>
      <p:sp>
        <p:nvSpPr>
          <p:cNvPr id="7" name="TextBox 6">
            <a:extLst>
              <a:ext uri="{FF2B5EF4-FFF2-40B4-BE49-F238E27FC236}">
                <a16:creationId xmlns:a16="http://schemas.microsoft.com/office/drawing/2014/main" id="{1D79D8C5-BA62-47F2-A87D-88D602076E1E}"/>
              </a:ext>
            </a:extLst>
          </p:cNvPr>
          <p:cNvSpPr txBox="1"/>
          <p:nvPr/>
        </p:nvSpPr>
        <p:spPr>
          <a:xfrm>
            <a:off x="8349342" y="64008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Vishal</a:t>
            </a:r>
          </a:p>
        </p:txBody>
      </p:sp>
    </p:spTree>
    <p:extLst>
      <p:ext uri="{BB962C8B-B14F-4D97-AF65-F5344CB8AC3E}">
        <p14:creationId xmlns:p14="http://schemas.microsoft.com/office/powerpoint/2010/main" val="4240565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 Analysis</a:t>
            </a:r>
          </a:p>
        </p:txBody>
      </p:sp>
      <p:sp>
        <p:nvSpPr>
          <p:cNvPr id="3" name="Content Placeholder 2"/>
          <p:cNvSpPr>
            <a:spLocks noGrp="1"/>
          </p:cNvSpPr>
          <p:nvPr>
            <p:ph sz="quarter" idx="13"/>
          </p:nvPr>
        </p:nvSpPr>
        <p:spPr/>
        <p:txBody>
          <a:bodyPr vert="horz" lIns="91440" tIns="45720" rIns="91440" bIns="45720" rtlCol="0" anchor="t">
            <a:normAutofit fontScale="92500" lnSpcReduction="20000"/>
          </a:bodyPr>
          <a:lstStyle/>
          <a:p>
            <a:r>
              <a:rPr lang="en-US" sz="2800" cap="none" dirty="0"/>
              <a:t>We looked at how can we gather requirements. Example by asking questions, meeting the associated people.</a:t>
            </a:r>
          </a:p>
          <a:p>
            <a:r>
              <a:rPr lang="en-US" sz="2800" cap="none" dirty="0"/>
              <a:t>We spoke to Dr. </a:t>
            </a:r>
            <a:r>
              <a:rPr lang="en-US" sz="2800" cap="none" dirty="0" err="1"/>
              <a:t>Zhiling</a:t>
            </a:r>
            <a:r>
              <a:rPr lang="en-US" sz="2800" cap="none" dirty="0"/>
              <a:t> (Cindy) Tu and cleared our questions regarding the requirement analysis.</a:t>
            </a:r>
          </a:p>
          <a:p>
            <a:r>
              <a:rPr lang="en-US" sz="2800" cap="none" dirty="0"/>
              <a:t>We looked at all the important functional requirements necessary for the project.</a:t>
            </a:r>
          </a:p>
          <a:p>
            <a:r>
              <a:rPr lang="en-US" sz="2800" cap="none" dirty="0"/>
              <a:t>There are seven use cases which will cover all the functional requirements</a:t>
            </a:r>
          </a:p>
          <a:p>
            <a:endParaRPr lang="en-US" sz="2800" dirty="0"/>
          </a:p>
          <a:p>
            <a:pPr marL="0" indent="0">
              <a:buNone/>
            </a:pPr>
            <a:endParaRPr lang="en-US" sz="2800" dirty="0"/>
          </a:p>
        </p:txBody>
      </p:sp>
      <p:sp>
        <p:nvSpPr>
          <p:cNvPr id="5" name="TextBox 4">
            <a:extLst>
              <a:ext uri="{FF2B5EF4-FFF2-40B4-BE49-F238E27FC236}">
                <a16:creationId xmlns:a16="http://schemas.microsoft.com/office/drawing/2014/main" id="{73C1DA72-7922-4FC0-A111-98AFA4A0F92F}"/>
              </a:ext>
            </a:extLst>
          </p:cNvPr>
          <p:cNvSpPr txBox="1"/>
          <p:nvPr/>
        </p:nvSpPr>
        <p:spPr>
          <a:xfrm>
            <a:off x="8349342" y="64008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Vishal</a:t>
            </a:r>
          </a:p>
        </p:txBody>
      </p:sp>
    </p:spTree>
    <p:extLst>
      <p:ext uri="{BB962C8B-B14F-4D97-AF65-F5344CB8AC3E}">
        <p14:creationId xmlns:p14="http://schemas.microsoft.com/office/powerpoint/2010/main" val="188099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44DD-A487-4CBE-94A1-D1F5DCDF3572}"/>
              </a:ext>
            </a:extLst>
          </p:cNvPr>
          <p:cNvSpPr>
            <a:spLocks noGrp="1"/>
          </p:cNvSpPr>
          <p:nvPr>
            <p:ph type="title"/>
          </p:nvPr>
        </p:nvSpPr>
        <p:spPr/>
        <p:txBody>
          <a:bodyPr/>
          <a:lstStyle/>
          <a:p>
            <a:r>
              <a:rPr lang="en-US"/>
              <a:t>Approach</a:t>
            </a:r>
          </a:p>
        </p:txBody>
      </p:sp>
      <p:sp>
        <p:nvSpPr>
          <p:cNvPr id="3" name="Content Placeholder 2">
            <a:extLst>
              <a:ext uri="{FF2B5EF4-FFF2-40B4-BE49-F238E27FC236}">
                <a16:creationId xmlns:a16="http://schemas.microsoft.com/office/drawing/2014/main" id="{58D09535-33B3-4762-8CD4-9CE991BF818D}"/>
              </a:ext>
            </a:extLst>
          </p:cNvPr>
          <p:cNvSpPr>
            <a:spLocks noGrp="1"/>
          </p:cNvSpPr>
          <p:nvPr>
            <p:ph sz="quarter" idx="13"/>
          </p:nvPr>
        </p:nvSpPr>
        <p:spPr/>
        <p:txBody>
          <a:bodyPr vert="horz" lIns="91440" tIns="45720" rIns="91440" bIns="45720" rtlCol="0" anchor="t">
            <a:normAutofit/>
          </a:bodyPr>
          <a:lstStyle/>
          <a:p>
            <a:r>
              <a:rPr lang="en-US" sz="2400" cap="none" dirty="0"/>
              <a:t>We used scrum agile methodology along to develop the project.</a:t>
            </a:r>
          </a:p>
          <a:p>
            <a:r>
              <a:rPr lang="en-US" sz="2400" cap="none" dirty="0"/>
              <a:t>We divided the project in several sprints to complete the use cases.</a:t>
            </a:r>
          </a:p>
          <a:p>
            <a:r>
              <a:rPr lang="en-US" sz="2400" cap="none" dirty="0"/>
              <a:t>We used to have project meetings everyday and submit daily progress report.</a:t>
            </a:r>
          </a:p>
          <a:p>
            <a:r>
              <a:rPr lang="en-US" sz="2400" cap="none" dirty="0"/>
              <a:t>For the concepts which were not known to us but required for the project completion, we researched thoroughly on internet, went through some tutorials, and also took online course for it.</a:t>
            </a:r>
          </a:p>
        </p:txBody>
      </p:sp>
      <p:sp>
        <p:nvSpPr>
          <p:cNvPr id="5" name="TextBox 4">
            <a:extLst>
              <a:ext uri="{FF2B5EF4-FFF2-40B4-BE49-F238E27FC236}">
                <a16:creationId xmlns:a16="http://schemas.microsoft.com/office/drawing/2014/main" id="{BD89E11A-E655-4A55-B43E-19F52355D84D}"/>
              </a:ext>
            </a:extLst>
          </p:cNvPr>
          <p:cNvSpPr txBox="1"/>
          <p:nvPr/>
        </p:nvSpPr>
        <p:spPr>
          <a:xfrm>
            <a:off x="8349342" y="64008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Tapan</a:t>
            </a:r>
          </a:p>
        </p:txBody>
      </p:sp>
    </p:spTree>
    <p:extLst>
      <p:ext uri="{BB962C8B-B14F-4D97-AF65-F5344CB8AC3E}">
        <p14:creationId xmlns:p14="http://schemas.microsoft.com/office/powerpoint/2010/main" val="2255574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6445-DAEC-4D05-8970-8BCCED17BBB3}"/>
              </a:ext>
            </a:extLst>
          </p:cNvPr>
          <p:cNvSpPr>
            <a:spLocks noGrp="1"/>
          </p:cNvSpPr>
          <p:nvPr>
            <p:ph type="title"/>
          </p:nvPr>
        </p:nvSpPr>
        <p:spPr/>
        <p:txBody>
          <a:bodyPr/>
          <a:lstStyle/>
          <a:p>
            <a:r>
              <a:rPr lang="en-US"/>
              <a:t> Tools</a:t>
            </a:r>
          </a:p>
        </p:txBody>
      </p:sp>
      <p:sp>
        <p:nvSpPr>
          <p:cNvPr id="3" name="Content Placeholder 2">
            <a:extLst>
              <a:ext uri="{FF2B5EF4-FFF2-40B4-BE49-F238E27FC236}">
                <a16:creationId xmlns:a16="http://schemas.microsoft.com/office/drawing/2014/main" id="{9209B689-64ED-4652-A804-8DBE2680F0A2}"/>
              </a:ext>
            </a:extLst>
          </p:cNvPr>
          <p:cNvSpPr>
            <a:spLocks noGrp="1"/>
          </p:cNvSpPr>
          <p:nvPr>
            <p:ph sz="quarter" idx="13"/>
          </p:nvPr>
        </p:nvSpPr>
        <p:spPr>
          <a:xfrm>
            <a:off x="913774" y="2367092"/>
            <a:ext cx="10494032" cy="3847277"/>
          </a:xfrm>
        </p:spPr>
        <p:txBody>
          <a:bodyPr>
            <a:normAutofit fontScale="70000" lnSpcReduction="20000"/>
          </a:bodyPr>
          <a:lstStyle/>
          <a:p>
            <a:r>
              <a:rPr lang="en-US" sz="3200" cap="none" dirty="0"/>
              <a:t>The tools used for building the website are;</a:t>
            </a:r>
          </a:p>
          <a:p>
            <a:pPr lvl="1"/>
            <a:r>
              <a:rPr lang="en-US" sz="2800" cap="none" dirty="0"/>
              <a:t>Visual studio code IDE.</a:t>
            </a:r>
          </a:p>
          <a:p>
            <a:pPr lvl="1"/>
            <a:r>
              <a:rPr lang="en-US" sz="2800" cap="none"/>
              <a:t>MS </a:t>
            </a:r>
            <a:r>
              <a:rPr lang="en-US" sz="2800" cap="none" dirty="0"/>
              <a:t>project</a:t>
            </a:r>
          </a:p>
          <a:p>
            <a:pPr lvl="1"/>
            <a:r>
              <a:rPr lang="en-US" sz="2800" cap="none" dirty="0"/>
              <a:t>Studio3t</a:t>
            </a:r>
          </a:p>
          <a:p>
            <a:pPr lvl="1"/>
            <a:r>
              <a:rPr lang="en-US" sz="2800" cap="none" dirty="0"/>
              <a:t>AngularJS</a:t>
            </a:r>
          </a:p>
          <a:p>
            <a:pPr lvl="1"/>
            <a:r>
              <a:rPr lang="en-US" sz="2800" cap="none" dirty="0" err="1"/>
              <a:t>Node.Js</a:t>
            </a:r>
            <a:endParaRPr lang="en-US" sz="2800" cap="none" dirty="0"/>
          </a:p>
          <a:p>
            <a:pPr lvl="1"/>
            <a:r>
              <a:rPr lang="en-US" sz="2800" cap="none" dirty="0" err="1"/>
              <a:t>Npm</a:t>
            </a:r>
            <a:r>
              <a:rPr lang="en-US" sz="2800" cap="none" dirty="0"/>
              <a:t> package manager</a:t>
            </a:r>
          </a:p>
          <a:p>
            <a:pPr lvl="1"/>
            <a:r>
              <a:rPr lang="en-US" sz="2800" cap="none" dirty="0"/>
              <a:t>MongoDB</a:t>
            </a:r>
          </a:p>
          <a:p>
            <a:pPr lvl="1"/>
            <a:r>
              <a:rPr lang="en-US" sz="2800" cap="none" dirty="0"/>
              <a:t>Mongoose package manager</a:t>
            </a:r>
            <a:endParaRPr lang="en-US" sz="3200" cap="none" dirty="0"/>
          </a:p>
          <a:p>
            <a:pPr lvl="1"/>
            <a:r>
              <a:rPr lang="en-US" sz="2900" cap="none" dirty="0" err="1"/>
              <a:t>Github</a:t>
            </a:r>
            <a:r>
              <a:rPr lang="en-US" sz="2900" cap="none" dirty="0"/>
              <a:t> version control</a:t>
            </a:r>
            <a:endParaRPr lang="en-US" sz="2600" cap="none" dirty="0"/>
          </a:p>
        </p:txBody>
      </p:sp>
      <p:pic>
        <p:nvPicPr>
          <p:cNvPr id="1026" name="Picture 2" descr="Image result for visual studio code">
            <a:extLst>
              <a:ext uri="{FF2B5EF4-FFF2-40B4-BE49-F238E27FC236}">
                <a16:creationId xmlns:a16="http://schemas.microsoft.com/office/drawing/2014/main" id="{80689BC7-2CF5-41D3-9834-5501D0413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9550" y="2931711"/>
            <a:ext cx="995384" cy="9912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B8CFC564-38AD-49DB-8E5A-2667349E5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3584" y="3283151"/>
            <a:ext cx="1469712" cy="15287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nodejs">
            <a:extLst>
              <a:ext uri="{FF2B5EF4-FFF2-40B4-BE49-F238E27FC236}">
                <a16:creationId xmlns:a16="http://schemas.microsoft.com/office/drawing/2014/main" id="{17FEACE9-35A2-49D1-ACA4-21B97842C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900" y="4431384"/>
            <a:ext cx="2000054" cy="122330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pm">
            <a:extLst>
              <a:ext uri="{FF2B5EF4-FFF2-40B4-BE49-F238E27FC236}">
                <a16:creationId xmlns:a16="http://schemas.microsoft.com/office/drawing/2014/main" id="{EAF4BC01-8A1A-46DF-B605-7F8C271A75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88402" y="4644607"/>
            <a:ext cx="2055931"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mongodb">
            <a:extLst>
              <a:ext uri="{FF2B5EF4-FFF2-40B4-BE49-F238E27FC236}">
                <a16:creationId xmlns:a16="http://schemas.microsoft.com/office/drawing/2014/main" id="{EF4FADC0-005B-41E0-8C9E-5725FC56AF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01409" y="2588327"/>
            <a:ext cx="1138854" cy="133463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github">
            <a:extLst>
              <a:ext uri="{FF2B5EF4-FFF2-40B4-BE49-F238E27FC236}">
                <a16:creationId xmlns:a16="http://schemas.microsoft.com/office/drawing/2014/main" id="{B8257612-B067-4133-B972-8E31ACF9CD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49494" y="5403344"/>
            <a:ext cx="1246662" cy="12153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9536C4-4160-4512-A582-042EEBE6BF1D}"/>
              </a:ext>
            </a:extLst>
          </p:cNvPr>
          <p:cNvSpPr txBox="1"/>
          <p:nvPr/>
        </p:nvSpPr>
        <p:spPr>
          <a:xfrm>
            <a:off x="8349342" y="64008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Tapan</a:t>
            </a:r>
          </a:p>
        </p:txBody>
      </p:sp>
    </p:spTree>
    <p:extLst>
      <p:ext uri="{BB962C8B-B14F-4D97-AF65-F5344CB8AC3E}">
        <p14:creationId xmlns:p14="http://schemas.microsoft.com/office/powerpoint/2010/main" val="4564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AB9C-81A1-4AF5-8839-F283CC020D37}"/>
              </a:ext>
            </a:extLst>
          </p:cNvPr>
          <p:cNvSpPr>
            <a:spLocks noGrp="1"/>
          </p:cNvSpPr>
          <p:nvPr>
            <p:ph type="title"/>
          </p:nvPr>
        </p:nvSpPr>
        <p:spPr/>
        <p:txBody>
          <a:bodyPr/>
          <a:lstStyle/>
          <a:p>
            <a:r>
              <a:rPr lang="en-US"/>
              <a:t>Lessons learnt</a:t>
            </a:r>
          </a:p>
        </p:txBody>
      </p:sp>
      <p:sp>
        <p:nvSpPr>
          <p:cNvPr id="3" name="Content Placeholder 2">
            <a:extLst>
              <a:ext uri="{FF2B5EF4-FFF2-40B4-BE49-F238E27FC236}">
                <a16:creationId xmlns:a16="http://schemas.microsoft.com/office/drawing/2014/main" id="{F0FF7981-66C8-44BE-A9C8-77D223104613}"/>
              </a:ext>
            </a:extLst>
          </p:cNvPr>
          <p:cNvSpPr>
            <a:spLocks noGrp="1"/>
          </p:cNvSpPr>
          <p:nvPr>
            <p:ph sz="quarter" idx="13"/>
          </p:nvPr>
        </p:nvSpPr>
        <p:spPr/>
        <p:txBody>
          <a:bodyPr vert="horz" lIns="91440" tIns="45720" rIns="91440" bIns="45720" rtlCol="0" anchor="t">
            <a:normAutofit/>
          </a:bodyPr>
          <a:lstStyle/>
          <a:p>
            <a:r>
              <a:rPr lang="en-US"/>
              <a:t>Teamwork is the key for a successful project</a:t>
            </a:r>
          </a:p>
          <a:p>
            <a:r>
              <a:rPr lang="en-US"/>
              <a:t>Communicating well to put ideas and thoughts across helps projects succeed</a:t>
            </a:r>
          </a:p>
          <a:p>
            <a:r>
              <a:rPr lang="en-US">
                <a:ea typeface="+mn-lt"/>
                <a:cs typeface="+mn-lt"/>
              </a:rPr>
              <a:t>We learnt new technologies and tools like Node</a:t>
            </a:r>
            <a:r>
              <a:rPr lang="en-US"/>
              <a:t>.JS, Angular JS, Mongo DB, Visual Studio Code, Studio3t, etc.</a:t>
            </a:r>
          </a:p>
          <a:p>
            <a:r>
              <a:rPr lang="en-US"/>
              <a:t>We also learnt how to plan, manage, control and execute our project as a group</a:t>
            </a:r>
            <a:br>
              <a:rPr lang="en-US"/>
            </a:br>
            <a:endParaRPr lang="en-US"/>
          </a:p>
          <a:p>
            <a:endParaRPr lang="en-US"/>
          </a:p>
        </p:txBody>
      </p:sp>
      <p:sp>
        <p:nvSpPr>
          <p:cNvPr id="5" name="TextBox 4">
            <a:extLst>
              <a:ext uri="{FF2B5EF4-FFF2-40B4-BE49-F238E27FC236}">
                <a16:creationId xmlns:a16="http://schemas.microsoft.com/office/drawing/2014/main" id="{6CF2E8FC-FDB8-489D-B242-2FBBD7B68D06}"/>
              </a:ext>
            </a:extLst>
          </p:cNvPr>
          <p:cNvSpPr txBox="1"/>
          <p:nvPr/>
        </p:nvSpPr>
        <p:spPr>
          <a:xfrm>
            <a:off x="8349342" y="64008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Tapan</a:t>
            </a:r>
          </a:p>
        </p:txBody>
      </p:sp>
    </p:spTree>
    <p:extLst>
      <p:ext uri="{BB962C8B-B14F-4D97-AF65-F5344CB8AC3E}">
        <p14:creationId xmlns:p14="http://schemas.microsoft.com/office/powerpoint/2010/main" val="232477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57E4-DC7B-4D06-BA7B-CD12727D4975}"/>
              </a:ext>
            </a:extLst>
          </p:cNvPr>
          <p:cNvSpPr>
            <a:spLocks noGrp="1"/>
          </p:cNvSpPr>
          <p:nvPr>
            <p:ph type="title"/>
          </p:nvPr>
        </p:nvSpPr>
        <p:spPr/>
        <p:txBody>
          <a:bodyPr/>
          <a:lstStyle/>
          <a:p>
            <a:r>
              <a:rPr lang="en-US"/>
              <a:t>Difficulties in the Project</a:t>
            </a:r>
          </a:p>
        </p:txBody>
      </p:sp>
      <p:sp>
        <p:nvSpPr>
          <p:cNvPr id="3" name="Content Placeholder 2">
            <a:extLst>
              <a:ext uri="{FF2B5EF4-FFF2-40B4-BE49-F238E27FC236}">
                <a16:creationId xmlns:a16="http://schemas.microsoft.com/office/drawing/2014/main" id="{4B07B6B6-2D7C-4660-BAB7-1921EC090F6E}"/>
              </a:ext>
            </a:extLst>
          </p:cNvPr>
          <p:cNvSpPr>
            <a:spLocks noGrp="1"/>
          </p:cNvSpPr>
          <p:nvPr>
            <p:ph sz="quarter" idx="13"/>
          </p:nvPr>
        </p:nvSpPr>
        <p:spPr/>
        <p:txBody>
          <a:bodyPr vert="horz" lIns="91440" tIns="45720" rIns="91440" bIns="45720" rtlCol="0" anchor="t">
            <a:normAutofit fontScale="92500"/>
          </a:bodyPr>
          <a:lstStyle/>
          <a:p>
            <a:r>
              <a:rPr lang="en-US"/>
              <a:t>Communication and setting meeting was a problem initially, but later we found a way around it.</a:t>
            </a:r>
          </a:p>
          <a:p>
            <a:r>
              <a:rPr lang="en-US"/>
              <a:t>Some new technologies required for the project took us time to learn, but did it anyways and included in the project.</a:t>
            </a:r>
          </a:p>
          <a:p>
            <a:r>
              <a:rPr lang="en-US"/>
              <a:t>We took time in completing our tasks as we were learning on the go, practicing and implementing things in our project.</a:t>
            </a:r>
          </a:p>
          <a:p>
            <a:pPr marL="0"/>
            <a:r>
              <a:rPr lang="en-US"/>
              <a:t>We only knew little about routing in node.js, we learnt routing and implemented it.</a:t>
            </a:r>
          </a:p>
          <a:p>
            <a:pPr marL="0"/>
            <a:r>
              <a:rPr lang="en-US"/>
              <a:t>We had problems with database connectivity, Which we resolved</a:t>
            </a:r>
          </a:p>
          <a:p>
            <a:endParaRPr lang="en-US"/>
          </a:p>
        </p:txBody>
      </p:sp>
      <p:sp>
        <p:nvSpPr>
          <p:cNvPr id="5" name="TextBox 4">
            <a:extLst>
              <a:ext uri="{FF2B5EF4-FFF2-40B4-BE49-F238E27FC236}">
                <a16:creationId xmlns:a16="http://schemas.microsoft.com/office/drawing/2014/main" id="{8FC32ACC-2263-4D80-8F6C-1435BB5F4FC7}"/>
              </a:ext>
            </a:extLst>
          </p:cNvPr>
          <p:cNvSpPr txBox="1"/>
          <p:nvPr/>
        </p:nvSpPr>
        <p:spPr>
          <a:xfrm>
            <a:off x="8349342" y="64008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Tapan</a:t>
            </a:r>
          </a:p>
        </p:txBody>
      </p:sp>
    </p:spTree>
    <p:extLst>
      <p:ext uri="{BB962C8B-B14F-4D97-AF65-F5344CB8AC3E}">
        <p14:creationId xmlns:p14="http://schemas.microsoft.com/office/powerpoint/2010/main" val="3682705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7903-AF41-42C3-B264-4B3865136C22}"/>
              </a:ext>
            </a:extLst>
          </p:cNvPr>
          <p:cNvSpPr>
            <a:spLocks noGrp="1"/>
          </p:cNvSpPr>
          <p:nvPr>
            <p:ph type="title"/>
          </p:nvPr>
        </p:nvSpPr>
        <p:spPr>
          <a:xfrm>
            <a:off x="885020" y="-114728"/>
            <a:ext cx="10364451" cy="1596177"/>
          </a:xfrm>
        </p:spPr>
        <p:txBody>
          <a:bodyPr/>
          <a:lstStyle/>
          <a:p>
            <a:r>
              <a:rPr lang="en-US"/>
              <a:t>Functional Requirements Satisfied</a:t>
            </a:r>
          </a:p>
        </p:txBody>
      </p:sp>
      <p:sp>
        <p:nvSpPr>
          <p:cNvPr id="3" name="Content Placeholder 2">
            <a:extLst>
              <a:ext uri="{FF2B5EF4-FFF2-40B4-BE49-F238E27FC236}">
                <a16:creationId xmlns:a16="http://schemas.microsoft.com/office/drawing/2014/main" id="{35E20F7D-AB31-4149-A7AA-6A585F31E445}"/>
              </a:ext>
            </a:extLst>
          </p:cNvPr>
          <p:cNvSpPr>
            <a:spLocks noGrp="1"/>
          </p:cNvSpPr>
          <p:nvPr>
            <p:ph sz="quarter" idx="13"/>
          </p:nvPr>
        </p:nvSpPr>
        <p:spPr>
          <a:xfrm>
            <a:off x="798755" y="1619470"/>
            <a:ext cx="10363826" cy="3424107"/>
          </a:xfrm>
        </p:spPr>
        <p:txBody>
          <a:bodyPr vert="horz" lIns="91440" tIns="45720" rIns="91440" bIns="45720" rtlCol="0" anchor="t">
            <a:normAutofit fontScale="77500" lnSpcReduction="20000"/>
          </a:bodyPr>
          <a:lstStyle/>
          <a:p>
            <a:r>
              <a:rPr lang="en-US"/>
              <a:t>Authorized User should be able to log into the system</a:t>
            </a:r>
          </a:p>
          <a:p>
            <a:r>
              <a:rPr lang="en-US"/>
              <a:t>Super User must be able to give access permissions to various systems for different users</a:t>
            </a:r>
          </a:p>
          <a:p>
            <a:r>
              <a:rPr lang="en-US"/>
              <a:t>Super User must be able to see all system notifications regarding access permissions provided or updated for other users</a:t>
            </a:r>
          </a:p>
          <a:p>
            <a:r>
              <a:rPr lang="en-US"/>
              <a:t>User must be able to access a profile page and edit user details in the profile</a:t>
            </a:r>
          </a:p>
          <a:p>
            <a:r>
              <a:rPr lang="en-US"/>
              <a:t>User should be able to change or reset the login password</a:t>
            </a:r>
          </a:p>
          <a:p>
            <a:r>
              <a:rPr lang="en-US"/>
              <a:t>User should be able interact with the displayed dashboard which provides at-a-glance view of calendar events scheduled</a:t>
            </a:r>
          </a:p>
          <a:p>
            <a:r>
              <a:rPr lang="en-US"/>
              <a:t>User should be able to create, view and edit any events scheduled in the calendar</a:t>
            </a:r>
          </a:p>
          <a:p>
            <a:r>
              <a:rPr lang="en-US"/>
              <a:t>User should be able to add notes to any event</a:t>
            </a:r>
          </a:p>
          <a:p>
            <a:endParaRPr lang="en-US"/>
          </a:p>
        </p:txBody>
      </p:sp>
      <p:sp>
        <p:nvSpPr>
          <p:cNvPr id="4" name="TextBox 3">
            <a:extLst>
              <a:ext uri="{FF2B5EF4-FFF2-40B4-BE49-F238E27FC236}">
                <a16:creationId xmlns:a16="http://schemas.microsoft.com/office/drawing/2014/main" id="{63492944-6A16-41B8-8121-CE6706D875A3}"/>
              </a:ext>
            </a:extLst>
          </p:cNvPr>
          <p:cNvSpPr txBox="1"/>
          <p:nvPr/>
        </p:nvSpPr>
        <p:spPr>
          <a:xfrm>
            <a:off x="8108829" y="6075872"/>
            <a:ext cx="362309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Tapan​</a:t>
            </a:r>
          </a:p>
        </p:txBody>
      </p:sp>
    </p:spTree>
    <p:extLst>
      <p:ext uri="{BB962C8B-B14F-4D97-AF65-F5344CB8AC3E}">
        <p14:creationId xmlns:p14="http://schemas.microsoft.com/office/powerpoint/2010/main" val="243845350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0</TotalTime>
  <Words>690</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Intro Inline</vt:lpstr>
      <vt:lpstr>Tw Cen MT</vt:lpstr>
      <vt:lpstr>Droplet</vt:lpstr>
      <vt:lpstr>GDP-II</vt:lpstr>
      <vt:lpstr>Employee management system (Mozingo lake)</vt:lpstr>
      <vt:lpstr>Planning phase of development</vt:lpstr>
      <vt:lpstr>Requirement Analysis</vt:lpstr>
      <vt:lpstr>Approach</vt:lpstr>
      <vt:lpstr> Tools</vt:lpstr>
      <vt:lpstr>Lessons learnt</vt:lpstr>
      <vt:lpstr>Difficulties in the Project</vt:lpstr>
      <vt:lpstr>Functional Requirements Satisfied</vt:lpstr>
      <vt:lpstr>FUNCTIONAL REQUIREMENTS SATISFIED </vt:lpstr>
      <vt:lpstr>NOn-FUNCTIONAL REQUIREMENTS SATISFIED  </vt:lpstr>
      <vt:lpstr>PowerPoint Presentation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GDP-I</dc:title>
  <dc:creator>Chilka,Vishal D</dc:creator>
  <cp:lastModifiedBy>Chilka,Vishal D</cp:lastModifiedBy>
  <cp:revision>5</cp:revision>
  <dcterms:modified xsi:type="dcterms:W3CDTF">2018-06-07T16:42:33Z</dcterms:modified>
</cp:coreProperties>
</file>