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8"/>
  </p:notesMasterIdLst>
  <p:handoutMasterIdLst>
    <p:handoutMasterId r:id="rId19"/>
  </p:handoutMasterIdLst>
  <p:sldIdLst>
    <p:sldId id="256" r:id="rId5"/>
    <p:sldId id="271" r:id="rId6"/>
    <p:sldId id="279" r:id="rId7"/>
    <p:sldId id="281" r:id="rId8"/>
    <p:sldId id="280" r:id="rId9"/>
    <p:sldId id="257" r:id="rId10"/>
    <p:sldId id="275" r:id="rId11"/>
    <p:sldId id="283" r:id="rId12"/>
    <p:sldId id="284" r:id="rId13"/>
    <p:sldId id="285" r:id="rId14"/>
    <p:sldId id="286" r:id="rId15"/>
    <p:sldId id="276"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83"/>
            <p14:sldId id="284"/>
            <p14:sldId id="285"/>
            <p14:sldId id="286"/>
            <p14:sldId id="276"/>
            <p14:sldId id="287"/>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88" d="100"/>
          <a:sy n="88" d="100"/>
        </p:scale>
        <p:origin x="494"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3/29/2020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3/29/2020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3/29/2020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The Battle of </a:t>
            </a:r>
            <a:r>
              <a:rPr lang="en-US" sz="4800" dirty="0" err="1">
                <a:solidFill>
                  <a:schemeClr val="bg1"/>
                </a:solidFill>
              </a:rPr>
              <a:t>Neighbourhoods</a:t>
            </a:r>
            <a:r>
              <a:rPr lang="en-US" sz="4800" dirty="0">
                <a:solidFill>
                  <a:schemeClr val="bg1"/>
                </a:solidFill>
              </a:rPr>
              <a:t> Final </a:t>
            </a:r>
            <a:endParaRPr lang="en-US"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smtClean="0">
                <a:solidFill>
                  <a:schemeClr val="bg1"/>
                </a:solidFill>
                <a:latin typeface="+mj-lt"/>
              </a:rPr>
              <a:t>Presented by : Vishal Chavan</a:t>
            </a:r>
            <a:endParaRPr lang="en-US" sz="2400" dirty="0">
              <a:solidFill>
                <a:schemeClr val="bg1"/>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1207" y="430638"/>
            <a:ext cx="6877119" cy="640080"/>
          </a:xfrm>
        </p:spPr>
        <p:txBody>
          <a:bodyPr/>
          <a:lstStyle/>
          <a:p>
            <a:r>
              <a:rPr lang="en-US" dirty="0" smtClean="0">
                <a:latin typeface="Segoe UI Light" panose="020B0502040204020203" pitchFamily="34" charset="0"/>
                <a:cs typeface="Segoe UI Light" panose="020B0502040204020203" pitchFamily="34" charset="0"/>
              </a:rPr>
              <a:t>Results </a:t>
            </a:r>
            <a:r>
              <a:rPr lang="en-US" dirty="0" err="1" smtClean="0">
                <a:latin typeface="Segoe UI Light" panose="020B0502040204020203" pitchFamily="34" charset="0"/>
                <a:cs typeface="Segoe UI Light" panose="020B0502040204020203" pitchFamily="34" charset="0"/>
              </a:rPr>
              <a:t>Cont</a:t>
            </a:r>
            <a:r>
              <a:rPr lang="en-US" dirty="0" smtClean="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2515" y="1280160"/>
            <a:ext cx="5129256" cy="125241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Cluster 4:</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7" name="Content Placeholder 17"/>
          <p:cNvSpPr txBox="1">
            <a:spLocks/>
          </p:cNvSpPr>
          <p:nvPr/>
        </p:nvSpPr>
        <p:spPr>
          <a:xfrm>
            <a:off x="522514" y="5238206"/>
            <a:ext cx="8403771" cy="9622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The fourth cluster has neighbourhoods which consists of venue Pubs, Park, Grocery Stores.</a:t>
            </a:r>
          </a:p>
          <a:p>
            <a:pPr marL="0" indent="0">
              <a:buNone/>
            </a:pPr>
            <a:r>
              <a:rPr lang="en-IN" dirty="0" smtClean="0"/>
              <a:t>.</a:t>
            </a:r>
            <a:endParaRPr lang="en-IN" dirty="0"/>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Picture 6"/>
          <p:cNvPicPr/>
          <p:nvPr/>
        </p:nvPicPr>
        <p:blipFill>
          <a:blip r:embed="rId2"/>
          <a:stretch>
            <a:fillRect/>
          </a:stretch>
        </p:blipFill>
        <p:spPr>
          <a:xfrm>
            <a:off x="643799" y="1683706"/>
            <a:ext cx="9240430" cy="3367265"/>
          </a:xfrm>
          <a:prstGeom prst="rect">
            <a:avLst/>
          </a:prstGeom>
        </p:spPr>
      </p:pic>
    </p:spTree>
    <p:extLst>
      <p:ext uri="{BB962C8B-B14F-4D97-AF65-F5344CB8AC3E}">
        <p14:creationId xmlns:p14="http://schemas.microsoft.com/office/powerpoint/2010/main" val="6853366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1207" y="430638"/>
            <a:ext cx="6877119" cy="640080"/>
          </a:xfrm>
        </p:spPr>
        <p:txBody>
          <a:bodyPr/>
          <a:lstStyle/>
          <a:p>
            <a:r>
              <a:rPr lang="en-US" dirty="0" smtClean="0">
                <a:latin typeface="Segoe UI Light" panose="020B0502040204020203" pitchFamily="34" charset="0"/>
                <a:cs typeface="Segoe UI Light" panose="020B0502040204020203" pitchFamily="34" charset="0"/>
              </a:rPr>
              <a:t>Results </a:t>
            </a:r>
            <a:r>
              <a:rPr lang="en-US" dirty="0" err="1" smtClean="0">
                <a:latin typeface="Segoe UI Light" panose="020B0502040204020203" pitchFamily="34" charset="0"/>
                <a:cs typeface="Segoe UI Light" panose="020B0502040204020203" pitchFamily="34" charset="0"/>
              </a:rPr>
              <a:t>Cont</a:t>
            </a:r>
            <a:r>
              <a:rPr lang="en-US" dirty="0" smtClean="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2515" y="1280160"/>
            <a:ext cx="5129256" cy="125241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Cluster 5:</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7" name="Content Placeholder 17"/>
          <p:cNvSpPr txBox="1">
            <a:spLocks/>
          </p:cNvSpPr>
          <p:nvPr/>
        </p:nvSpPr>
        <p:spPr>
          <a:xfrm>
            <a:off x="522514" y="5238206"/>
            <a:ext cx="8403771" cy="9622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IN" dirty="0"/>
              <a:t>The fifth cluster has neighbourhoods which consists of venue Coffee Shop, Pub, Hotel</a:t>
            </a: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Picture 6"/>
          <p:cNvPicPr/>
          <p:nvPr/>
        </p:nvPicPr>
        <p:blipFill>
          <a:blip r:embed="rId2"/>
          <a:stretch>
            <a:fillRect/>
          </a:stretch>
        </p:blipFill>
        <p:spPr>
          <a:xfrm>
            <a:off x="640035" y="1836699"/>
            <a:ext cx="10445976" cy="3119120"/>
          </a:xfrm>
          <a:prstGeom prst="rect">
            <a:avLst/>
          </a:prstGeom>
        </p:spPr>
      </p:pic>
    </p:spTree>
    <p:extLst>
      <p:ext uri="{BB962C8B-B14F-4D97-AF65-F5344CB8AC3E}">
        <p14:creationId xmlns:p14="http://schemas.microsoft.com/office/powerpoint/2010/main" val="2911610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lvl="0"/>
            <a:r>
              <a:rPr lang="en-US" dirty="0" smtClean="0">
                <a:latin typeface="Segoe UI Light" panose="020B0502040204020203" pitchFamily="34" charset="0"/>
                <a:cs typeface="Segoe UI Light" panose="020B0502040204020203" pitchFamily="34" charset="0"/>
              </a:rPr>
              <a:t>5.</a:t>
            </a:r>
            <a:r>
              <a:rPr lang="en-IN" b="1" dirty="0" smtClean="0"/>
              <a:t> Discussion and Conclusion:</a:t>
            </a:r>
            <a:endParaRPr lang="en-US" dirty="0">
              <a:latin typeface="Segoe UI Light" panose="020B0502040204020203" pitchFamily="34" charset="0"/>
              <a:cs typeface="Segoe UI Light" panose="020B0502040204020203" pitchFamily="34" charset="0"/>
            </a:endParaRP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pPr>
            <a:r>
              <a:rPr lang="en-IN" dirty="0" smtClean="0"/>
              <a:t>Its </a:t>
            </a:r>
            <a:r>
              <a:rPr lang="en-IN" dirty="0"/>
              <a:t>been visible from cluster 3 and 4 that Indian Restaurant can play vital role in Restaurant competition and very good chance to set </a:t>
            </a:r>
            <a:r>
              <a:rPr lang="en-IN" dirty="0" smtClean="0"/>
              <a:t>up.</a:t>
            </a:r>
          </a:p>
          <a:p>
            <a:pPr>
              <a:spcAft>
                <a:spcPts val="2000"/>
              </a:spcAft>
            </a:pPr>
            <a:r>
              <a:rPr lang="en-IN" dirty="0" smtClean="0"/>
              <a:t>Their </a:t>
            </a:r>
            <a:r>
              <a:rPr lang="en-IN" dirty="0"/>
              <a:t>proximity to other amenities and accessibility to station are huge. These 2 clusters do not have top restaurants that could rival their standards if they are created</a:t>
            </a:r>
            <a:r>
              <a:rPr lang="en-IN" dirty="0" smtClean="0"/>
              <a:t>.</a:t>
            </a:r>
          </a:p>
          <a:p>
            <a:pPr>
              <a:spcAft>
                <a:spcPts val="2000"/>
              </a:spcAft>
            </a:pPr>
            <a:r>
              <a:rPr lang="en-IN" dirty="0" smtClean="0"/>
              <a:t>The </a:t>
            </a:r>
            <a:r>
              <a:rPr lang="en-IN" dirty="0"/>
              <a:t>chances to resources needed is quite high as Lewisham and Lambeth. In conclusion, this project would have had better results if there were more data in terms of per capita income data within the area, traffic access, corporates of more venues exploration with the </a:t>
            </a:r>
            <a:r>
              <a:rPr lang="en-IN" dirty="0" smtClean="0"/>
              <a:t>Foursquare.</a:t>
            </a:r>
          </a:p>
          <a:p>
            <a:pPr>
              <a:spcAft>
                <a:spcPts val="2000"/>
              </a:spcAft>
            </a:pPr>
            <a:r>
              <a:rPr lang="en-IN" dirty="0"/>
              <a:t>G</a:t>
            </a:r>
            <a:r>
              <a:rPr lang="en-IN" dirty="0" smtClean="0"/>
              <a:t>etting </a:t>
            </a:r>
            <a:r>
              <a:rPr lang="en-IN" dirty="0"/>
              <a:t>the ratings and feedbacks of the current restaurants within the clusters would have helped in providing more insight into the best location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39495" y="1435608"/>
            <a:ext cx="10241715" cy="3833078"/>
          </a:xfrm>
        </p:spPr>
        <p:txBody>
          <a:bodyPr>
            <a:normAutofit/>
          </a:bodyPr>
          <a:lstStyle/>
          <a:p>
            <a:r>
              <a:rPr lang="en-IN" sz="6600" dirty="0" smtClean="0"/>
              <a:t>Thank You</a:t>
            </a:r>
            <a:endParaRPr lang="en-IN" sz="6600" dirty="0"/>
          </a:p>
        </p:txBody>
      </p:sp>
    </p:spTree>
    <p:extLst>
      <p:ext uri="{BB962C8B-B14F-4D97-AF65-F5344CB8AC3E}">
        <p14:creationId xmlns:p14="http://schemas.microsoft.com/office/powerpoint/2010/main" val="221942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IN" b="1" dirty="0" smtClean="0"/>
              <a:t>1. Introduction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09" y="1524707"/>
            <a:ext cx="11058207" cy="403136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smtClean="0">
                <a:latin typeface="Segoe UI" panose="020B0502040204020203" pitchFamily="34" charset="0"/>
                <a:cs typeface="Segoe UI" panose="020B0502040204020203" pitchFamily="34" charset="0"/>
              </a:rPr>
              <a:t>Background</a:t>
            </a:r>
            <a:r>
              <a:rPr lang="en-US" sz="2600" dirty="0" smtClean="0">
                <a:latin typeface="Segoe UI" panose="020B0502040204020203" pitchFamily="34" charset="0"/>
                <a:cs typeface="Segoe UI" panose="020B0502040204020203" pitchFamily="34" charset="0"/>
              </a:rPr>
              <a:t>:  All the people over the world love to dine in different restaurants. Here, we would like to set up new Indian Restaurant in London with multiple varieties.</a:t>
            </a:r>
          </a:p>
          <a:p>
            <a:pPr marL="0" indent="0">
              <a:buNone/>
            </a:pPr>
            <a:endParaRPr lang="en-US" sz="2600" dirty="0" smtClean="0">
              <a:latin typeface="Segoe UI" panose="020B0502040204020203" pitchFamily="34" charset="0"/>
              <a:cs typeface="Segoe UI" panose="020B0502040204020203" pitchFamily="34" charset="0"/>
            </a:endParaRPr>
          </a:p>
          <a:p>
            <a:pPr marL="0" indent="0">
              <a:buNone/>
            </a:pPr>
            <a:r>
              <a:rPr lang="en-US" sz="2600" b="1" dirty="0" smtClean="0">
                <a:latin typeface="Segoe UI" panose="020B0502040204020203" pitchFamily="34" charset="0"/>
                <a:cs typeface="Segoe UI" panose="020B0502040204020203" pitchFamily="34" charset="0"/>
              </a:rPr>
              <a:t>Problem: </a:t>
            </a:r>
            <a:r>
              <a:rPr lang="en-US" sz="2600" dirty="0" smtClean="0">
                <a:latin typeface="Segoe UI" panose="020B0502040204020203" pitchFamily="34" charset="0"/>
                <a:cs typeface="Segoe UI" panose="020B0502040204020203" pitchFamily="34" charset="0"/>
              </a:rPr>
              <a:t>This Project aim to select the borough in London based on their popularity, explore the neighborhoods of that borough to find the common venues in each neighborhood and finally cluster the neighborhoods using K-means clustering.</a:t>
            </a:r>
          </a:p>
          <a:p>
            <a:pPr marL="0" indent="0">
              <a:buNone/>
            </a:pPr>
            <a:r>
              <a:rPr lang="en-US" sz="2600" dirty="0" smtClean="0">
                <a:latin typeface="Segoe UI" panose="020B0502040204020203" pitchFamily="34" charset="0"/>
                <a:cs typeface="Segoe UI" panose="020B0502040204020203" pitchFamily="34" charset="0"/>
              </a:rPr>
              <a:t>	</a:t>
            </a:r>
          </a:p>
          <a:p>
            <a:pPr marL="0" indent="0">
              <a:buNone/>
            </a:pPr>
            <a:r>
              <a:rPr lang="en-US" sz="2600" b="1" dirty="0" smtClean="0">
                <a:latin typeface="Segoe UI" panose="020B0502040204020203" pitchFamily="34" charset="0"/>
                <a:cs typeface="Segoe UI" panose="020B0502040204020203" pitchFamily="34" charset="0"/>
              </a:rPr>
              <a:t>Target: </a:t>
            </a:r>
            <a:r>
              <a:rPr lang="en-IN" sz="2600" dirty="0"/>
              <a:t>Considering the diversity in London where most people are multireligion based. London is a place where different shades </a:t>
            </a:r>
            <a:r>
              <a:rPr lang="en-IN" sz="2600" dirty="0" smtClean="0"/>
              <a:t>live. </a:t>
            </a:r>
            <a:r>
              <a:rPr lang="en-IN" sz="2600" dirty="0"/>
              <a:t>Definitely, by looking at the population we can  determine there is highly shortage of Indian restaurants in London.</a:t>
            </a:r>
          </a:p>
          <a:p>
            <a:pPr marL="0" indent="0">
              <a:buNone/>
            </a:pP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IN" b="1" dirty="0" smtClean="0"/>
              <a:t>2. Data </a:t>
            </a:r>
            <a:r>
              <a:rPr lang="en-IN" b="1" dirty="0"/>
              <a:t>acquisition and cleaning</a:t>
            </a:r>
            <a:r>
              <a:rPr lang="en-IN" dirty="0"/>
              <a:t>:</a:t>
            </a:r>
          </a:p>
        </p:txBody>
      </p:sp>
      <p:sp>
        <p:nvSpPr>
          <p:cNvPr id="25" name="Content Placeholder 17"/>
          <p:cNvSpPr txBox="1">
            <a:spLocks/>
          </p:cNvSpPr>
          <p:nvPr/>
        </p:nvSpPr>
        <p:spPr>
          <a:xfrm>
            <a:off x="541609" y="1455491"/>
            <a:ext cx="11136585" cy="494530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800" dirty="0" smtClean="0">
                <a:latin typeface="Segoe UI" panose="020B0502040204020203" pitchFamily="34" charset="0"/>
                <a:cs typeface="Segoe UI" panose="020B0502040204020203" pitchFamily="34" charset="0"/>
              </a:rPr>
              <a:t>Data Acquisition: The Data acquired for this project is a combination of data from 2 different sources:</a:t>
            </a:r>
          </a:p>
          <a:p>
            <a:pPr>
              <a:spcAft>
                <a:spcPts val="2000"/>
              </a:spcAft>
            </a:pPr>
            <a:r>
              <a:rPr lang="en-US" sz="1800" dirty="0" smtClean="0">
                <a:latin typeface="Segoe UI" panose="020B0502040204020203" pitchFamily="34" charset="0"/>
                <a:cs typeface="Segoe UI" panose="020B0502040204020203" pitchFamily="34" charset="0"/>
              </a:rPr>
              <a:t>There first data source of the project used a London areas that shows data of borough In London.</a:t>
            </a:r>
          </a:p>
          <a:p>
            <a:pPr>
              <a:spcAft>
                <a:spcPts val="2000"/>
              </a:spcAft>
            </a:pPr>
            <a:r>
              <a:rPr lang="en-US" sz="1800" dirty="0" smtClean="0">
                <a:latin typeface="Segoe UI" panose="020B0502040204020203" pitchFamily="34" charset="0"/>
                <a:cs typeface="Segoe UI" panose="020B0502040204020203" pitchFamily="34" charset="0"/>
              </a:rPr>
              <a:t>The second source of data is demographic of London where we can see demography of the people living in London.</a:t>
            </a:r>
          </a:p>
          <a:p>
            <a:pPr marL="0" indent="0">
              <a:spcAft>
                <a:spcPts val="2000"/>
              </a:spcAft>
              <a:buNone/>
            </a:pPr>
            <a:r>
              <a:rPr lang="en-US" sz="1800" dirty="0" smtClean="0">
                <a:latin typeface="Segoe UI" panose="020B0502040204020203" pitchFamily="34" charset="0"/>
                <a:cs typeface="Segoe UI" panose="020B0502040204020203" pitchFamily="34" charset="0"/>
              </a:rPr>
              <a:t>Data Cleaning: The Data cleaning process for each source of data are done separately.</a:t>
            </a:r>
          </a:p>
          <a:p>
            <a:pPr>
              <a:spcAft>
                <a:spcPts val="2000"/>
              </a:spcAft>
            </a:pPr>
            <a:r>
              <a:rPr lang="en-US" sz="1800" dirty="0" smtClean="0">
                <a:latin typeface="Segoe UI" panose="020B0502040204020203" pitchFamily="34" charset="0"/>
                <a:cs typeface="Segoe UI" panose="020B0502040204020203" pitchFamily="34" charset="0"/>
              </a:rPr>
              <a:t>From London list of areas, it will shows London borough with postal town and postal code which are then pivoted to check total numbers.</a:t>
            </a:r>
          </a:p>
          <a:p>
            <a:pPr>
              <a:spcAft>
                <a:spcPts val="2000"/>
              </a:spcAft>
            </a:pPr>
            <a:r>
              <a:rPr lang="en-US" sz="1800" dirty="0" smtClean="0">
                <a:latin typeface="Segoe UI" panose="020B0502040204020203" pitchFamily="34" charset="0"/>
                <a:cs typeface="Segoe UI" panose="020B0502040204020203" pitchFamily="34" charset="0"/>
              </a:rPr>
              <a:t>Demography </a:t>
            </a:r>
            <a:r>
              <a:rPr lang="en-IN" sz="1800" dirty="0" smtClean="0">
                <a:latin typeface="Segoe UI" panose="020B0502040204020203" pitchFamily="34" charset="0"/>
                <a:cs typeface="Segoe UI" panose="020B0502040204020203" pitchFamily="34" charset="0"/>
              </a:rPr>
              <a:t>of </a:t>
            </a:r>
            <a:r>
              <a:rPr lang="en-IN" sz="1800" dirty="0">
                <a:latin typeface="Segoe UI" panose="020B0502040204020203" pitchFamily="34" charset="0"/>
                <a:cs typeface="Segoe UI" panose="020B0502040204020203" pitchFamily="34" charset="0"/>
              </a:rPr>
              <a:t>London where we have sorted white, black, mixed, Asian to check how much count in each location in London</a:t>
            </a:r>
            <a:r>
              <a:rPr lang="en-US" sz="1800" dirty="0">
                <a:latin typeface="Segoe UI" panose="020B0502040204020203" pitchFamily="34" charset="0"/>
                <a:cs typeface="Segoe UI" panose="020B0502040204020203" pitchFamily="34" charset="0"/>
              </a:rPr>
              <a:t> </a:t>
            </a:r>
            <a:endParaRPr lang="en-US" sz="1800" dirty="0" smtClean="0">
              <a:latin typeface="Segoe UI" panose="020B0502040204020203" pitchFamily="34" charset="0"/>
              <a:cs typeface="Segoe UI" panose="020B0502040204020203" pitchFamily="34" charset="0"/>
            </a:endParaRPr>
          </a:p>
          <a:p>
            <a:pPr>
              <a:spcAft>
                <a:spcPts val="2000"/>
              </a:spcAft>
            </a:pPr>
            <a:r>
              <a:rPr lang="en-IN" sz="1800" dirty="0">
                <a:latin typeface="Segoe UI" panose="020B0502040204020203" pitchFamily="34" charset="0"/>
                <a:cs typeface="Segoe UI" panose="020B0502040204020203" pitchFamily="34" charset="0"/>
              </a:rPr>
              <a:t>Latitude and Longitude are obtained and join with location which will help us to identify the distance</a:t>
            </a:r>
            <a:endParaRPr lang="en-US" sz="1800" dirty="0">
              <a:latin typeface="Segoe UI" panose="020B0502040204020203" pitchFamily="34" charset="0"/>
              <a:cs typeface="Segoe UI" panose="020B0502040204020203" pitchFamily="34" charset="0"/>
            </a:endParaRPr>
          </a:p>
          <a:p>
            <a:pPr marL="0" indent="0">
              <a:spcAft>
                <a:spcPts val="2000"/>
              </a:spcAft>
              <a:buNone/>
            </a:pP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30639"/>
            <a:ext cx="6877119" cy="640080"/>
          </a:xfrm>
        </p:spPr>
        <p:txBody>
          <a:bodyPr>
            <a:normAutofit/>
          </a:bodyPr>
          <a:lstStyle/>
          <a:p>
            <a:pPr lvl="0"/>
            <a:r>
              <a:rPr lang="en-US" b="1" dirty="0" smtClean="0">
                <a:latin typeface="Segoe UI Light" panose="020B0502040204020203" pitchFamily="34" charset="0"/>
                <a:cs typeface="Segoe UI Light" panose="020B0502040204020203" pitchFamily="34" charset="0"/>
              </a:rPr>
              <a:t>3. Methodology</a:t>
            </a:r>
            <a:endParaRPr lang="en-US" b="1"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smtClean="0">
                <a:solidFill>
                  <a:prstClr val="black">
                    <a:lumMod val="75000"/>
                    <a:lumOff val="25000"/>
                  </a:prstClr>
                </a:solidFill>
                <a:latin typeface="Segoe UI" panose="020B0502040204020203" pitchFamily="34" charset="0"/>
                <a:cs typeface="Segoe UI" panose="020B0502040204020203" pitchFamily="34" charset="0"/>
              </a:rPr>
              <a:t>Exploring Data Analysis: </a:t>
            </a:r>
          </a:p>
          <a:p>
            <a:pPr marL="0" indent="0">
              <a:lnSpc>
                <a:spcPts val="1800"/>
              </a:lnSpc>
              <a:spcBef>
                <a:spcPts val="1000"/>
              </a:spcBef>
              <a:spcAft>
                <a:spcPts val="6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IN" dirty="0"/>
              <a:t>The Describe function in python is used to get statistic of the London areas, this return the mean, standard deviation, minimum, maximum, 1</a:t>
            </a:r>
            <a:r>
              <a:rPr lang="en-IN" baseline="30000" dirty="0"/>
              <a:t>st</a:t>
            </a:r>
            <a:r>
              <a:rPr lang="en-IN" dirty="0"/>
              <a:t> Quantile (25%), 2</a:t>
            </a:r>
            <a:r>
              <a:rPr lang="en-IN" baseline="30000" dirty="0"/>
              <a:t>nd</a:t>
            </a:r>
            <a:r>
              <a:rPr lang="en-IN" dirty="0"/>
              <a:t> Quantile (50%), 3</a:t>
            </a:r>
            <a:r>
              <a:rPr lang="en-IN" baseline="30000" dirty="0"/>
              <a:t>rd</a:t>
            </a:r>
            <a:r>
              <a:rPr lang="en-IN" dirty="0"/>
              <a:t> Quantile (75%) for each of the major </a:t>
            </a:r>
            <a:r>
              <a:rPr lang="en-IN" dirty="0" smtClean="0"/>
              <a:t>categories</a:t>
            </a:r>
          </a:p>
          <a:p>
            <a:pPr>
              <a:lnSpc>
                <a:spcPts val="1800"/>
              </a:lnSpc>
              <a:spcAft>
                <a:spcPts val="600"/>
              </a:spcAft>
            </a:pPr>
            <a:r>
              <a:rPr lang="en-US" dirty="0" smtClean="0">
                <a:solidFill>
                  <a:prstClr val="black">
                    <a:lumMod val="75000"/>
                    <a:lumOff val="25000"/>
                  </a:prstClr>
                </a:solidFill>
                <a:latin typeface="Segoe UI" panose="020B0502040204020203" pitchFamily="34" charset="0"/>
                <a:cs typeface="Segoe UI" panose="020B0502040204020203" pitchFamily="34" charset="0"/>
              </a:rPr>
              <a:t>Count in Diagram shows venue unique counts describe in categories of venues.</a:t>
            </a:r>
            <a:endParaRPr lang="en-IN"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Picture 7"/>
          <p:cNvPicPr/>
          <p:nvPr/>
        </p:nvPicPr>
        <p:blipFill>
          <a:blip r:embed="rId2"/>
          <a:stretch>
            <a:fillRect/>
          </a:stretch>
        </p:blipFill>
        <p:spPr>
          <a:xfrm>
            <a:off x="5272087" y="1833562"/>
            <a:ext cx="1647825" cy="3190875"/>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Methodology </a:t>
            </a:r>
            <a:r>
              <a:rPr lang="en-US" dirty="0" err="1" smtClean="0"/>
              <a:t>Cont</a:t>
            </a:r>
            <a:r>
              <a:rPr lang="en-US" dirty="0" smtClean="0"/>
              <a:t>…….</a:t>
            </a:r>
            <a:endParaRPr lang="en-US" dirty="0">
              <a:latin typeface="Segoe UI Light" panose="020B0502040204020203" pitchFamily="34" charset="0"/>
              <a:cs typeface="Segoe UI Light" panose="020B0502040204020203" pitchFamily="34" charset="0"/>
            </a:endParaRP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5600" dirty="0" smtClean="0"/>
              <a:t>Modelling:</a:t>
            </a:r>
          </a:p>
          <a:p>
            <a:pPr>
              <a:spcAft>
                <a:spcPts val="2000"/>
              </a:spcAft>
            </a:pPr>
            <a:r>
              <a:rPr lang="en-IN" sz="4800" dirty="0" smtClean="0"/>
              <a:t>Using </a:t>
            </a:r>
            <a:r>
              <a:rPr lang="en-IN" sz="4800" dirty="0"/>
              <a:t>Final data set containing the neighbourhood in London with latitude and longitude, we can find all venues within a 500meter radius of each neighbourhood by connecting to the Foursquare </a:t>
            </a:r>
            <a:r>
              <a:rPr lang="en-IN" sz="4800" dirty="0" smtClean="0"/>
              <a:t>API</a:t>
            </a:r>
          </a:p>
          <a:p>
            <a:pPr>
              <a:spcAft>
                <a:spcPts val="2000"/>
              </a:spcAft>
            </a:pPr>
            <a:r>
              <a:rPr lang="en-IN" sz="4800" dirty="0"/>
              <a:t>One hot encoding is done on the venues data. The venues data is then grouped by neighbourhood and the mean of the venues are calculated, finally 10 common venues are calculated for each neighbourhoods</a:t>
            </a:r>
            <a:r>
              <a:rPr lang="en-IN" sz="4800" dirty="0" smtClean="0"/>
              <a:t>.</a:t>
            </a:r>
          </a:p>
          <a:p>
            <a:pPr>
              <a:spcAft>
                <a:spcPts val="2000"/>
              </a:spcAft>
            </a:pPr>
            <a:r>
              <a:rPr lang="en-IN" sz="4800" dirty="0"/>
              <a:t>To help people find similar neighbourhoods in the borough we will be clustering similar neighbourhoods using K –means clustering which is a form of unsupervised machine learning algorithm that clusters data based on predefined cluster size</a:t>
            </a:r>
          </a:p>
          <a:p>
            <a:pPr>
              <a:spcAft>
                <a:spcPts val="2000"/>
              </a:spcAft>
            </a:pPr>
            <a:endParaRPr lang="en-US" sz="4800" dirty="0" smtClean="0"/>
          </a:p>
          <a:p>
            <a:pPr marL="0" indent="0">
              <a:spcAft>
                <a:spcPts val="2000"/>
              </a:spcAft>
              <a:buNone/>
            </a:pPr>
            <a:endParaRPr lang="en-US" sz="4800" dirty="0"/>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31" name="Picture 30"/>
          <p:cNvPicPr/>
          <p:nvPr/>
        </p:nvPicPr>
        <p:blipFill>
          <a:blip r:embed="rId2"/>
          <a:stretch>
            <a:fillRect/>
          </a:stretch>
        </p:blipFill>
        <p:spPr>
          <a:xfrm>
            <a:off x="6460490" y="1472431"/>
            <a:ext cx="5296081" cy="1786890"/>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latin typeface="Segoe UI Light" panose="020B0502040204020203" pitchFamily="34" charset="0"/>
                <a:cs typeface="Segoe UI Light" panose="020B0502040204020203" pitchFamily="34" charset="0"/>
              </a:rPr>
              <a:t>4.Results</a:t>
            </a:r>
            <a:endParaRPr lang="en-US" b="1" dirty="0">
              <a:latin typeface="Segoe UI Light" panose="020B0502040204020203" pitchFamily="34" charset="0"/>
              <a:cs typeface="Segoe UI Light" panose="020B0502040204020203" pitchFamily="34" charset="0"/>
            </a:endParaRPr>
          </a:p>
        </p:txBody>
      </p:sp>
      <p:sp>
        <p:nvSpPr>
          <p:cNvPr id="5" name="Content Placeholder 4"/>
          <p:cNvSpPr>
            <a:spLocks noGrp="1"/>
          </p:cNvSpPr>
          <p:nvPr>
            <p:ph sz="half" idx="4294967295"/>
          </p:nvPr>
        </p:nvSpPr>
        <p:spPr>
          <a:xfrm>
            <a:off x="541611" y="1431011"/>
            <a:ext cx="11328172" cy="5204920"/>
          </a:xfrm>
        </p:spPr>
        <p:txBody>
          <a:bodyPr vert="horz" lIns="91440" tIns="45720" rIns="91440" bIns="45720" rtlCol="0">
            <a:normAutofit fontScale="92500"/>
          </a:bodyPr>
          <a:lstStyle/>
          <a:p>
            <a:pPr>
              <a:lnSpc>
                <a:spcPts val="1800"/>
              </a:lnSpc>
              <a:spcAft>
                <a:spcPts val="2000"/>
              </a:spcAft>
            </a:pPr>
            <a:r>
              <a:rPr lang="en-IN" dirty="0"/>
              <a:t>After running the K-means clustering we can access each cluster created to see which neighbourhoods were assigned to each of the five </a:t>
            </a:r>
            <a:r>
              <a:rPr lang="en-IN" dirty="0" smtClean="0"/>
              <a:t>cluster.</a:t>
            </a:r>
          </a:p>
          <a:p>
            <a:pPr>
              <a:lnSpc>
                <a:spcPts val="1800"/>
              </a:lnSpc>
              <a:spcAft>
                <a:spcPts val="2000"/>
              </a:spcAft>
            </a:pPr>
            <a:endParaRPr lang="en-IN" dirty="0"/>
          </a:p>
          <a:p>
            <a:pPr>
              <a:lnSpc>
                <a:spcPts val="1800"/>
              </a:lnSpc>
              <a:spcAft>
                <a:spcPts val="2000"/>
              </a:spcAft>
            </a:pPr>
            <a:endParaRPr lang="en-IN" dirty="0" smtClean="0"/>
          </a:p>
          <a:p>
            <a:pPr>
              <a:lnSpc>
                <a:spcPts val="1800"/>
              </a:lnSpc>
              <a:spcAft>
                <a:spcPts val="2000"/>
              </a:spcAft>
            </a:pPr>
            <a:endParaRPr lang="en-IN" dirty="0"/>
          </a:p>
          <a:p>
            <a:pPr>
              <a:lnSpc>
                <a:spcPts val="1800"/>
              </a:lnSpc>
              <a:spcAft>
                <a:spcPts val="2000"/>
              </a:spcAft>
            </a:pPr>
            <a:endParaRPr lang="en-IN" dirty="0" smtClean="0"/>
          </a:p>
          <a:p>
            <a:pPr>
              <a:lnSpc>
                <a:spcPts val="1800"/>
              </a:lnSpc>
              <a:spcAft>
                <a:spcPts val="2000"/>
              </a:spcAft>
            </a:pPr>
            <a:endParaRPr lang="en-IN" dirty="0"/>
          </a:p>
          <a:p>
            <a:pPr>
              <a:lnSpc>
                <a:spcPts val="1800"/>
              </a:lnSpc>
              <a:spcAft>
                <a:spcPts val="2000"/>
              </a:spcAft>
            </a:pPr>
            <a:r>
              <a:rPr lang="en-IN" dirty="0"/>
              <a:t>To find the optimal value of the number of clusters, k, the number of clusters is iterated     corresponding Silhouette Coefficientis calculated for each of the k-values used. </a:t>
            </a:r>
            <a:endParaRPr lang="en-IN" dirty="0" smtClean="0"/>
          </a:p>
          <a:p>
            <a:pPr>
              <a:lnSpc>
                <a:spcPts val="1800"/>
              </a:lnSpc>
              <a:spcAft>
                <a:spcPts val="2000"/>
              </a:spcAft>
            </a:pPr>
            <a:r>
              <a:rPr lang="en-US" sz="1200" dirty="0">
                <a:solidFill>
                  <a:prstClr val="black">
                    <a:lumMod val="75000"/>
                    <a:lumOff val="25000"/>
                  </a:prstClr>
                </a:solidFill>
                <a:latin typeface="Segoe UI" panose="020B0502040204020203" pitchFamily="34" charset="0"/>
                <a:cs typeface="Segoe UI" panose="020B0502040204020203" pitchFamily="34" charset="0"/>
              </a:rPr>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
            </a:r>
            <a:br>
              <a:rPr lang="en-US" sz="1200" dirty="0">
                <a:solidFill>
                  <a:prstClr val="black">
                    <a:lumMod val="75000"/>
                    <a:lumOff val="25000"/>
                  </a:prstClr>
                </a:solidFill>
                <a:latin typeface="Segoe UI" panose="020B0502040204020203" pitchFamily="34" charset="0"/>
                <a:cs typeface="Segoe UI" panose="020B0502040204020203" pitchFamily="34" charset="0"/>
              </a:rPr>
            </a:b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2"/>
          <a:stretch>
            <a:fillRect/>
          </a:stretch>
        </p:blipFill>
        <p:spPr>
          <a:xfrm>
            <a:off x="635727" y="1863634"/>
            <a:ext cx="9484586" cy="2838995"/>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1207" y="430638"/>
            <a:ext cx="6877119" cy="640080"/>
          </a:xfrm>
        </p:spPr>
        <p:txBody>
          <a:bodyPr/>
          <a:lstStyle/>
          <a:p>
            <a:r>
              <a:rPr lang="en-US" dirty="0" smtClean="0">
                <a:latin typeface="Segoe UI Light" panose="020B0502040204020203" pitchFamily="34" charset="0"/>
                <a:cs typeface="Segoe UI Light" panose="020B0502040204020203" pitchFamily="34" charset="0"/>
              </a:rPr>
              <a:t>Results </a:t>
            </a:r>
            <a:r>
              <a:rPr lang="en-US" dirty="0" err="1" smtClean="0">
                <a:latin typeface="Segoe UI Light" panose="020B0502040204020203" pitchFamily="34" charset="0"/>
                <a:cs typeface="Segoe UI Light" panose="020B0502040204020203" pitchFamily="34" charset="0"/>
              </a:rPr>
              <a:t>Cont</a:t>
            </a:r>
            <a:r>
              <a:rPr lang="en-US" dirty="0" smtClean="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2515" y="1280160"/>
            <a:ext cx="5129256" cy="125241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Cluster 1:</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26" name="Picture 25"/>
          <p:cNvPicPr/>
          <p:nvPr/>
        </p:nvPicPr>
        <p:blipFill>
          <a:blip r:embed="rId2"/>
          <a:stretch>
            <a:fillRect/>
          </a:stretch>
        </p:blipFill>
        <p:spPr>
          <a:xfrm>
            <a:off x="521207" y="1887767"/>
            <a:ext cx="8343446" cy="3070860"/>
          </a:xfrm>
          <a:prstGeom prst="rect">
            <a:avLst/>
          </a:prstGeom>
        </p:spPr>
      </p:pic>
      <p:sp>
        <p:nvSpPr>
          <p:cNvPr id="27" name="Content Placeholder 17"/>
          <p:cNvSpPr txBox="1">
            <a:spLocks/>
          </p:cNvSpPr>
          <p:nvPr/>
        </p:nvSpPr>
        <p:spPr>
          <a:xfrm>
            <a:off x="522514" y="5238206"/>
            <a:ext cx="8403771" cy="9622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Upon looking these neighborhoods </a:t>
            </a:r>
            <a:r>
              <a:rPr lang="en-US" dirty="0" smtClean="0">
                <a:solidFill>
                  <a:prstClr val="black">
                    <a:lumMod val="75000"/>
                    <a:lumOff val="25000"/>
                  </a:prstClr>
                </a:solidFill>
                <a:latin typeface="Segoe UI" panose="020B0502040204020203" pitchFamily="34" charset="0"/>
                <a:cs typeface="Segoe UI" panose="020B0502040204020203" pitchFamily="34" charset="0"/>
              </a:rPr>
              <a:t>we can see most common venues in these neighborhoods ae pubs and Restaurants</a:t>
            </a: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1207" y="430638"/>
            <a:ext cx="6877119" cy="640080"/>
          </a:xfrm>
        </p:spPr>
        <p:txBody>
          <a:bodyPr/>
          <a:lstStyle/>
          <a:p>
            <a:r>
              <a:rPr lang="en-US" dirty="0" smtClean="0">
                <a:latin typeface="Segoe UI Light" panose="020B0502040204020203" pitchFamily="34" charset="0"/>
                <a:cs typeface="Segoe UI Light" panose="020B0502040204020203" pitchFamily="34" charset="0"/>
              </a:rPr>
              <a:t>Results </a:t>
            </a:r>
            <a:r>
              <a:rPr lang="en-US" dirty="0" err="1" smtClean="0">
                <a:latin typeface="Segoe UI Light" panose="020B0502040204020203" pitchFamily="34" charset="0"/>
                <a:cs typeface="Segoe UI Light" panose="020B0502040204020203" pitchFamily="34" charset="0"/>
              </a:rPr>
              <a:t>Cont</a:t>
            </a:r>
            <a:r>
              <a:rPr lang="en-US" dirty="0" smtClean="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2515" y="1280160"/>
            <a:ext cx="5129256" cy="125241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Cluster 2:</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7" name="Content Placeholder 17"/>
          <p:cNvSpPr txBox="1">
            <a:spLocks/>
          </p:cNvSpPr>
          <p:nvPr/>
        </p:nvSpPr>
        <p:spPr>
          <a:xfrm>
            <a:off x="522514" y="5238206"/>
            <a:ext cx="8403771" cy="9622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The second cluster has neighbourhoods which consists of venue CAFÉ, Pubs, Park</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Picture 6"/>
          <p:cNvPicPr/>
          <p:nvPr/>
        </p:nvPicPr>
        <p:blipFill>
          <a:blip r:embed="rId2"/>
          <a:stretch>
            <a:fillRect/>
          </a:stretch>
        </p:blipFill>
        <p:spPr>
          <a:xfrm>
            <a:off x="617674" y="1761308"/>
            <a:ext cx="9806486" cy="3359332"/>
          </a:xfrm>
          <a:prstGeom prst="rect">
            <a:avLst/>
          </a:prstGeom>
        </p:spPr>
      </p:pic>
    </p:spTree>
    <p:extLst>
      <p:ext uri="{BB962C8B-B14F-4D97-AF65-F5344CB8AC3E}">
        <p14:creationId xmlns:p14="http://schemas.microsoft.com/office/powerpoint/2010/main" val="1276049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1207" y="430638"/>
            <a:ext cx="6877119" cy="640080"/>
          </a:xfrm>
        </p:spPr>
        <p:txBody>
          <a:bodyPr/>
          <a:lstStyle/>
          <a:p>
            <a:r>
              <a:rPr lang="en-US" dirty="0" smtClean="0">
                <a:latin typeface="Segoe UI Light" panose="020B0502040204020203" pitchFamily="34" charset="0"/>
                <a:cs typeface="Segoe UI Light" panose="020B0502040204020203" pitchFamily="34" charset="0"/>
              </a:rPr>
              <a:t>Results </a:t>
            </a:r>
            <a:r>
              <a:rPr lang="en-US" dirty="0" err="1" smtClean="0">
                <a:latin typeface="Segoe UI Light" panose="020B0502040204020203" pitchFamily="34" charset="0"/>
                <a:cs typeface="Segoe UI Light" panose="020B0502040204020203" pitchFamily="34" charset="0"/>
              </a:rPr>
              <a:t>Cont</a:t>
            </a:r>
            <a:r>
              <a:rPr lang="en-US" dirty="0" smtClean="0">
                <a:latin typeface="Segoe UI Light" panose="020B0502040204020203" pitchFamily="34" charset="0"/>
                <a:cs typeface="Segoe UI Light" panose="020B0502040204020203" pitchFamily="34" charset="0"/>
              </a:rPr>
              <a:t>……..</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2515" y="1280160"/>
            <a:ext cx="5129256" cy="125241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smtClean="0">
                <a:solidFill>
                  <a:prstClr val="black">
                    <a:lumMod val="75000"/>
                    <a:lumOff val="25000"/>
                  </a:prstClr>
                </a:solidFill>
                <a:latin typeface="Segoe UI" panose="020B0502040204020203" pitchFamily="34" charset="0"/>
                <a:cs typeface="Segoe UI" panose="020B0502040204020203" pitchFamily="34" charset="0"/>
              </a:rPr>
              <a:t>Cluster 3:</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7" name="Content Placeholder 17"/>
          <p:cNvSpPr txBox="1">
            <a:spLocks/>
          </p:cNvSpPr>
          <p:nvPr/>
        </p:nvSpPr>
        <p:spPr>
          <a:xfrm>
            <a:off x="522514" y="5238206"/>
            <a:ext cx="8403771" cy="96229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The third cluster has neighbourhoods which consists of venue Coffee shops, Pubs.</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smtClean="0">
              <a:solidFill>
                <a:prstClr val="black">
                  <a:lumMod val="75000"/>
                  <a:lumOff val="25000"/>
                </a:prstClr>
              </a:solidFill>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Picture 7"/>
          <p:cNvPicPr/>
          <p:nvPr/>
        </p:nvPicPr>
        <p:blipFill>
          <a:blip r:embed="rId2"/>
          <a:stretch>
            <a:fillRect/>
          </a:stretch>
        </p:blipFill>
        <p:spPr>
          <a:xfrm>
            <a:off x="652507" y="1906367"/>
            <a:ext cx="7559675" cy="3196856"/>
          </a:xfrm>
          <a:prstGeom prst="rect">
            <a:avLst/>
          </a:prstGeom>
        </p:spPr>
      </p:pic>
    </p:spTree>
    <p:extLst>
      <p:ext uri="{BB962C8B-B14F-4D97-AF65-F5344CB8AC3E}">
        <p14:creationId xmlns:p14="http://schemas.microsoft.com/office/powerpoint/2010/main" val="2679123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713</Words>
  <Application>Microsoft Office PowerPoint</Application>
  <PresentationFormat>Widescreen</PresentationFormat>
  <Paragraphs>107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Segoe UI</vt:lpstr>
      <vt:lpstr>Segoe UI Light</vt:lpstr>
      <vt:lpstr>WelcomeDoc</vt:lpstr>
      <vt:lpstr>The Battle of Neighbourhoods Final </vt:lpstr>
      <vt:lpstr>1. Introduction</vt:lpstr>
      <vt:lpstr>2. Data acquisition and cleaning:</vt:lpstr>
      <vt:lpstr>3. Methodology</vt:lpstr>
      <vt:lpstr>Methodology Cont…….</vt:lpstr>
      <vt:lpstr>4.Results</vt:lpstr>
      <vt:lpstr>Results Cont……..</vt:lpstr>
      <vt:lpstr>Results Cont……..</vt:lpstr>
      <vt:lpstr>Results Cont……..</vt:lpstr>
      <vt:lpstr>Results Cont……..</vt:lpstr>
      <vt:lpstr>Results Cont……..</vt:lpstr>
      <vt:lpstr>5. Discussion and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2020-03-29T08:15:36Z</dcterms:created>
  <dcterms:modified xsi:type="dcterms:W3CDTF">2020-03-29T10:41:20Z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