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59" r:id="rId7"/>
    <p:sldId id="261" r:id="rId8"/>
    <p:sldId id="262" r:id="rId9"/>
    <p:sldId id="288" r:id="rId10"/>
    <p:sldId id="286" r:id="rId11"/>
    <p:sldId id="268" r:id="rId12"/>
    <p:sldId id="269" r:id="rId13"/>
    <p:sldId id="270" r:id="rId14"/>
    <p:sldId id="29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 autoAdjust="0"/>
  </p:normalViewPr>
  <p:slideViewPr>
    <p:cSldViewPr snapToGrid="0">
      <p:cViewPr varScale="1">
        <p:scale>
          <a:sx n="62" d="100"/>
          <a:sy n="62" d="100"/>
        </p:scale>
        <p:origin x="1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91649-6F55-4520-BB9A-EA2B00CC15E7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CA7D-ED28-4185-B566-01439AE6E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68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69208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DF3"/>
            </a:gs>
            <a:gs pos="74000">
              <a:srgbClr val="D0EB96"/>
            </a:gs>
            <a:gs pos="83000">
              <a:srgbClr val="D0EB96"/>
            </a:gs>
            <a:gs pos="100000">
              <a:srgbClr val="DFF1B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Introduction to Agile</a:t>
            </a:r>
          </a:p>
        </p:txBody>
      </p:sp>
      <p:sp>
        <p:nvSpPr>
          <p:cNvPr id="18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07067" y="4050832"/>
            <a:ext cx="7766937" cy="15295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 sz="2400"/>
            </a:pPr>
            <a:r>
              <a:rPr lang="en-US" dirty="0"/>
              <a:t>What is Agile Project Management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defRPr sz="1100"/>
            </a:pPr>
            <a:r>
              <a:rPr lang="en-IN" sz="1600" b="1" dirty="0"/>
              <a:t>NAME: VISHAL DILIP CHAFALKAR</a:t>
            </a:r>
          </a:p>
          <a:p>
            <a:pPr>
              <a:lnSpc>
                <a:spcPct val="90000"/>
              </a:lnSpc>
              <a:defRPr sz="1100"/>
            </a:pPr>
            <a:r>
              <a:rPr lang="en-IN" sz="1600" b="1" dirty="0"/>
              <a:t>EMPLOYE ID: 46224638</a:t>
            </a:r>
            <a:endParaRPr sz="1600" b="1" dirty="0"/>
          </a:p>
          <a:p>
            <a:pPr>
              <a:lnSpc>
                <a:spcPct val="90000"/>
              </a:lnSpc>
              <a:defRPr sz="1200" b="1"/>
            </a:pPr>
            <a:r>
              <a:rPr lang="en-IN" dirty="0"/>
              <a:t>09/06/2022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5898565" cy="795787"/>
          </a:xfrm>
          <a:prstGeom prst="rect">
            <a:avLst/>
          </a:prstGeom>
        </p:spPr>
        <p:txBody>
          <a:bodyPr/>
          <a:lstStyle/>
          <a:p>
            <a:r>
              <a:rPr lang="en-IN" b="1" dirty="0">
                <a:latin typeface="+mn-lt"/>
              </a:rPr>
              <a:t>Kanban</a:t>
            </a:r>
            <a:endParaRPr b="1" dirty="0">
              <a:latin typeface="+mn-lt"/>
            </a:endParaRPr>
          </a:p>
        </p:txBody>
      </p:sp>
      <p:sp>
        <p:nvSpPr>
          <p:cNvPr id="257" name="TextBox 2"/>
          <p:cNvSpPr txBox="1"/>
          <p:nvPr/>
        </p:nvSpPr>
        <p:spPr>
          <a:xfrm>
            <a:off x="865061" y="1468072"/>
            <a:ext cx="82212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8BB36E-D60F-492E-9FF7-2B653396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1" y="1405387"/>
            <a:ext cx="8936485" cy="49277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64" y="1209261"/>
            <a:ext cx="5276333" cy="35562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638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677333" y="341152"/>
            <a:ext cx="8596670" cy="757808"/>
          </a:xfrm>
          <a:prstGeom prst="rect">
            <a:avLst/>
          </a:prstGeom>
        </p:spPr>
        <p:txBody>
          <a:bodyPr/>
          <a:lstStyle/>
          <a:p>
            <a:r>
              <a:rPr lang="en-IN" b="1" dirty="0">
                <a:latin typeface="+mn-lt"/>
              </a:rPr>
              <a:t>What is </a:t>
            </a:r>
            <a:r>
              <a:rPr b="1" dirty="0">
                <a:latin typeface="+mn-lt"/>
              </a:rPr>
              <a:t>Agile</a:t>
            </a:r>
            <a:r>
              <a:rPr lang="en-IN" b="1" dirty="0">
                <a:latin typeface="+mn-lt"/>
              </a:rPr>
              <a:t>?</a:t>
            </a:r>
            <a:endParaRPr b="1" dirty="0">
              <a:latin typeface="+mn-lt"/>
            </a:endParaRPr>
          </a:p>
        </p:txBody>
      </p:sp>
      <p:sp>
        <p:nvSpPr>
          <p:cNvPr id="204" name="Rectangle 7"/>
          <p:cNvSpPr txBox="1"/>
          <p:nvPr/>
        </p:nvSpPr>
        <p:spPr>
          <a:xfrm>
            <a:off x="677333" y="1098958"/>
            <a:ext cx="867193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A</a:t>
            </a:r>
            <a:r>
              <a:rPr lang="en-IN" dirty="0"/>
              <a:t>t its simplest , Agile simply means continuous incremental improvement through small and frequent releases. The term Agile is most commonly associated with software development as a project management methodology.</a:t>
            </a:r>
            <a:endParaRPr i="1" u="sng" dirty="0"/>
          </a:p>
        </p:txBody>
      </p:sp>
      <p:pic>
        <p:nvPicPr>
          <p:cNvPr id="20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17" y="3127411"/>
            <a:ext cx="5524501" cy="24669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xfrm>
            <a:off x="1651283" y="325534"/>
            <a:ext cx="6663448" cy="519406"/>
          </a:xfrm>
          <a:prstGeom prst="rect">
            <a:avLst/>
          </a:prstGeom>
        </p:spPr>
        <p:txBody>
          <a:bodyPr>
            <a:noAutofit/>
          </a:bodyPr>
          <a:lstStyle>
            <a:lvl1pPr defTabSz="416052">
              <a:defRPr sz="2912">
                <a:solidFill>
                  <a:srgbClr val="22222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sz="3600" b="1" dirty="0">
                <a:solidFill>
                  <a:schemeClr val="accent1"/>
                </a:solidFill>
              </a:rPr>
              <a:t>Evolution of Project</a:t>
            </a:r>
            <a:r>
              <a:rPr lang="en-US" sz="3600" b="1" dirty="0">
                <a:solidFill>
                  <a:schemeClr val="accent1"/>
                </a:solidFill>
              </a:rPr>
              <a:t> Management</a:t>
            </a:r>
            <a:endParaRPr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201" name="Table 2"/>
          <p:cNvGraphicFramePr/>
          <p:nvPr>
            <p:extLst>
              <p:ext uri="{D42A27DB-BD31-4B8C-83A1-F6EECF244321}">
                <p14:modId xmlns:p14="http://schemas.microsoft.com/office/powerpoint/2010/main" val="3196066228"/>
              </p:ext>
            </p:extLst>
          </p:nvPr>
        </p:nvGraphicFramePr>
        <p:xfrm>
          <a:off x="1337580" y="1023051"/>
          <a:ext cx="7290854" cy="53559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4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6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Simple Comparison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Traditional Project Management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C0E4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Modern Project Management (Agile)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C0E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097">
                <a:tc>
                  <a:txBody>
                    <a:bodyPr/>
                    <a:lstStyle/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Elements impacting execution of a project</a:t>
                      </a:r>
                      <a:r>
                        <a:rPr b="0" dirty="0"/>
                        <a:t>:</a:t>
                      </a:r>
                      <a:endParaRPr lang="en-US" b="0" dirty="0"/>
                    </a:p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endParaRPr b="0" dirty="0"/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Planning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Control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Elements impacting execution of a project</a:t>
                      </a:r>
                      <a:r>
                        <a:rPr b="0" dirty="0"/>
                        <a:t>:</a:t>
                      </a:r>
                      <a:endParaRPr lang="en-US" b="0" dirty="0"/>
                    </a:p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endParaRPr b="0" dirty="0"/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Competitive environment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Creativity and Innovation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Planning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Control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490">
                <a:tc>
                  <a:txBody>
                    <a:bodyPr/>
                    <a:lstStyle/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Project Success is measured by having</a:t>
                      </a:r>
                      <a:r>
                        <a:rPr b="0" dirty="0"/>
                        <a:t>:</a:t>
                      </a:r>
                      <a:endParaRPr lang="en-US" b="0" dirty="0"/>
                    </a:p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endParaRPr b="0" dirty="0"/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Well defined requirements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Approved budget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On-Time Delivery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Project Success is measured by</a:t>
                      </a:r>
                      <a:r>
                        <a:rPr b="0" dirty="0"/>
                        <a:t>:</a:t>
                      </a:r>
                      <a:endParaRPr lang="en-US" b="0" dirty="0"/>
                    </a:p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endParaRPr b="0" dirty="0"/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Delivery of Business Value (what does customer want)</a:t>
                      </a:r>
                    </a:p>
                    <a:p>
                      <a:pPr algn="l"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endParaRPr dirty="0"/>
                    </a:p>
                    <a:p>
                      <a:pPr lvl="1" algn="l"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Less important are: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Having well defined requirements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Budget constraints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Set Schedule</a:t>
                      </a:r>
                    </a:p>
                    <a:p>
                      <a:pPr algn="l"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endParaRPr dirty="0"/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Today’s world has a much higher level of uncertainty which makes it difficult to always start a project with well-defined requirements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3033">
                <a:tc>
                  <a:txBody>
                    <a:bodyPr/>
                    <a:lstStyle/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Requires a Project Manager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Project Manager Role is distributed among</a:t>
                      </a:r>
                      <a:r>
                        <a:rPr b="0" dirty="0"/>
                        <a:t>:</a:t>
                      </a:r>
                      <a:endParaRPr lang="en-US" b="0" dirty="0"/>
                    </a:p>
                    <a:p>
                      <a:pPr lvl="1" algn="l">
                        <a:defRPr sz="1100" b="1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endParaRPr b="0" dirty="0"/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Product Owner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Scrum Master</a:t>
                      </a:r>
                    </a:p>
                    <a:p>
                      <a:pPr marL="685800" lvl="1" indent="-228600" algn="l">
                        <a:buSzPct val="100000"/>
                        <a:buAutoNum type="alphaLcParenR"/>
                        <a:defRPr sz="11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dirty="0"/>
                        <a:t>Project Team</a:t>
                      </a:r>
                    </a:p>
                  </a:txBody>
                  <a:tcPr marL="16309" marR="16309" marT="16309" marB="16309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671119" y="190151"/>
            <a:ext cx="8054592" cy="850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sz="3600" b="1" dirty="0"/>
              <a:t>Scrum, Kanban &amp; XP Agile Methodologies</a:t>
            </a:r>
          </a:p>
        </p:txBody>
      </p:sp>
      <p:sp>
        <p:nvSpPr>
          <p:cNvPr id="208" name="Rectangle 2"/>
          <p:cNvSpPr txBox="1"/>
          <p:nvPr/>
        </p:nvSpPr>
        <p:spPr>
          <a:xfrm>
            <a:off x="5325085" y="1648865"/>
            <a:ext cx="461814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Scrum</a:t>
            </a:r>
            <a:r>
              <a:rPr sz="1400" b="0" dirty="0">
                <a:solidFill>
                  <a:srgbClr val="000000"/>
                </a:solidFill>
              </a:rPr>
              <a:t> </a:t>
            </a:r>
            <a:r>
              <a:rPr lang="en-IN" sz="1400" b="0" dirty="0">
                <a:solidFill>
                  <a:srgbClr val="000000"/>
                </a:solidFill>
              </a:rPr>
              <a:t> </a:t>
            </a:r>
            <a:r>
              <a:rPr lang="en-IN" b="0" dirty="0">
                <a:solidFill>
                  <a:srgbClr val="000000"/>
                </a:solidFill>
              </a:rPr>
              <a:t>is a framework that helps teams work together. Much like  a Rugby team ,Scrum encourages teams to learn through experiences ,self –organize while working on a problem.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209" name="Rectangle 3"/>
          <p:cNvSpPr txBox="1"/>
          <p:nvPr/>
        </p:nvSpPr>
        <p:spPr>
          <a:xfrm>
            <a:off x="548471" y="4040643"/>
            <a:ext cx="4478632" cy="196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Kanban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en-IN" b="0" dirty="0">
                <a:solidFill>
                  <a:srgbClr val="000000"/>
                </a:solidFill>
              </a:rPr>
              <a:t>method is a means to design , manage, and  improve flow systems for knowledge.</a:t>
            </a:r>
          </a:p>
          <a:p>
            <a:pPr>
              <a:defRPr b="1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IN" b="0" dirty="0">
                <a:solidFill>
                  <a:srgbClr val="000000"/>
                </a:solidFill>
              </a:rPr>
              <a:t>  It displays task workflows so the flow of task is optimized between different teams.</a:t>
            </a:r>
          </a:p>
          <a:p>
            <a:pPr>
              <a:defRPr b="1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IN" dirty="0"/>
          </a:p>
          <a:p>
            <a:pPr>
              <a:defRPr b="1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1400" b="0" dirty="0">
              <a:solidFill>
                <a:srgbClr val="000000"/>
              </a:solidFill>
            </a:endParaRPr>
          </a:p>
        </p:txBody>
      </p:sp>
      <p:pic>
        <p:nvPicPr>
          <p:cNvPr id="21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0" y="1250939"/>
            <a:ext cx="4541547" cy="222245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6"/>
          <p:cNvSpPr txBox="1"/>
          <p:nvPr/>
        </p:nvSpPr>
        <p:spPr>
          <a:xfrm>
            <a:off x="5325085" y="3315789"/>
            <a:ext cx="4452285" cy="1264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 b="1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Extreme Programming (XP) </a:t>
            </a:r>
            <a:r>
              <a:rPr b="0" dirty="0">
                <a:solidFill>
                  <a:srgbClr val="000000"/>
                </a:solidFill>
              </a:rPr>
              <a:t>is an agile software development framework that aims to produce higher quality software, </a:t>
            </a:r>
            <a:r>
              <a:rPr lang="en-US" b="0" dirty="0">
                <a:solidFill>
                  <a:srgbClr val="000000"/>
                </a:solidFill>
              </a:rPr>
              <a:t>while focusing on customer satisfaction</a:t>
            </a:r>
            <a:r>
              <a:rPr lang="en-US" sz="1400" b="0" dirty="0">
                <a:solidFill>
                  <a:srgbClr val="000000"/>
                </a:solidFill>
              </a:rPr>
              <a:t>.</a:t>
            </a:r>
            <a:endParaRPr sz="1400" b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ifference between Scrum &amp; XP"/>
          <p:cNvSpPr txBox="1">
            <a:spLocks noGrp="1"/>
          </p:cNvSpPr>
          <p:nvPr>
            <p:ph type="title"/>
          </p:nvPr>
        </p:nvSpPr>
        <p:spPr>
          <a:xfrm>
            <a:off x="2936928" y="1099087"/>
            <a:ext cx="5633634" cy="878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>
                <a:latin typeface="+mn-lt"/>
              </a:rPr>
              <a:t>Difference between Scrum &amp; XP</a:t>
            </a:r>
          </a:p>
        </p:txBody>
      </p:sp>
      <p:sp>
        <p:nvSpPr>
          <p:cNvPr id="214" name="1 Scrum teams typically work in iterations (called sprints) that are from two weeks to one month long. XP teams typically work in iterations that are one or two weeks long.…"/>
          <p:cNvSpPr txBox="1">
            <a:spLocks noGrp="1"/>
          </p:cNvSpPr>
          <p:nvPr>
            <p:ph type="body" sz="half" idx="1"/>
          </p:nvPr>
        </p:nvSpPr>
        <p:spPr>
          <a:xfrm>
            <a:off x="677333" y="2279624"/>
            <a:ext cx="8017216" cy="3772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tabLst>
                <a:tab pos="139700" algn="l"/>
                <a:tab pos="457200" algn="l"/>
              </a:tabLst>
              <a:defRPr sz="1900">
                <a:solidFill>
                  <a:srgbClr val="4C4D5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tx1"/>
                </a:solidFill>
                <a:latin typeface="+mn-lt"/>
              </a:rPr>
              <a:t>Scrum teams typically work in iterations (called sprints) that are from two weeks to one month long. XP teams typically work in iterations that are one or two weeks long</a:t>
            </a: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tabLst>
                <a:tab pos="139700" algn="l"/>
                <a:tab pos="457200" algn="l"/>
              </a:tabLst>
              <a:defRPr sz="1900">
                <a:solidFill>
                  <a:srgbClr val="4C4D5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tx1"/>
                </a:solidFill>
                <a:latin typeface="+mn-lt"/>
              </a:rPr>
              <a:t>Scrum teams do not allow changes into their sprints. XP teams welcome changes as long as work has not started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1" y="682829"/>
            <a:ext cx="1973580" cy="1478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5E57-0D74-44DF-9EC9-95129351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84954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Principles of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C58D-D130-4800-BEA2-0E9C09279B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77333" y="1325106"/>
            <a:ext cx="8596670" cy="4912962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IN" sz="1400" dirty="0"/>
              <a:t>1</a:t>
            </a:r>
            <a:r>
              <a:rPr lang="en-IN" dirty="0"/>
              <a:t>.Satisfy the Customer</a:t>
            </a:r>
          </a:p>
          <a:p>
            <a:pPr marL="0" indent="0" algn="l" fontAlgn="base">
              <a:buNone/>
            </a:pPr>
            <a:r>
              <a:rPr lang="en-IN" dirty="0">
                <a:effectLst/>
              </a:rPr>
              <a:t>2.Welcome Changing Requirements </a:t>
            </a:r>
          </a:p>
          <a:p>
            <a:pPr marL="0" indent="0" algn="l" fontAlgn="base">
              <a:buNone/>
            </a:pPr>
            <a:r>
              <a:rPr lang="en-IN" dirty="0"/>
              <a:t>3.Deliver Working Software Frequently</a:t>
            </a:r>
          </a:p>
          <a:p>
            <a:pPr marL="0" indent="0" algn="l" fontAlgn="base">
              <a:buNone/>
            </a:pPr>
            <a:r>
              <a:rPr lang="en-IN" dirty="0">
                <a:effectLst/>
              </a:rPr>
              <a:t>4.Frequent interaction with Stakeholders</a:t>
            </a:r>
          </a:p>
          <a:p>
            <a:pPr marL="0" indent="0" algn="l" fontAlgn="base">
              <a:buNone/>
            </a:pPr>
            <a:r>
              <a:rPr lang="en-IN" dirty="0"/>
              <a:t>5.Face-to Face Communication</a:t>
            </a:r>
          </a:p>
          <a:p>
            <a:pPr marL="0" indent="0" algn="l" fontAlgn="base">
              <a:buNone/>
            </a:pPr>
            <a:r>
              <a:rPr lang="en-IN" dirty="0">
                <a:effectLst/>
              </a:rPr>
              <a:t>6.Measure by working software</a:t>
            </a:r>
          </a:p>
          <a:p>
            <a:pPr marL="0" indent="0" algn="l" fontAlgn="base">
              <a:buNone/>
            </a:pPr>
            <a:r>
              <a:rPr lang="en-IN" dirty="0"/>
              <a:t>7.Maintain constant pace</a:t>
            </a:r>
          </a:p>
          <a:p>
            <a:pPr marL="0" indent="0" algn="l" fontAlgn="base">
              <a:buNone/>
            </a:pPr>
            <a:r>
              <a:rPr lang="en-IN" dirty="0">
                <a:effectLst/>
              </a:rPr>
              <a:t>8.Sus</a:t>
            </a:r>
            <a:r>
              <a:rPr lang="en-IN" dirty="0"/>
              <a:t>tain technical excellence and good design</a:t>
            </a:r>
          </a:p>
          <a:p>
            <a:pPr marL="0" indent="0" algn="l" fontAlgn="base">
              <a:buNone/>
            </a:pPr>
            <a:r>
              <a:rPr lang="en-IN" dirty="0">
                <a:effectLst/>
              </a:rPr>
              <a:t>9.Keep it simple</a:t>
            </a:r>
          </a:p>
          <a:p>
            <a:pPr marL="0" indent="0" algn="l" fontAlgn="base">
              <a:buNone/>
            </a:pPr>
            <a:r>
              <a:rPr lang="en-IN" dirty="0"/>
              <a:t>10.Reflect and Adjust continuously</a:t>
            </a:r>
            <a:endParaRPr lang="en-IN" dirty="0">
              <a:effectLst/>
            </a:endParaRPr>
          </a:p>
          <a:p>
            <a:br>
              <a:rPr lang="en-IN" dirty="0">
                <a:effectLst/>
              </a:rPr>
            </a:br>
            <a:endParaRPr lang="en-US" b="1" spc="3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04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4A19-55BD-4274-9BDE-C72D1DA8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57" y="725975"/>
            <a:ext cx="5878450" cy="107182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How To Implement Agile?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3707-B2EF-4097-8267-E174FE4EE7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37690" y="2137012"/>
            <a:ext cx="8596670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Step 1: Set your project vision and scope with a planning meeting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Step 2: Build out your product roadmap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Step 3: Create a release plan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Step 4: Sprint planning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Step 5: Keep your team on track with daily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standup</a:t>
            </a: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Step 6: Sprint reviews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0" y="396370"/>
            <a:ext cx="194310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06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xfrm>
            <a:off x="913775" y="492681"/>
            <a:ext cx="3833323" cy="64220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endParaRPr b="1" dirty="0"/>
          </a:p>
        </p:txBody>
      </p:sp>
      <p:sp>
        <p:nvSpPr>
          <p:cNvPr id="247" name="Rectangle 2"/>
          <p:cNvSpPr txBox="1"/>
          <p:nvPr/>
        </p:nvSpPr>
        <p:spPr>
          <a:xfrm>
            <a:off x="913775" y="1291704"/>
            <a:ext cx="557226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Calibri"/>
              </a:defRPr>
            </a:pP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AutoShape 2" descr="What is Scrum?">
            <a:extLst>
              <a:ext uri="{FF2B5EF4-FFF2-40B4-BE49-F238E27FC236}">
                <a16:creationId xmlns:a16="http://schemas.microsoft.com/office/drawing/2014/main" id="{4B28547A-EF81-46B0-9CCC-11B5FFA1DC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866A8FF-7F4E-4D30-B540-BC5708D76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xfrm>
            <a:off x="736056" y="324374"/>
            <a:ext cx="8865144" cy="53865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02336">
              <a:defRPr sz="2816" b="1"/>
            </a:pPr>
            <a:r>
              <a:rPr lang="en-IN" sz="3200" dirty="0">
                <a:latin typeface="+mn-lt"/>
              </a:rPr>
              <a:t>Extreme Programming(XP)</a:t>
            </a:r>
            <a:endParaRPr sz="3200" dirty="0">
              <a:latin typeface="+mn-lt"/>
            </a:endParaRPr>
          </a:p>
        </p:txBody>
      </p:sp>
      <p:sp>
        <p:nvSpPr>
          <p:cNvPr id="252" name="Rectangle 2"/>
          <p:cNvSpPr txBox="1"/>
          <p:nvPr/>
        </p:nvSpPr>
        <p:spPr>
          <a:xfrm>
            <a:off x="2431709" y="1645173"/>
            <a:ext cx="6572806" cy="284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  <a:defRPr sz="1400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CD07A93-52F0-4343-97EF-744F7AC1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448656"/>
            <a:ext cx="8277410" cy="46660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90CABC91190408811B22B33A498A7" ma:contentTypeVersion="5" ma:contentTypeDescription="Create a new document." ma:contentTypeScope="" ma:versionID="06861c0d311b85b23797884f157b87ee">
  <xsd:schema xmlns:xsd="http://www.w3.org/2001/XMLSchema" xmlns:xs="http://www.w3.org/2001/XMLSchema" xmlns:p="http://schemas.microsoft.com/office/2006/metadata/properties" xmlns:ns3="3ffbc559-3a3f-4eeb-a864-81e491f5f163" xmlns:ns4="c3b1035b-3b92-4ed5-a4d6-4a7917630a21" targetNamespace="http://schemas.microsoft.com/office/2006/metadata/properties" ma:root="true" ma:fieldsID="61c4ee801702df0b372cacd815a2bdaf" ns3:_="" ns4:_="">
    <xsd:import namespace="3ffbc559-3a3f-4eeb-a864-81e491f5f163"/>
    <xsd:import namespace="c3b1035b-3b92-4ed5-a4d6-4a7917630a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bc559-3a3f-4eeb-a864-81e491f5f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1035b-3b92-4ed5-a4d6-4a7917630a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A7BEBF-08F2-41C8-8F8E-FC6867A4B5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fbc559-3a3f-4eeb-a864-81e491f5f163"/>
    <ds:schemaRef ds:uri="c3b1035b-3b92-4ed5-a4d6-4a7917630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766838-DD70-4AB4-8338-D24F75C30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0CFA39-DD6E-4D58-8E7D-99266C22390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3b1035b-3b92-4ed5-a4d6-4a7917630a21"/>
    <ds:schemaRef ds:uri="http://purl.org/dc/elements/1.1/"/>
    <ds:schemaRef ds:uri="http://schemas.microsoft.com/office/2006/metadata/properties"/>
    <ds:schemaRef ds:uri="http://schemas.microsoft.com/office/infopath/2007/PartnerControls"/>
    <ds:schemaRef ds:uri="3ffbc559-3a3f-4eeb-a864-81e491f5f16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7354</TotalTime>
  <Words>462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Trebuchet MS</vt:lpstr>
      <vt:lpstr>Wingdings</vt:lpstr>
      <vt:lpstr>Facet</vt:lpstr>
      <vt:lpstr>Introduction to Agile</vt:lpstr>
      <vt:lpstr>What is Agile?</vt:lpstr>
      <vt:lpstr>Evolution of Project Management</vt:lpstr>
      <vt:lpstr>Scrum, Kanban &amp; XP Agile Methodologies</vt:lpstr>
      <vt:lpstr>Difference between Scrum &amp; XP</vt:lpstr>
      <vt:lpstr>Principles of AGILE</vt:lpstr>
      <vt:lpstr>How To Implement Agile?</vt:lpstr>
      <vt:lpstr>PowerPoint Presentation</vt:lpstr>
      <vt:lpstr>Extreme Programming(XP)</vt:lpstr>
      <vt:lpstr>Kanban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Agile</dc:title>
  <dc:creator>Raffi Avedian</dc:creator>
  <cp:lastModifiedBy>Chafalkar, Vishal</cp:lastModifiedBy>
  <cp:revision>143</cp:revision>
  <dcterms:modified xsi:type="dcterms:W3CDTF">2022-06-08T05:25:10Z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0x0101003FA90CABC91190408811B22B33A498A7</vt:lpwstr>
  </property>
</Properties>
</file>