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1" r:id="rId7"/>
    <p:sldId id="262" r:id="rId8"/>
    <p:sldId id="263" r:id="rId9"/>
    <p:sldId id="265" r:id="rId10"/>
    <p:sldId id="266" r:id="rId11"/>
    <p:sldId id="267" r:id="rId12"/>
    <p:sldId id="268" r:id="rId13"/>
    <p:sldId id="269" r:id="rId14"/>
    <p:sldId id="270" r:id="rId15"/>
    <p:sldId id="271" r:id="rId16"/>
    <p:sldId id="260" r:id="rId17"/>
    <p:sldId id="272" r:id="rId18"/>
    <p:sldId id="273" r:id="rId19"/>
    <p:sldId id="275" r:id="rId20"/>
    <p:sldId id="276" r:id="rId21"/>
    <p:sldId id="274"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4807A0F-0361-44E2-ADAC-7C36F71CEE1A}"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382663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E4807A0F-0361-44E2-ADAC-7C36F71CEE1A}"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195332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E4807A0F-0361-44E2-ADAC-7C36F71CEE1A}"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590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E4807A0F-0361-44E2-ADAC-7C36F71CEE1A}"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2449074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807A0F-0361-44E2-ADAC-7C36F71CEE1A}" type="datetimeFigureOut">
              <a:rPr lang="en-US" smtClean="0"/>
              <a:t>3/29/2017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4159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E4807A0F-0361-44E2-ADAC-7C36F71CEE1A}"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14835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E4807A0F-0361-44E2-ADAC-7C36F71CEE1A}" type="datetimeFigureOut">
              <a:rPr lang="en-US" smtClean="0"/>
              <a:t>3/29/2017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239272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4807A0F-0361-44E2-ADAC-7C36F71CEE1A}" type="datetimeFigureOut">
              <a:rPr lang="en-US" smtClean="0"/>
              <a:t>3/29/2017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42851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07A0F-0361-44E2-ADAC-7C36F71CEE1A}" type="datetimeFigureOut">
              <a:rPr lang="en-US" smtClean="0"/>
              <a:t>3/29/2017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98200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07A0F-0361-44E2-ADAC-7C36F71CEE1A}"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384034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807A0F-0361-44E2-ADAC-7C36F71CEE1A}" type="datetimeFigureOut">
              <a:rPr lang="en-US" smtClean="0"/>
              <a:t>3/29/2017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6FF6D-21B1-4BF1-8E64-3AA9AAA1E074}" type="slidenum">
              <a:rPr lang="en-US" smtClean="0"/>
              <a:t>‹#›</a:t>
            </a:fld>
            <a:endParaRPr lang="en-US"/>
          </a:p>
        </p:txBody>
      </p:sp>
    </p:spTree>
    <p:extLst>
      <p:ext uri="{BB962C8B-B14F-4D97-AF65-F5344CB8AC3E}">
        <p14:creationId xmlns:p14="http://schemas.microsoft.com/office/powerpoint/2010/main" val="308770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07A0F-0361-44E2-ADAC-7C36F71CEE1A}" type="datetimeFigureOut">
              <a:rPr lang="en-US" smtClean="0"/>
              <a:t>3/29/2017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6FF6D-21B1-4BF1-8E64-3AA9AAA1E074}" type="slidenum">
              <a:rPr lang="en-US" smtClean="0"/>
              <a:t>‹#›</a:t>
            </a:fld>
            <a:endParaRPr lang="en-US"/>
          </a:p>
        </p:txBody>
      </p:sp>
    </p:spTree>
    <p:extLst>
      <p:ext uri="{BB962C8B-B14F-4D97-AF65-F5344CB8AC3E}">
        <p14:creationId xmlns:p14="http://schemas.microsoft.com/office/powerpoint/2010/main" val="141721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utbrain-click-predi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vishalchangrani/outbrain/blob/master/OutbrainInitial.ipynb" TargetMode="External"/><Relationship Id="rId2" Type="http://schemas.openxmlformats.org/officeDocument/2006/relationships/hyperlink" Target="https://github.com/vishalchangrani/outbrain/blob/master/OutbrainFinalSolution.ipynb" TargetMode="External"/><Relationship Id="rId1" Type="http://schemas.openxmlformats.org/officeDocument/2006/relationships/slideLayout" Target="../slideLayouts/slideLayout2.xml"/><Relationship Id="rId4" Type="http://schemas.openxmlformats.org/officeDocument/2006/relationships/hyperlink" Target="https://github.com/vishalchangrani/outbrain/blob/master/FeatureAnalysis.ipyn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3004" y="839449"/>
            <a:ext cx="8554995" cy="3122353"/>
          </a:xfrm>
        </p:spPr>
        <p:txBody>
          <a:bodyPr>
            <a:normAutofit fontScale="90000"/>
          </a:bodyPr>
          <a:lstStyle/>
          <a:p>
            <a:r>
              <a:rPr lang="en-US" dirty="0"/>
              <a:t>Capstone Report</a:t>
            </a:r>
            <a:br>
              <a:rPr lang="en-US" dirty="0"/>
            </a:br>
            <a:r>
              <a:rPr lang="en-US" dirty="0" err="1"/>
              <a:t>Kaggle</a:t>
            </a:r>
            <a:r>
              <a:rPr lang="en-US" dirty="0"/>
              <a:t> Competition: Outbrain Click Prediction</a:t>
            </a:r>
            <a:br>
              <a:rPr lang="en-US" dirty="0"/>
            </a:br>
            <a:endParaRPr lang="en-US" dirty="0"/>
          </a:p>
        </p:txBody>
      </p:sp>
      <p:sp>
        <p:nvSpPr>
          <p:cNvPr id="3" name="Subtitle 2"/>
          <p:cNvSpPr>
            <a:spLocks noGrp="1"/>
          </p:cNvSpPr>
          <p:nvPr>
            <p:ph type="subTitle" idx="1"/>
          </p:nvPr>
        </p:nvSpPr>
        <p:spPr>
          <a:xfrm>
            <a:off x="1524000" y="4156674"/>
            <a:ext cx="9144000" cy="1655762"/>
          </a:xfrm>
        </p:spPr>
        <p:txBody>
          <a:bodyPr>
            <a:normAutofit/>
          </a:bodyPr>
          <a:lstStyle/>
          <a:p>
            <a:r>
              <a:rPr lang="en-US" b="1" dirty="0"/>
              <a:t>Vishal Changrani</a:t>
            </a:r>
          </a:p>
          <a:p>
            <a:r>
              <a:rPr lang="en-US" dirty="0"/>
              <a:t>Springboard Data Science Intensive</a:t>
            </a:r>
          </a:p>
          <a:p>
            <a:r>
              <a:rPr lang="en-US" dirty="0"/>
              <a:t>03/21/2017</a:t>
            </a:r>
          </a:p>
          <a:p>
            <a:endParaRPr lang="en-US" dirty="0"/>
          </a:p>
        </p:txBody>
      </p:sp>
    </p:spTree>
    <p:extLst>
      <p:ext uri="{BB962C8B-B14F-4D97-AF65-F5344CB8AC3E}">
        <p14:creationId xmlns:p14="http://schemas.microsoft.com/office/powerpoint/2010/main" val="376650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78468"/>
          </a:xfrm>
        </p:spPr>
        <p:txBody>
          <a:bodyPr/>
          <a:lstStyle/>
          <a:p>
            <a:r>
              <a:rPr lang="en-US" dirty="0"/>
              <a:t>Data Exploration: Clicks distribution (hourly)</a:t>
            </a:r>
            <a:br>
              <a:rPr lang="en-US" b="1" dirty="0"/>
            </a:br>
            <a:endParaRPr lang="en-US" dirty="0"/>
          </a:p>
        </p:txBody>
      </p:sp>
      <p:sp>
        <p:nvSpPr>
          <p:cNvPr id="3" name="Content Placeholder 2"/>
          <p:cNvSpPr>
            <a:spLocks noGrp="1"/>
          </p:cNvSpPr>
          <p:nvPr>
            <p:ph idx="1"/>
          </p:nvPr>
        </p:nvSpPr>
        <p:spPr>
          <a:xfrm>
            <a:off x="838200" y="1394084"/>
            <a:ext cx="10515600" cy="1169233"/>
          </a:xfrm>
        </p:spPr>
        <p:txBody>
          <a:bodyPr>
            <a:normAutofit/>
          </a:bodyPr>
          <a:lstStyle/>
          <a:p>
            <a:pPr lvl="1"/>
            <a:r>
              <a:rPr lang="en-US" dirty="0"/>
              <a:t>Activity picked up after 8:00am in the morning till around 5:00pm in the evening which are the regular business hours and then around 6:00 pm to 11:00pm in the night</a:t>
            </a:r>
            <a:endParaRPr lang="en-US" sz="20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34127" y="2728211"/>
            <a:ext cx="9069048" cy="3897442"/>
          </a:xfrm>
          <a:prstGeom prst="rect">
            <a:avLst/>
          </a:prstGeom>
        </p:spPr>
      </p:pic>
    </p:spTree>
    <p:extLst>
      <p:ext uri="{BB962C8B-B14F-4D97-AF65-F5344CB8AC3E}">
        <p14:creationId xmlns:p14="http://schemas.microsoft.com/office/powerpoint/2010/main" val="58571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8959"/>
          </a:xfrm>
        </p:spPr>
        <p:txBody>
          <a:bodyPr/>
          <a:lstStyle/>
          <a:p>
            <a:r>
              <a:rPr lang="en-US" dirty="0"/>
              <a:t>Data Exploration: Source of user traffic</a:t>
            </a:r>
          </a:p>
        </p:txBody>
      </p:sp>
      <p:sp>
        <p:nvSpPr>
          <p:cNvPr id="3" name="Content Placeholder 2"/>
          <p:cNvSpPr>
            <a:spLocks noGrp="1"/>
          </p:cNvSpPr>
          <p:nvPr>
            <p:ph idx="1"/>
          </p:nvPr>
        </p:nvSpPr>
        <p:spPr>
          <a:xfrm>
            <a:off x="838200" y="1394084"/>
            <a:ext cx="10515600" cy="1169233"/>
          </a:xfrm>
        </p:spPr>
        <p:txBody>
          <a:bodyPr>
            <a:normAutofit/>
          </a:bodyPr>
          <a:lstStyle/>
          <a:p>
            <a:pPr lvl="1"/>
            <a:r>
              <a:rPr lang="en-US" dirty="0"/>
              <a:t>Most of the user traffic originated in the US</a:t>
            </a:r>
          </a:p>
          <a:p>
            <a:pPr lvl="1"/>
            <a:r>
              <a:rPr lang="en-US" dirty="0"/>
              <a:t>Within US, user requests mainly came from California</a:t>
            </a:r>
          </a:p>
          <a:p>
            <a:pPr lvl="1"/>
            <a:endParaRPr lang="en-US"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8200" y="2423043"/>
            <a:ext cx="5322757" cy="377062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095999" y="2423043"/>
            <a:ext cx="4771869" cy="3770627"/>
          </a:xfrm>
          <a:prstGeom prst="rect">
            <a:avLst/>
          </a:prstGeom>
        </p:spPr>
      </p:pic>
    </p:spTree>
    <p:extLst>
      <p:ext uri="{BB962C8B-B14F-4D97-AF65-F5344CB8AC3E}">
        <p14:creationId xmlns:p14="http://schemas.microsoft.com/office/powerpoint/2010/main" val="167208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8781"/>
          </a:xfrm>
        </p:spPr>
        <p:txBody>
          <a:bodyPr>
            <a:normAutofit fontScale="90000"/>
          </a:bodyPr>
          <a:lstStyle/>
          <a:p>
            <a:r>
              <a:rPr lang="en-US" dirty="0"/>
              <a:t>Data Exploration: Clicks distribution </a:t>
            </a:r>
            <a:r>
              <a:rPr lang="en-US" sz="4000" dirty="0"/>
              <a:t>(hourly US only)</a:t>
            </a:r>
            <a:br>
              <a:rPr lang="en-US" b="1" dirty="0"/>
            </a:br>
            <a:endParaRPr lang="en-US" dirty="0"/>
          </a:p>
        </p:txBody>
      </p:sp>
      <p:sp>
        <p:nvSpPr>
          <p:cNvPr id="3" name="Content Placeholder 2"/>
          <p:cNvSpPr>
            <a:spLocks noGrp="1"/>
          </p:cNvSpPr>
          <p:nvPr>
            <p:ph idx="1"/>
          </p:nvPr>
        </p:nvSpPr>
        <p:spPr>
          <a:xfrm>
            <a:off x="838200" y="1446548"/>
            <a:ext cx="10252646" cy="749510"/>
          </a:xfrm>
        </p:spPr>
        <p:txBody>
          <a:bodyPr>
            <a:normAutofit/>
          </a:bodyPr>
          <a:lstStyle/>
          <a:p>
            <a:pPr marL="457200" lvl="1" indent="0">
              <a:buNone/>
            </a:pPr>
            <a:r>
              <a:rPr lang="en-US" dirty="0"/>
              <a:t>User traffic was more during normal business hours and during the evenings</a:t>
            </a:r>
            <a:endParaRPr lang="en-US" sz="16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364108" y="2144950"/>
            <a:ext cx="9069048" cy="3897442"/>
          </a:xfrm>
          <a:prstGeom prst="rect">
            <a:avLst/>
          </a:prstGeom>
        </p:spPr>
      </p:pic>
      <p:sp>
        <p:nvSpPr>
          <p:cNvPr id="4" name="Rectangle 3"/>
          <p:cNvSpPr/>
          <p:nvPr/>
        </p:nvSpPr>
        <p:spPr>
          <a:xfrm>
            <a:off x="1101154" y="6000216"/>
            <a:ext cx="9989692" cy="523220"/>
          </a:xfrm>
          <a:prstGeom prst="rect">
            <a:avLst/>
          </a:prstGeom>
        </p:spPr>
        <p:txBody>
          <a:bodyPr wrap="square">
            <a:spAutoFit/>
          </a:bodyPr>
          <a:lstStyle/>
          <a:p>
            <a:pPr lvl="1"/>
            <a:r>
              <a:rPr lang="en-US" sz="1400" dirty="0"/>
              <a:t>(Distribution of ads during the day only for the US such that all times have been normalized to EST such that 8:00 AM in NY is also 8:00 AM in Atlanta and 8:00 AM in California by subtracting 2 hours and 3 hours etc. respectively)</a:t>
            </a:r>
          </a:p>
        </p:txBody>
      </p:sp>
    </p:spTree>
    <p:extLst>
      <p:ext uri="{BB962C8B-B14F-4D97-AF65-F5344CB8AC3E}">
        <p14:creationId xmlns:p14="http://schemas.microsoft.com/office/powerpoint/2010/main" val="138701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8781"/>
          </a:xfrm>
        </p:spPr>
        <p:txBody>
          <a:bodyPr>
            <a:normAutofit/>
          </a:bodyPr>
          <a:lstStyle/>
          <a:p>
            <a:r>
              <a:rPr lang="en-US" dirty="0"/>
              <a:t>Data Exploration: Source of traffic by platform</a:t>
            </a:r>
            <a:br>
              <a:rPr lang="en-US" b="1" dirty="0"/>
            </a:br>
            <a:endParaRPr lang="en-US" dirty="0"/>
          </a:p>
        </p:txBody>
      </p:sp>
      <p:sp>
        <p:nvSpPr>
          <p:cNvPr id="3" name="Content Placeholder 2"/>
          <p:cNvSpPr>
            <a:spLocks noGrp="1"/>
          </p:cNvSpPr>
          <p:nvPr>
            <p:ph idx="1"/>
          </p:nvPr>
        </p:nvSpPr>
        <p:spPr>
          <a:xfrm>
            <a:off x="838200" y="1446548"/>
            <a:ext cx="10252646" cy="749510"/>
          </a:xfrm>
        </p:spPr>
        <p:txBody>
          <a:bodyPr>
            <a:normAutofit/>
          </a:bodyPr>
          <a:lstStyle/>
          <a:p>
            <a:pPr marL="457200" lvl="1" indent="0">
              <a:buNone/>
            </a:pPr>
            <a:r>
              <a:rPr lang="en-US" dirty="0"/>
              <a:t>Most of the user traffic originated from mobile phone</a:t>
            </a:r>
            <a:endParaRPr lang="en-US" sz="1600" dirty="0"/>
          </a:p>
        </p:txBody>
      </p:sp>
      <p:sp>
        <p:nvSpPr>
          <p:cNvPr id="4" name="Rectangle 3"/>
          <p:cNvSpPr/>
          <p:nvPr/>
        </p:nvSpPr>
        <p:spPr>
          <a:xfrm>
            <a:off x="4304051" y="5781421"/>
            <a:ext cx="3320944" cy="369332"/>
          </a:xfrm>
          <a:prstGeom prst="rect">
            <a:avLst/>
          </a:prstGeom>
        </p:spPr>
        <p:txBody>
          <a:bodyPr wrap="square">
            <a:spAutoFit/>
          </a:bodyPr>
          <a:lstStyle/>
          <a:p>
            <a:r>
              <a:rPr lang="en-US" dirty="0"/>
              <a:t>(1 – PC, 2 – Mobile, 3 – tablet)</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43987" y="1948721"/>
            <a:ext cx="8109679" cy="3732551"/>
          </a:xfrm>
          <a:prstGeom prst="rect">
            <a:avLst/>
          </a:prstGeom>
        </p:spPr>
      </p:pic>
    </p:spTree>
    <p:extLst>
      <p:ext uri="{BB962C8B-B14F-4D97-AF65-F5344CB8AC3E}">
        <p14:creationId xmlns:p14="http://schemas.microsoft.com/office/powerpoint/2010/main" val="382085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8764"/>
          </a:xfrm>
        </p:spPr>
        <p:txBody>
          <a:bodyPr>
            <a:normAutofit fontScale="90000"/>
          </a:bodyPr>
          <a:lstStyle/>
          <a:p>
            <a:r>
              <a:rPr lang="en-US" dirty="0"/>
              <a:t>Data Exploration: Topics, Categories and Entities</a:t>
            </a:r>
            <a:br>
              <a:rPr lang="en-US" b="1" dirty="0"/>
            </a:br>
            <a:endParaRPr lang="en-US" dirty="0"/>
          </a:p>
        </p:txBody>
      </p:sp>
      <p:sp>
        <p:nvSpPr>
          <p:cNvPr id="3" name="Content Placeholder 2"/>
          <p:cNvSpPr>
            <a:spLocks noGrp="1"/>
          </p:cNvSpPr>
          <p:nvPr>
            <p:ph idx="1"/>
          </p:nvPr>
        </p:nvSpPr>
        <p:spPr>
          <a:xfrm>
            <a:off x="838200" y="1184222"/>
            <a:ext cx="10515600" cy="1304146"/>
          </a:xfrm>
        </p:spPr>
        <p:txBody>
          <a:bodyPr>
            <a:normAutofit fontScale="92500" lnSpcReduction="10000"/>
          </a:bodyPr>
          <a:lstStyle/>
          <a:p>
            <a:pPr lvl="1"/>
            <a:r>
              <a:rPr lang="en-US" sz="2200" dirty="0"/>
              <a:t>There are 300 unique topics, 97 unique categories and 1,326,009 unique entities that the source and the target documents belong to.</a:t>
            </a:r>
          </a:p>
          <a:p>
            <a:pPr lvl="1"/>
            <a:r>
              <a:rPr lang="en-US" sz="2200" dirty="0"/>
              <a:t>Not all documents have an associated topic or category or entity</a:t>
            </a:r>
          </a:p>
          <a:p>
            <a:pPr lvl="1"/>
            <a:r>
              <a:rPr lang="en-US" sz="2200" dirty="0"/>
              <a:t>Distribution of topics, categories and entities was sparse.</a:t>
            </a:r>
          </a:p>
        </p:txBody>
      </p:sp>
      <p:sp>
        <p:nvSpPr>
          <p:cNvPr id="4" name="Rectangle 3"/>
          <p:cNvSpPr/>
          <p:nvPr/>
        </p:nvSpPr>
        <p:spPr>
          <a:xfrm>
            <a:off x="3327817" y="2512986"/>
            <a:ext cx="5291528" cy="417402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topics that appear more than 1% times: 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topics that appear more than 5% times: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topics that appear more than 10%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topics that appear more than 20%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topics that appear more than 50%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topics that appear more than 100%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1% times: 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5% times: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10% times: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20%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50%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100%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latin typeface="Courier New" panose="02070309020205020404" pitchFamily="49" charset="0"/>
              <a:ea typeface="Times New Roman" panose="02020603050405020304" pitchFamily="18"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0.5% times: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1% times: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5% times: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10%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20%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50%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latin typeface="Courier New" panose="02070309020205020404" pitchFamily="49" charset="0"/>
                <a:ea typeface="Times New Roman" panose="02020603050405020304" pitchFamily="18" charset="0"/>
                <a:cs typeface="Times New Roman" panose="02020603050405020304" pitchFamily="18" charset="0"/>
              </a:rPr>
              <a:t>Number of categories that appear more than 100% times: 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469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8764"/>
          </a:xfrm>
        </p:spPr>
        <p:txBody>
          <a:bodyPr>
            <a:normAutofit/>
          </a:bodyPr>
          <a:lstStyle/>
          <a:p>
            <a:r>
              <a:rPr lang="en-US" dirty="0"/>
              <a:t>Data Exploration: Data Volume</a:t>
            </a:r>
            <a:br>
              <a:rPr lang="en-US" b="1" dirty="0"/>
            </a:br>
            <a:endParaRPr lang="en-US" dirty="0"/>
          </a:p>
        </p:txBody>
      </p:sp>
      <p:sp>
        <p:nvSpPr>
          <p:cNvPr id="3" name="Content Placeholder 2"/>
          <p:cNvSpPr>
            <a:spLocks noGrp="1"/>
          </p:cNvSpPr>
          <p:nvPr>
            <p:ph idx="1"/>
          </p:nvPr>
        </p:nvSpPr>
        <p:spPr>
          <a:xfrm>
            <a:off x="838200" y="1184222"/>
            <a:ext cx="10515600" cy="1304146"/>
          </a:xfrm>
        </p:spPr>
        <p:txBody>
          <a:bodyPr>
            <a:normAutofit/>
          </a:bodyPr>
          <a:lstStyle/>
          <a:p>
            <a:r>
              <a:rPr lang="en-US" sz="2000" dirty="0"/>
              <a:t>The sheer amount of data for this problem was overwhelming.</a:t>
            </a:r>
          </a:p>
          <a:p>
            <a:r>
              <a:rPr lang="en-US" sz="2000" dirty="0"/>
              <a:t>I kept running into out-of-memory errors during data exploration and model evaluation.</a:t>
            </a:r>
          </a:p>
          <a:p>
            <a:r>
              <a:rPr lang="en-US" sz="2000" dirty="0"/>
              <a:t> Hence I selectively choose only part of the data for further exploration and model building.</a:t>
            </a:r>
          </a:p>
        </p:txBody>
      </p:sp>
      <p:sp>
        <p:nvSpPr>
          <p:cNvPr id="5" name="Rectangle 4"/>
          <p:cNvSpPr/>
          <p:nvPr/>
        </p:nvSpPr>
        <p:spPr>
          <a:xfrm>
            <a:off x="3048000" y="2740089"/>
            <a:ext cx="6096000" cy="3596369"/>
          </a:xfrm>
          <a:prstGeom prst="rect">
            <a:avLst/>
          </a:prstGeom>
        </p:spPr>
        <p:txBody>
          <a:bodyPr>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File sizes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page_views_sample.csv         454.35MB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documents_meta.csv            89.38MB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documents_categories.csv      118.02MB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events.csv                    1208.55MB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clicks_test.csv               506.95MB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promoted_content.csv          13.89MB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documents_topics.csv          339.47MB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documents_entities.csv        324.1MB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sample_submission.csv         273.14MB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clicks_train.csv              1486.73MB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060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313889"/>
          </a:xfrm>
        </p:spPr>
        <p:txBody>
          <a:bodyPr>
            <a:normAutofit/>
          </a:bodyPr>
          <a:lstStyle/>
          <a:p>
            <a:r>
              <a:rPr lang="en-US" sz="2000" dirty="0"/>
              <a:t>Topics, Categories and Entity represent nominal data hence I added dummy variables to the test and training data for each topic, category and entity.</a:t>
            </a:r>
          </a:p>
          <a:p>
            <a:pPr lvl="0"/>
            <a:r>
              <a:rPr lang="en-US" sz="2000" dirty="0"/>
              <a:t>To deal with the large feature set thus produced I considered a  document belonging to a single topic, category and entity for which it had the maximum confidence level and dropping the other document topic, category and entity associations.</a:t>
            </a:r>
          </a:p>
          <a:p>
            <a:r>
              <a:rPr lang="en-US" sz="2000" dirty="0"/>
              <a:t>I considered only the top five most frequent category, topic and entity for model building.</a:t>
            </a:r>
          </a:p>
        </p:txBody>
      </p:sp>
      <p:sp>
        <p:nvSpPr>
          <p:cNvPr id="5" name="Title 4"/>
          <p:cNvSpPr>
            <a:spLocks noGrp="1"/>
          </p:cNvSpPr>
          <p:nvPr>
            <p:ph type="title"/>
          </p:nvPr>
        </p:nvSpPr>
        <p:spPr/>
        <p:txBody>
          <a:bodyPr/>
          <a:lstStyle/>
          <a:p>
            <a:r>
              <a:rPr lang="en-US" dirty="0"/>
              <a:t>Feature Selection: Topic, Category and Entity</a:t>
            </a:r>
          </a:p>
        </p:txBody>
      </p:sp>
    </p:spTree>
    <p:extLst>
      <p:ext uri="{BB962C8B-B14F-4D97-AF65-F5344CB8AC3E}">
        <p14:creationId xmlns:p14="http://schemas.microsoft.com/office/powerpoint/2010/main" val="387344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4595"/>
            <a:ext cx="10515600" cy="5189837"/>
          </a:xfrm>
        </p:spPr>
        <p:txBody>
          <a:bodyPr>
            <a:normAutofit/>
          </a:bodyPr>
          <a:lstStyle/>
          <a:p>
            <a:r>
              <a:rPr lang="en-US" sz="2000" dirty="0"/>
              <a:t>To reduce multicollinearity I performed a Chi-Squared Test of Independence between the Topics, Categories and the Entities under the assumption that documents of the same categories may have the same topics and same entities.</a:t>
            </a:r>
          </a:p>
          <a:p>
            <a:r>
              <a:rPr lang="en-US" sz="2000" dirty="0"/>
              <a:t>The null hypothesis’ were,</a:t>
            </a:r>
          </a:p>
          <a:p>
            <a:pPr lvl="1"/>
            <a:r>
              <a:rPr lang="en-US" sz="1800" dirty="0"/>
              <a:t>There is no association between topics and categories</a:t>
            </a:r>
          </a:p>
          <a:p>
            <a:pPr lvl="1"/>
            <a:r>
              <a:rPr lang="en-US" sz="1800" dirty="0"/>
              <a:t>There is no association between categories and entities</a:t>
            </a:r>
          </a:p>
          <a:p>
            <a:r>
              <a:rPr lang="en-US" sz="2000" dirty="0"/>
              <a:t>And the alternate hypothesis’ were,</a:t>
            </a:r>
          </a:p>
          <a:p>
            <a:pPr lvl="1"/>
            <a:r>
              <a:rPr lang="en-US" sz="1800" dirty="0"/>
              <a:t>Topics and Categories are associated (related) with each other</a:t>
            </a:r>
          </a:p>
          <a:p>
            <a:pPr lvl="1"/>
            <a:r>
              <a:rPr lang="en-US" sz="1800" dirty="0"/>
              <a:t>Categories and Entities are associated (related) with each other</a:t>
            </a:r>
          </a:p>
          <a:p>
            <a:r>
              <a:rPr lang="en-US" sz="2000" dirty="0"/>
              <a:t>P-value for both the chi-square test, topics and categories and categories and entities came out to be 0</a:t>
            </a:r>
          </a:p>
          <a:p>
            <a:r>
              <a:rPr lang="en-US" sz="2000" dirty="0"/>
              <a:t>Thus there is indeed was a relationship between the topics and the categories and categories and the entities suggesting that all three were related. Hence I just chose only categories as features.</a:t>
            </a:r>
          </a:p>
          <a:p>
            <a:r>
              <a:rPr lang="en-US" sz="2000" dirty="0"/>
              <a:t>Hence I just chose only categories as features</a:t>
            </a:r>
          </a:p>
          <a:p>
            <a:endParaRPr lang="en-US" sz="2400" dirty="0"/>
          </a:p>
        </p:txBody>
      </p:sp>
      <p:sp>
        <p:nvSpPr>
          <p:cNvPr id="5" name="Title 4"/>
          <p:cNvSpPr>
            <a:spLocks noGrp="1"/>
          </p:cNvSpPr>
          <p:nvPr>
            <p:ph type="title"/>
          </p:nvPr>
        </p:nvSpPr>
        <p:spPr/>
        <p:txBody>
          <a:bodyPr/>
          <a:lstStyle/>
          <a:p>
            <a:r>
              <a:rPr lang="en-US" dirty="0"/>
              <a:t>Feature Selection: Topic, Category and Entity</a:t>
            </a:r>
          </a:p>
        </p:txBody>
      </p:sp>
    </p:spTree>
    <p:extLst>
      <p:ext uri="{BB962C8B-B14F-4D97-AF65-F5344CB8AC3E}">
        <p14:creationId xmlns:p14="http://schemas.microsoft.com/office/powerpoint/2010/main" val="2208601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3910"/>
            <a:ext cx="10515600" cy="2162432"/>
          </a:xfrm>
        </p:spPr>
        <p:txBody>
          <a:bodyPr>
            <a:normAutofit lnSpcReduction="10000"/>
          </a:bodyPr>
          <a:lstStyle/>
          <a:p>
            <a:pPr marL="0" indent="0">
              <a:buNone/>
            </a:pPr>
            <a:r>
              <a:rPr lang="en-US" sz="2400" dirty="0"/>
              <a:t>Display Size</a:t>
            </a:r>
          </a:p>
          <a:p>
            <a:r>
              <a:rPr lang="en-US" sz="2000" dirty="0"/>
              <a:t>The likelihood of any ad being clicked would depend on the total number of ads it is shown with in a display</a:t>
            </a:r>
          </a:p>
          <a:p>
            <a:r>
              <a:rPr lang="en-US" sz="2000" dirty="0"/>
              <a:t>For e.g. if an ad is shown in a display along with one other ad it is more likely to be clicked than if it is shown with five other ads. </a:t>
            </a:r>
          </a:p>
          <a:p>
            <a:r>
              <a:rPr lang="en-US" sz="2000" dirty="0"/>
              <a:t>Hence I chose the size of the display as a feature for the model.</a:t>
            </a:r>
          </a:p>
          <a:p>
            <a:endParaRPr lang="en-US" sz="2400" dirty="0"/>
          </a:p>
        </p:txBody>
      </p:sp>
      <p:sp>
        <p:nvSpPr>
          <p:cNvPr id="5" name="Title 4"/>
          <p:cNvSpPr>
            <a:spLocks noGrp="1"/>
          </p:cNvSpPr>
          <p:nvPr>
            <p:ph type="title"/>
          </p:nvPr>
        </p:nvSpPr>
        <p:spPr>
          <a:xfrm>
            <a:off x="838200" y="365125"/>
            <a:ext cx="10515600" cy="1325563"/>
          </a:xfrm>
        </p:spPr>
        <p:txBody>
          <a:bodyPr/>
          <a:lstStyle/>
          <a:p>
            <a:r>
              <a:rPr lang="en-US" dirty="0"/>
              <a:t>Feature Selection: Display size &amp; Reg. CTR</a:t>
            </a:r>
          </a:p>
        </p:txBody>
      </p:sp>
      <p:sp>
        <p:nvSpPr>
          <p:cNvPr id="4" name="Content Placeholder 2"/>
          <p:cNvSpPr txBox="1">
            <a:spLocks/>
          </p:cNvSpPr>
          <p:nvPr/>
        </p:nvSpPr>
        <p:spPr>
          <a:xfrm>
            <a:off x="838200" y="3626110"/>
            <a:ext cx="10515600" cy="291061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None/>
            </a:pPr>
            <a:r>
              <a:rPr lang="en-US" sz="2400" dirty="0"/>
              <a:t>Regularized CTR</a:t>
            </a:r>
          </a:p>
          <a:p>
            <a:r>
              <a:rPr lang="en-US" sz="2000" dirty="0"/>
              <a:t>CTR represents popularity of the ad </a:t>
            </a:r>
          </a:p>
          <a:p>
            <a:r>
              <a:rPr lang="en-US" sz="2000" dirty="0"/>
              <a:t>However, CTR for ads that were shown less number of times may be high as compared to those that were shown more number of times. </a:t>
            </a:r>
          </a:p>
          <a:p>
            <a:r>
              <a:rPr lang="en-US" sz="2000" dirty="0"/>
              <a:t>e.g., an ad that was shown four times and was clicked three times will have a CTR of 0.7 while an ad that was shown a thousand times and clicked six hundred times would have a CTR of 0.6 </a:t>
            </a:r>
          </a:p>
          <a:p>
            <a:r>
              <a:rPr lang="en-US" sz="2000" dirty="0"/>
              <a:t>Hence I regularized CTR with a regularization factor of 10 with the formula below,</a:t>
            </a:r>
          </a:p>
          <a:p>
            <a:pPr marL="0" indent="0" algn="ctr">
              <a:buNone/>
            </a:pPr>
            <a:r>
              <a:rPr lang="en-US" sz="2000" dirty="0" err="1"/>
              <a:t>reg_ctr</a:t>
            </a:r>
            <a:r>
              <a:rPr lang="en-US" sz="2000" dirty="0"/>
              <a:t> = number of times an ad was clicked / (number of times an ad was shown + regularization factor)</a:t>
            </a:r>
          </a:p>
        </p:txBody>
      </p:sp>
    </p:spTree>
    <p:extLst>
      <p:ext uri="{BB962C8B-B14F-4D97-AF65-F5344CB8AC3E}">
        <p14:creationId xmlns:p14="http://schemas.microsoft.com/office/powerpoint/2010/main" val="56978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3103733"/>
          </a:xfrm>
        </p:spPr>
        <p:txBody>
          <a:bodyPr>
            <a:normAutofit fontScale="92500" lnSpcReduction="10000"/>
          </a:bodyPr>
          <a:lstStyle/>
          <a:p>
            <a:pPr marL="0" indent="0">
              <a:buNone/>
            </a:pPr>
            <a:r>
              <a:rPr lang="en-US" sz="2400" dirty="0"/>
              <a:t>I chose Random Forest as the classifier because,</a:t>
            </a:r>
          </a:p>
          <a:p>
            <a:pPr lvl="0"/>
            <a:r>
              <a:rPr lang="en-US" sz="2400" dirty="0"/>
              <a:t>It is based on Decision Tree and easy to comprehend.</a:t>
            </a:r>
          </a:p>
          <a:p>
            <a:pPr lvl="0"/>
            <a:r>
              <a:rPr lang="en-US" sz="2400" dirty="0"/>
              <a:t>Provided me feature selection for free.</a:t>
            </a:r>
          </a:p>
          <a:p>
            <a:pPr lvl="0"/>
            <a:r>
              <a:rPr lang="en-US" sz="2400" dirty="0"/>
              <a:t>It is an ensemble method which creates several decision trees and then combines their prediction. Hence I thought it would not overfit and generalize well.</a:t>
            </a:r>
          </a:p>
          <a:p>
            <a:pPr lvl="0"/>
            <a:r>
              <a:rPr lang="en-US" sz="2400" dirty="0"/>
              <a:t>Has inbuilt support for cross validation.</a:t>
            </a:r>
          </a:p>
          <a:p>
            <a:pPr lvl="0"/>
            <a:r>
              <a:rPr lang="en-US" sz="2400" dirty="0"/>
              <a:t>Not all features had a linear relationship with the click probability hence logistic regression may not have been a good fit.</a:t>
            </a:r>
          </a:p>
          <a:p>
            <a:endParaRPr lang="en-US" sz="2400" dirty="0"/>
          </a:p>
        </p:txBody>
      </p:sp>
      <p:sp>
        <p:nvSpPr>
          <p:cNvPr id="5" name="Title 4"/>
          <p:cNvSpPr>
            <a:spLocks noGrp="1"/>
          </p:cNvSpPr>
          <p:nvPr>
            <p:ph type="title"/>
          </p:nvPr>
        </p:nvSpPr>
        <p:spPr>
          <a:xfrm>
            <a:off x="838200" y="365125"/>
            <a:ext cx="10515600" cy="1325563"/>
          </a:xfrm>
        </p:spPr>
        <p:txBody>
          <a:bodyPr/>
          <a:lstStyle/>
          <a:p>
            <a:r>
              <a:rPr lang="en-US" dirty="0"/>
              <a:t>Classifier Selection: Random Forest</a:t>
            </a:r>
          </a:p>
        </p:txBody>
      </p:sp>
    </p:spTree>
    <p:extLst>
      <p:ext uri="{BB962C8B-B14F-4D97-AF65-F5344CB8AC3E}">
        <p14:creationId xmlns:p14="http://schemas.microsoft.com/office/powerpoint/2010/main" val="144318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233"/>
            <a:ext cx="10515600" cy="944355"/>
          </a:xfrm>
        </p:spPr>
        <p:txBody>
          <a:bodyPr/>
          <a:lstStyle/>
          <a:p>
            <a:r>
              <a:rPr lang="en-US" dirty="0"/>
              <a:t>Problem definition</a:t>
            </a:r>
          </a:p>
        </p:txBody>
      </p:sp>
      <p:sp>
        <p:nvSpPr>
          <p:cNvPr id="3" name="Content Placeholder 2"/>
          <p:cNvSpPr>
            <a:spLocks noGrp="1"/>
          </p:cNvSpPr>
          <p:nvPr>
            <p:ph idx="1"/>
          </p:nvPr>
        </p:nvSpPr>
        <p:spPr>
          <a:xfrm>
            <a:off x="838200" y="1144588"/>
            <a:ext cx="10515600" cy="1358769"/>
          </a:xfrm>
        </p:spPr>
        <p:txBody>
          <a:bodyPr/>
          <a:lstStyle/>
          <a:p>
            <a:r>
              <a:rPr lang="en-US" sz="2000" dirty="0"/>
              <a:t>Outbrain Click Prediction competition hosted by </a:t>
            </a:r>
            <a:r>
              <a:rPr lang="en-US" sz="2000" dirty="0" err="1"/>
              <a:t>Kaggle</a:t>
            </a:r>
            <a:endParaRPr lang="en-US" sz="2000" dirty="0"/>
          </a:p>
          <a:p>
            <a:r>
              <a:rPr lang="en-US" sz="2000" u="sng" dirty="0">
                <a:hlinkClick r:id="rId2"/>
              </a:rPr>
              <a:t>https://www.kaggle.com/c/outbrain-click-prediction</a:t>
            </a:r>
            <a:endParaRPr lang="en-US" sz="2000" dirty="0"/>
          </a:p>
          <a:p>
            <a:r>
              <a:rPr lang="en-US" sz="2000" dirty="0"/>
              <a:t>Predict which of the ads has the most likelihood of being clicked</a:t>
            </a:r>
          </a:p>
          <a:p>
            <a:endParaRPr lang="en-US" dirty="0"/>
          </a:p>
          <a:p>
            <a:endParaRPr lang="en-US" dirty="0"/>
          </a:p>
          <a:p>
            <a:endParaRPr lang="en-US" dirty="0"/>
          </a:p>
        </p:txBody>
      </p:sp>
      <p:pic>
        <p:nvPicPr>
          <p:cNvPr id="4" name="Picture 3" descr="https://kaggle2.blob.core.windows.net/competitions/kaggle/5497/media/page_view.png"/>
          <p:cNvPicPr/>
          <p:nvPr/>
        </p:nvPicPr>
        <p:blipFill>
          <a:blip r:embed="rId3">
            <a:extLst>
              <a:ext uri="{28A0092B-C50C-407E-A947-70E740481C1C}">
                <a14:useLocalDpi xmlns:a14="http://schemas.microsoft.com/office/drawing/2010/main" val="0"/>
              </a:ext>
            </a:extLst>
          </a:blip>
          <a:srcRect/>
          <a:stretch>
            <a:fillRect/>
          </a:stretch>
        </p:blipFill>
        <p:spPr bwMode="auto">
          <a:xfrm>
            <a:off x="2869367" y="2347785"/>
            <a:ext cx="5644438" cy="4510216"/>
          </a:xfrm>
          <a:prstGeom prst="rect">
            <a:avLst/>
          </a:prstGeom>
          <a:noFill/>
          <a:ln>
            <a:noFill/>
          </a:ln>
        </p:spPr>
      </p:pic>
    </p:spTree>
    <p:extLst>
      <p:ext uri="{BB962C8B-B14F-4D97-AF65-F5344CB8AC3E}">
        <p14:creationId xmlns:p14="http://schemas.microsoft.com/office/powerpoint/2010/main" val="395327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1064869"/>
          </a:xfrm>
        </p:spPr>
        <p:txBody>
          <a:bodyPr>
            <a:normAutofit lnSpcReduction="10000"/>
          </a:bodyPr>
          <a:lstStyle/>
          <a:p>
            <a:r>
              <a:rPr lang="en-US" sz="1800" i="1" dirty="0"/>
              <a:t>Although I tried to choose all the different hyper-parameters of Random forest such as </a:t>
            </a:r>
            <a:r>
              <a:rPr lang="en-US" sz="1800" i="1" dirty="0" err="1"/>
              <a:t>min_sample_size</a:t>
            </a:r>
            <a:r>
              <a:rPr lang="en-US" sz="1800" i="1" dirty="0"/>
              <a:t>, number of estimators etc. using Grid Search I had no luck in getting the optimal values of all of the parameters using Grid Search since it would run forever even on a 16 core Azure VM. Hence I had to mostly choose parameters such that the classifier ran in modest amount of time.</a:t>
            </a:r>
          </a:p>
          <a:p>
            <a:endParaRPr lang="en-US" sz="2400" dirty="0"/>
          </a:p>
        </p:txBody>
      </p:sp>
      <p:sp>
        <p:nvSpPr>
          <p:cNvPr id="5" name="Title 4"/>
          <p:cNvSpPr>
            <a:spLocks noGrp="1"/>
          </p:cNvSpPr>
          <p:nvPr>
            <p:ph type="title"/>
          </p:nvPr>
        </p:nvSpPr>
        <p:spPr>
          <a:xfrm>
            <a:off x="838200" y="365125"/>
            <a:ext cx="10515600" cy="1325563"/>
          </a:xfrm>
        </p:spPr>
        <p:txBody>
          <a:bodyPr/>
          <a:lstStyle/>
          <a:p>
            <a:r>
              <a:rPr lang="en-US" dirty="0"/>
              <a:t>Hyper-parameter tuning</a:t>
            </a:r>
          </a:p>
        </p:txBody>
      </p:sp>
      <p:sp>
        <p:nvSpPr>
          <p:cNvPr id="2" name="Rectangle 1"/>
          <p:cNvSpPr/>
          <p:nvPr/>
        </p:nvSpPr>
        <p:spPr>
          <a:xfrm>
            <a:off x="838200" y="3016251"/>
            <a:ext cx="10515600" cy="2677400"/>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The final parameters I passed to Random forest were,</a:t>
            </a:r>
          </a:p>
          <a:p>
            <a:pPr marL="342900" marR="0" lvl="0" indent="-342900">
              <a:lnSpc>
                <a:spcPct val="115000"/>
              </a:lnSpc>
              <a:spcBef>
                <a:spcPts val="0"/>
              </a:spcBef>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Criterion: </a:t>
            </a:r>
            <a:r>
              <a:rPr lang="en-US" sz="2000" dirty="0" err="1">
                <a:latin typeface="Calibri" panose="020F0502020204030204" pitchFamily="34" charset="0"/>
                <a:ea typeface="Calibri" panose="020F0502020204030204" pitchFamily="34" charset="0"/>
                <a:cs typeface="Times New Roman" panose="02020603050405020304" pitchFamily="18" charset="0"/>
              </a:rPr>
              <a:t>gini</a:t>
            </a:r>
            <a:r>
              <a:rPr lang="en-US" sz="2000" dirty="0">
                <a:latin typeface="Calibri" panose="020F0502020204030204" pitchFamily="34" charset="0"/>
                <a:ea typeface="Calibri" panose="020F0502020204030204" pitchFamily="34" charset="0"/>
                <a:cs typeface="Times New Roman" panose="02020603050405020304" pitchFamily="18" charset="0"/>
              </a:rPr>
              <a:t> (derived via grid </a:t>
            </a:r>
            <a:r>
              <a:rPr lang="en-US" sz="2000" dirty="0" err="1">
                <a:latin typeface="Calibri" panose="020F0502020204030204" pitchFamily="34" charset="0"/>
                <a:ea typeface="Calibri" panose="020F0502020204030204" pitchFamily="34" charset="0"/>
                <a:cs typeface="Times New Roman" panose="02020603050405020304" pitchFamily="18" charset="0"/>
              </a:rPr>
              <a:t>searh</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n_estimators</a:t>
            </a:r>
            <a:r>
              <a:rPr lang="en-US" sz="2000" dirty="0">
                <a:latin typeface="Calibri" panose="020F0502020204030204" pitchFamily="34" charset="0"/>
                <a:ea typeface="Calibri" panose="020F0502020204030204" pitchFamily="34" charset="0"/>
                <a:cs typeface="Times New Roman" panose="02020603050405020304" pitchFamily="18" charset="0"/>
              </a:rPr>
              <a:t>: 3</a:t>
            </a:r>
          </a:p>
          <a:p>
            <a:pPr marL="342900" marR="0" lvl="0" indent="-342900">
              <a:lnSpc>
                <a:spcPct val="115000"/>
              </a:lnSpc>
              <a:spcBef>
                <a:spcPts val="0"/>
              </a:spcBef>
              <a:spcAft>
                <a:spcPts val="0"/>
              </a:spcAft>
              <a:buFont typeface="Symbol" panose="05050102010706020507" pitchFamily="18" charset="2"/>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max_features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n_features</a:t>
            </a:r>
            <a:r>
              <a:rPr lang="en-US" sz="2000" dirty="0">
                <a:latin typeface="Calibri" panose="020F0502020204030204" pitchFamily="34" charset="0"/>
                <a:ea typeface="Calibri" panose="020F0502020204030204" pitchFamily="34" charset="0"/>
                <a:cs typeface="Times New Roman" panose="02020603050405020304" pitchFamily="18" charset="0"/>
              </a:rPr>
              <a:t> (all features)</a:t>
            </a:r>
          </a:p>
          <a:p>
            <a:pPr marL="342900" marR="0" lvl="0" indent="-342900">
              <a:lnSpc>
                <a:spcPct val="115000"/>
              </a:lnSpc>
              <a:spcBef>
                <a:spcPts val="0"/>
              </a:spcBef>
              <a:spcAft>
                <a:spcPts val="0"/>
              </a:spcAft>
              <a:buFont typeface="Symbol" panose="05050102010706020507" pitchFamily="18" charset="2"/>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n_jobs</a:t>
            </a:r>
            <a:r>
              <a:rPr lang="en-US" sz="2000" dirty="0">
                <a:latin typeface="Calibri" panose="020F0502020204030204" pitchFamily="34" charset="0"/>
                <a:ea typeface="Calibri" panose="020F0502020204030204" pitchFamily="34" charset="0"/>
                <a:cs typeface="Times New Roman" panose="02020603050405020304" pitchFamily="18" charset="0"/>
              </a:rPr>
              <a:t>: 4 (utilizing 4 cores)</a:t>
            </a:r>
          </a:p>
          <a:p>
            <a:pPr marL="342900" marR="0" lvl="0" indent="-342900">
              <a:lnSpc>
                <a:spcPct val="115000"/>
              </a:lnSpc>
              <a:spcBef>
                <a:spcPts val="0"/>
              </a:spcBef>
              <a:spcAft>
                <a:spcPts val="1000"/>
              </a:spcAft>
              <a:buFont typeface="Symbol" panose="05050102010706020507" pitchFamily="18" charset="2"/>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min_samples_leaf</a:t>
            </a:r>
            <a:r>
              <a:rPr lang="en-US" sz="2000" dirty="0">
                <a:latin typeface="Calibri" panose="020F0502020204030204" pitchFamily="34" charset="0"/>
                <a:ea typeface="Calibri" panose="020F0502020204030204" pitchFamily="34" charset="0"/>
                <a:cs typeface="Times New Roman" panose="02020603050405020304" pitchFamily="18" charset="0"/>
              </a:rPr>
              <a:t>: 0.10 (I added pruning only due to hardware limitations. Without pruning the depth of the tree would be large and the classifier wouldn’t finish running)</a:t>
            </a:r>
          </a:p>
        </p:txBody>
      </p:sp>
    </p:spTree>
    <p:extLst>
      <p:ext uri="{BB962C8B-B14F-4D97-AF65-F5344CB8AC3E}">
        <p14:creationId xmlns:p14="http://schemas.microsoft.com/office/powerpoint/2010/main" val="164121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417853"/>
            <a:ext cx="10515600" cy="4351338"/>
          </a:xfrm>
        </p:spPr>
        <p:txBody>
          <a:bodyPr>
            <a:noAutofit/>
          </a:bodyPr>
          <a:lstStyle/>
          <a:p>
            <a:pPr lvl="0"/>
            <a:r>
              <a:rPr lang="en-US" sz="2000" dirty="0"/>
              <a:t>I created the model using the Random Forest classifier and fitted it on the training data with features: </a:t>
            </a:r>
            <a:r>
              <a:rPr lang="en-US" sz="2000" dirty="0" err="1"/>
              <a:t>display_size</a:t>
            </a:r>
            <a:r>
              <a:rPr lang="en-US" sz="2000" dirty="0"/>
              <a:t>, </a:t>
            </a:r>
            <a:r>
              <a:rPr lang="en-US" sz="2000" dirty="0" err="1"/>
              <a:t>reg_ctr</a:t>
            </a:r>
            <a:r>
              <a:rPr lang="en-US" sz="2000" dirty="0"/>
              <a:t>, platform, source document and target document values for dummy variables of the top five most frequent categories. In all thirteen features.</a:t>
            </a:r>
          </a:p>
          <a:p>
            <a:pPr lvl="0"/>
            <a:r>
              <a:rPr lang="en-US" sz="2000" dirty="0"/>
              <a:t>I got a MAPK score of 0.61415 by using the model over the test data.</a:t>
            </a:r>
          </a:p>
          <a:p>
            <a:pPr lvl="0"/>
            <a:r>
              <a:rPr lang="en-US" sz="2000" dirty="0"/>
              <a:t>Strangely though Random Forest reported the </a:t>
            </a:r>
            <a:r>
              <a:rPr lang="en-US" sz="2000" dirty="0" err="1"/>
              <a:t>reg_ctr</a:t>
            </a:r>
            <a:r>
              <a:rPr lang="en-US" sz="2000" dirty="0"/>
              <a:t> as the only feature with importance value as 1 and rest all features had values 0.</a:t>
            </a:r>
          </a:p>
          <a:p>
            <a:pPr lvl="0"/>
            <a:r>
              <a:rPr lang="en-US" sz="2000" dirty="0"/>
              <a:t>The high importance of </a:t>
            </a:r>
            <a:r>
              <a:rPr lang="en-US" sz="2000" dirty="0" err="1"/>
              <a:t>reg_ctr</a:t>
            </a:r>
            <a:r>
              <a:rPr lang="en-US" sz="2000" dirty="0"/>
              <a:t> indicates that CTR value is one of the most important feature in ad prediction.</a:t>
            </a:r>
          </a:p>
          <a:p>
            <a:pPr lvl="0"/>
            <a:r>
              <a:rPr lang="en-US" sz="2000" dirty="0"/>
              <a:t>The sparsity of categories, topics and entities may not qualify them as good features.</a:t>
            </a:r>
          </a:p>
          <a:p>
            <a:pPr lvl="0"/>
            <a:r>
              <a:rPr lang="en-US" sz="2000" dirty="0"/>
              <a:t>This was my first attempt at a data science problem and I realized that finding good features is as difficult as tuning the model.</a:t>
            </a:r>
          </a:p>
          <a:p>
            <a:pPr lvl="0"/>
            <a:r>
              <a:rPr lang="en-US" sz="2000" dirty="0"/>
              <a:t>I learnt how to approach a data science problem, how to explore data and make sense out of it and how to tune a model.</a:t>
            </a:r>
          </a:p>
          <a:p>
            <a:r>
              <a:rPr lang="en-US" sz="2000" dirty="0"/>
              <a:t>Finally, I also learnt that how much fun, interesting and rewarding data science can be demanding a lot of perseverance at the same time.</a:t>
            </a:r>
          </a:p>
        </p:txBody>
      </p:sp>
    </p:spTree>
    <p:extLst>
      <p:ext uri="{BB962C8B-B14F-4D97-AF65-F5344CB8AC3E}">
        <p14:creationId xmlns:p14="http://schemas.microsoft.com/office/powerpoint/2010/main" val="159356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Special thanks to my mentor – Ankit Jain!</a:t>
            </a:r>
          </a:p>
        </p:txBody>
      </p:sp>
    </p:spTree>
    <p:extLst>
      <p:ext uri="{BB962C8B-B14F-4D97-AF65-F5344CB8AC3E}">
        <p14:creationId xmlns:p14="http://schemas.microsoft.com/office/powerpoint/2010/main" val="425403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400" dirty="0"/>
              <a:t>http://hamelg.blogspot.com/2015/11/python-for-data-analysis-part-25-chi.html </a:t>
            </a:r>
          </a:p>
          <a:p>
            <a:r>
              <a:rPr lang="en-US" sz="1400" dirty="0"/>
              <a:t>https://www.kaggle.com/c/outbrain-click-prediction/discussion</a:t>
            </a:r>
          </a:p>
          <a:p>
            <a:r>
              <a:rPr lang="en-US" sz="1400" dirty="0"/>
              <a:t>https://makarandtapaswi.wordpress.com/2012/07/02/intuition-behind-average-precision-and-map/</a:t>
            </a:r>
          </a:p>
          <a:p>
            <a:r>
              <a:rPr lang="en-US" sz="1400" dirty="0"/>
              <a:t>http://fastml.com/what-you-wanted-to-know-about-mean-average-precision/</a:t>
            </a:r>
          </a:p>
          <a:p>
            <a:r>
              <a:rPr lang="en-US" sz="1400" dirty="0"/>
              <a:t>https://www.analyticsvidhya.com/blog/2016/04/complete-tutorial-tree-based-modeling-scratch-in-python/</a:t>
            </a:r>
          </a:p>
          <a:p>
            <a:endParaRPr lang="en-US" dirty="0"/>
          </a:p>
        </p:txBody>
      </p:sp>
    </p:spTree>
    <p:extLst>
      <p:ext uri="{BB962C8B-B14F-4D97-AF65-F5344CB8AC3E}">
        <p14:creationId xmlns:p14="http://schemas.microsoft.com/office/powerpoint/2010/main" val="1383667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a:t>
            </a:r>
          </a:p>
        </p:txBody>
      </p:sp>
      <p:sp>
        <p:nvSpPr>
          <p:cNvPr id="3" name="Content Placeholder 2"/>
          <p:cNvSpPr>
            <a:spLocks noGrp="1"/>
          </p:cNvSpPr>
          <p:nvPr>
            <p:ph idx="1"/>
          </p:nvPr>
        </p:nvSpPr>
        <p:spPr>
          <a:xfrm>
            <a:off x="838200" y="1825625"/>
            <a:ext cx="10515600" cy="4340397"/>
          </a:xfrm>
        </p:spPr>
        <p:txBody>
          <a:bodyPr>
            <a:normAutofit/>
          </a:bodyPr>
          <a:lstStyle/>
          <a:p>
            <a:pPr marL="0" indent="0">
              <a:buNone/>
            </a:pPr>
            <a:r>
              <a:rPr lang="en-US" sz="1600" dirty="0"/>
              <a:t>Python notebook available at:</a:t>
            </a:r>
          </a:p>
          <a:p>
            <a:r>
              <a:rPr lang="en-US" sz="1600" dirty="0">
                <a:hlinkClick r:id="rId2"/>
              </a:rPr>
              <a:t>https://github.com/vishalchangrani/outbrain/blob/master/OutbrainFinalSolution.ipynb</a:t>
            </a:r>
            <a:endParaRPr lang="en-US" sz="1600" dirty="0"/>
          </a:p>
          <a:p>
            <a:r>
              <a:rPr lang="en-US" sz="1600" dirty="0">
                <a:hlinkClick r:id="rId3"/>
              </a:rPr>
              <a:t>https://github.com/vishalchangrani/outbrain/blob/master/OutbrainInitial.ipynb</a:t>
            </a:r>
            <a:endParaRPr lang="en-US" sz="1600" dirty="0"/>
          </a:p>
          <a:p>
            <a:r>
              <a:rPr lang="en-US" sz="1600" dirty="0">
                <a:hlinkClick r:id="rId4"/>
              </a:rPr>
              <a:t>https://github.com/vishalchangrani/outbrain/blob/master/FeatureAnalysis.ipynb</a:t>
            </a:r>
            <a:endParaRPr lang="en-US" sz="1600" dirty="0"/>
          </a:p>
          <a:p>
            <a:pPr marL="0" indent="0">
              <a:buNone/>
            </a:pPr>
            <a:r>
              <a:rPr lang="en-US" sz="1600" dirty="0"/>
              <a:t>Capstone Report :</a:t>
            </a:r>
          </a:p>
          <a:p>
            <a:r>
              <a:rPr lang="en-US" sz="1600" dirty="0"/>
              <a:t>https://github.com/vishalchangrani/outbrain/blob/master/finalreport/vishalchangrani_Kaggle_outbrain_report.pdf</a:t>
            </a:r>
          </a:p>
          <a:p>
            <a:pPr marL="0" indent="0">
              <a:buNone/>
            </a:pPr>
            <a:endParaRPr lang="en-US" dirty="0"/>
          </a:p>
        </p:txBody>
      </p:sp>
    </p:spTree>
    <p:extLst>
      <p:ext uri="{BB962C8B-B14F-4D97-AF65-F5344CB8AC3E}">
        <p14:creationId xmlns:p14="http://schemas.microsoft.com/office/powerpoint/2010/main" val="306281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r>
              <a:rPr lang="en-US" b="1" dirty="0"/>
              <a:t> </a:t>
            </a:r>
            <a:r>
              <a:rPr lang="en-US" dirty="0"/>
              <a:t>metric</a:t>
            </a:r>
          </a:p>
        </p:txBody>
      </p:sp>
      <p:sp>
        <p:nvSpPr>
          <p:cNvPr id="3" name="Content Placeholder 2"/>
          <p:cNvSpPr>
            <a:spLocks noGrp="1"/>
          </p:cNvSpPr>
          <p:nvPr>
            <p:ph idx="1"/>
          </p:nvPr>
        </p:nvSpPr>
        <p:spPr>
          <a:xfrm>
            <a:off x="838200" y="1444404"/>
            <a:ext cx="10515600" cy="820998"/>
          </a:xfrm>
        </p:spPr>
        <p:txBody>
          <a:bodyPr>
            <a:normAutofit/>
          </a:bodyPr>
          <a:lstStyle/>
          <a:p>
            <a:r>
              <a:rPr lang="en-US" sz="2400" dirty="0"/>
              <a:t>Submission were evaluated using the Mean Average Precision @12(MAP@12)</a:t>
            </a:r>
          </a:p>
          <a:p>
            <a:endParaRPr lang="en-US" dirty="0"/>
          </a:p>
        </p:txBody>
      </p:sp>
      <p:pic>
        <p:nvPicPr>
          <p:cNvPr id="4" name="Picture 3"/>
          <p:cNvPicPr/>
          <p:nvPr/>
        </p:nvPicPr>
        <p:blipFill>
          <a:blip r:embed="rId2"/>
          <a:stretch>
            <a:fillRect/>
          </a:stretch>
        </p:blipFill>
        <p:spPr>
          <a:xfrm>
            <a:off x="3642609" y="2122071"/>
            <a:ext cx="3842791" cy="1295791"/>
          </a:xfrm>
          <a:prstGeom prst="rect">
            <a:avLst/>
          </a:prstGeom>
        </p:spPr>
      </p:pic>
      <p:sp>
        <p:nvSpPr>
          <p:cNvPr id="5" name="Content Placeholder 2"/>
          <p:cNvSpPr txBox="1">
            <a:spLocks/>
          </p:cNvSpPr>
          <p:nvPr/>
        </p:nvSpPr>
        <p:spPr>
          <a:xfrm>
            <a:off x="838200" y="3585616"/>
            <a:ext cx="10515600" cy="686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where |U| is the number of </a:t>
            </a:r>
            <a:r>
              <a:rPr lang="en-US" sz="2000" dirty="0" err="1"/>
              <a:t>display_ids</a:t>
            </a:r>
            <a:r>
              <a:rPr lang="en-US" sz="2000" dirty="0"/>
              <a:t>, P(k) is the precision at cutoff k and n is the number of predicted </a:t>
            </a:r>
            <a:r>
              <a:rPr lang="en-US" sz="2000" dirty="0" err="1"/>
              <a:t>ad_ids</a:t>
            </a:r>
            <a:r>
              <a:rPr lang="en-US" sz="2000" dirty="0"/>
              <a:t>.</a:t>
            </a:r>
          </a:p>
        </p:txBody>
      </p:sp>
      <p:sp>
        <p:nvSpPr>
          <p:cNvPr id="6" name="Content Placeholder 2"/>
          <p:cNvSpPr txBox="1">
            <a:spLocks/>
          </p:cNvSpPr>
          <p:nvPr/>
        </p:nvSpPr>
        <p:spPr>
          <a:xfrm>
            <a:off x="838200" y="4363322"/>
            <a:ext cx="10515600" cy="2049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Kaggle</a:t>
            </a:r>
            <a:r>
              <a:rPr lang="en-US" sz="2400" dirty="0"/>
              <a:t> leaderboard for this competition had a maximum MAP@12 of 0.70145.</a:t>
            </a:r>
          </a:p>
          <a:p>
            <a:r>
              <a:rPr lang="en-US" sz="2400" dirty="0"/>
              <a:t>MAP is the mean precision calculated over the average precision (AP) of each query. The AP at k of each query in turn is a percentage of correct items among first k recommendations. Since here the maximum number of ads is twelve, k = 12.</a:t>
            </a:r>
          </a:p>
        </p:txBody>
      </p:sp>
    </p:spTree>
    <p:extLst>
      <p:ext uri="{BB962C8B-B14F-4D97-AF65-F5344CB8AC3E}">
        <p14:creationId xmlns:p14="http://schemas.microsoft.com/office/powerpoint/2010/main" val="5768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data</a:t>
            </a:r>
          </a:p>
        </p:txBody>
      </p:sp>
      <p:sp>
        <p:nvSpPr>
          <p:cNvPr id="3" name="Content Placeholder 2"/>
          <p:cNvSpPr>
            <a:spLocks noGrp="1"/>
          </p:cNvSpPr>
          <p:nvPr>
            <p:ph idx="1"/>
          </p:nvPr>
        </p:nvSpPr>
        <p:spPr>
          <a:xfrm>
            <a:off x="838200" y="1510831"/>
            <a:ext cx="10515600" cy="5009890"/>
          </a:xfrm>
        </p:spPr>
        <p:txBody>
          <a:bodyPr>
            <a:normAutofit fontScale="70000" lnSpcReduction="20000"/>
          </a:bodyPr>
          <a:lstStyle/>
          <a:p>
            <a:pPr lvl="0"/>
            <a:r>
              <a:rPr lang="en-US" dirty="0" err="1"/>
              <a:t>Clicks_train</a:t>
            </a:r>
            <a:r>
              <a:rPr lang="en-US" dirty="0"/>
              <a:t> was the training data for which the dependent variable – ‘clicked’ was provided.</a:t>
            </a:r>
          </a:p>
          <a:p>
            <a:pPr marL="0" lvl="0" indent="0">
              <a:buNone/>
            </a:pPr>
            <a:endParaRPr lang="en-US" dirty="0"/>
          </a:p>
          <a:p>
            <a:pPr lvl="0"/>
            <a:r>
              <a:rPr lang="en-US" dirty="0" err="1"/>
              <a:t>Clicks_test</a:t>
            </a:r>
            <a:r>
              <a:rPr lang="en-US" dirty="0"/>
              <a:t> was the test data for which the clicked probability needed to be predicted.</a:t>
            </a:r>
          </a:p>
          <a:p>
            <a:pPr marL="0" lvl="0" indent="0">
              <a:buNone/>
            </a:pPr>
            <a:endParaRPr lang="en-US" dirty="0"/>
          </a:p>
          <a:p>
            <a:pPr lvl="0"/>
            <a:r>
              <a:rPr lang="en-US" dirty="0"/>
              <a:t>Training and test data was provided for a 15 day window – 14</a:t>
            </a:r>
            <a:r>
              <a:rPr lang="en-US" baseline="30000" dirty="0"/>
              <a:t>th</a:t>
            </a:r>
            <a:r>
              <a:rPr lang="en-US" dirty="0"/>
              <a:t> June to 28</a:t>
            </a:r>
            <a:r>
              <a:rPr lang="en-US" baseline="30000" dirty="0"/>
              <a:t>th</a:t>
            </a:r>
            <a:r>
              <a:rPr lang="en-US" dirty="0"/>
              <a:t> June 2016.</a:t>
            </a:r>
          </a:p>
          <a:p>
            <a:pPr marL="0" lvl="0" indent="0">
              <a:buNone/>
            </a:pPr>
            <a:endParaRPr lang="en-US" dirty="0"/>
          </a:p>
          <a:p>
            <a:pPr lvl="0"/>
            <a:r>
              <a:rPr lang="en-US" dirty="0"/>
              <a:t>There was meta data associated with both the source document on which the promoted content is shown and the target document to which the promoted content points.</a:t>
            </a:r>
          </a:p>
          <a:p>
            <a:pPr marL="0" lvl="0" indent="0">
              <a:buNone/>
            </a:pPr>
            <a:endParaRPr lang="en-US" dirty="0"/>
          </a:p>
          <a:p>
            <a:pPr lvl="0"/>
            <a:r>
              <a:rPr lang="en-US" dirty="0"/>
              <a:t>The meta data included the possible topics, categories and entities the document may belong to. One document could belong to more than one topic, more than one category and more than one entity. The relationship was quantified using a measure called ‘</a:t>
            </a:r>
            <a:r>
              <a:rPr lang="en-US" dirty="0" err="1"/>
              <a:t>confidence_level</a:t>
            </a:r>
            <a:r>
              <a:rPr lang="en-US" dirty="0"/>
              <a:t>’ which ranged from 0 to 1 depending on how confident Outbrain was in classifying the document with that topic, category or entity.</a:t>
            </a:r>
          </a:p>
          <a:p>
            <a:pPr marL="0" lvl="0" indent="0">
              <a:buNone/>
            </a:pPr>
            <a:endParaRPr lang="en-US" dirty="0"/>
          </a:p>
          <a:p>
            <a:pPr lvl="0"/>
            <a:r>
              <a:rPr lang="en-US" dirty="0"/>
              <a:t>User attributes such as platform (pc, smart phone or tablet), location (region and country), UUID and time of access was also provided.</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182420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r>
              <a:rPr lang="en-US" b="1" dirty="0"/>
              <a:t> </a:t>
            </a:r>
            <a:r>
              <a:rPr lang="en-US" dirty="0"/>
              <a:t>Cleansing</a:t>
            </a:r>
          </a:p>
        </p:txBody>
      </p:sp>
      <p:sp>
        <p:nvSpPr>
          <p:cNvPr id="3" name="Content Placeholder 2"/>
          <p:cNvSpPr>
            <a:spLocks noGrp="1"/>
          </p:cNvSpPr>
          <p:nvPr>
            <p:ph idx="1"/>
          </p:nvPr>
        </p:nvSpPr>
        <p:spPr/>
        <p:txBody>
          <a:bodyPr/>
          <a:lstStyle/>
          <a:p>
            <a:pPr lvl="1"/>
            <a:r>
              <a:rPr lang="en-US" sz="2000" dirty="0"/>
              <a:t>Not much of data cleansing was needed</a:t>
            </a:r>
          </a:p>
          <a:p>
            <a:pPr marL="457200" lvl="1" indent="0">
              <a:buNone/>
            </a:pPr>
            <a:endParaRPr lang="en-US" sz="2000" dirty="0"/>
          </a:p>
          <a:p>
            <a:pPr lvl="1"/>
            <a:r>
              <a:rPr lang="en-US" sz="2000" dirty="0"/>
              <a:t>Simple cleansing such as making the user platform id coherent (1, 2 or 3) and dropping 5 entries due to missing platform id was performed on the events </a:t>
            </a:r>
            <a:r>
              <a:rPr lang="en-US" sz="2000" dirty="0" err="1"/>
              <a:t>dataframe</a:t>
            </a:r>
            <a:r>
              <a:rPr lang="en-US" sz="2000" dirty="0"/>
              <a:t>.</a:t>
            </a:r>
            <a:endParaRPr lang="en-US" sz="2000" b="1" dirty="0"/>
          </a:p>
          <a:p>
            <a:endParaRPr lang="en-US" dirty="0"/>
          </a:p>
        </p:txBody>
      </p:sp>
    </p:spTree>
    <p:extLst>
      <p:ext uri="{BB962C8B-B14F-4D97-AF65-F5344CB8AC3E}">
        <p14:creationId xmlns:p14="http://schemas.microsoft.com/office/powerpoint/2010/main" val="194009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8586"/>
          </a:xfrm>
        </p:spPr>
        <p:txBody>
          <a:bodyPr/>
          <a:lstStyle/>
          <a:p>
            <a:r>
              <a:rPr lang="en-US" dirty="0"/>
              <a:t>Data Exploration: Number of ads</a:t>
            </a:r>
            <a:br>
              <a:rPr lang="en-US" dirty="0"/>
            </a:br>
            <a:endParaRPr lang="en-US" dirty="0"/>
          </a:p>
        </p:txBody>
      </p:sp>
      <p:sp>
        <p:nvSpPr>
          <p:cNvPr id="3" name="Content Placeholder 2"/>
          <p:cNvSpPr>
            <a:spLocks noGrp="1"/>
          </p:cNvSpPr>
          <p:nvPr>
            <p:ph idx="1"/>
          </p:nvPr>
        </p:nvSpPr>
        <p:spPr>
          <a:xfrm>
            <a:off x="838200" y="1555802"/>
            <a:ext cx="10515600" cy="1247360"/>
          </a:xfrm>
        </p:spPr>
        <p:txBody>
          <a:bodyPr/>
          <a:lstStyle/>
          <a:p>
            <a:pPr lvl="1"/>
            <a:r>
              <a:rPr lang="en-US" dirty="0"/>
              <a:t>Between 2 to 12 ads were shown each time</a:t>
            </a:r>
          </a:p>
          <a:p>
            <a:pPr lvl="1"/>
            <a:r>
              <a:rPr lang="en-US" dirty="0"/>
              <a:t>Displays with 4 or 6 ads were at least thrice more likely than displays of any other number of ads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98820" y="2968052"/>
            <a:ext cx="8454452" cy="3777521"/>
          </a:xfrm>
          <a:prstGeom prst="rect">
            <a:avLst/>
          </a:prstGeom>
        </p:spPr>
      </p:pic>
    </p:spTree>
    <p:extLst>
      <p:ext uri="{BB962C8B-B14F-4D97-AF65-F5344CB8AC3E}">
        <p14:creationId xmlns:p14="http://schemas.microsoft.com/office/powerpoint/2010/main" val="46886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78468"/>
          </a:xfrm>
        </p:spPr>
        <p:txBody>
          <a:bodyPr/>
          <a:lstStyle/>
          <a:p>
            <a:r>
              <a:rPr lang="en-US" dirty="0"/>
              <a:t>Data Exploration: Click through rate (CTR)</a:t>
            </a:r>
            <a:br>
              <a:rPr lang="en-US" dirty="0"/>
            </a:br>
            <a:endParaRPr lang="en-US" dirty="0"/>
          </a:p>
        </p:txBody>
      </p:sp>
      <p:sp>
        <p:nvSpPr>
          <p:cNvPr id="3" name="Content Placeholder 2"/>
          <p:cNvSpPr>
            <a:spLocks noGrp="1"/>
          </p:cNvSpPr>
          <p:nvPr>
            <p:ph idx="1"/>
          </p:nvPr>
        </p:nvSpPr>
        <p:spPr>
          <a:xfrm>
            <a:off x="838200" y="1555801"/>
            <a:ext cx="10515600" cy="1562153"/>
          </a:xfrm>
        </p:spPr>
        <p:txBody>
          <a:bodyPr>
            <a:normAutofit lnSpcReduction="10000"/>
          </a:bodyPr>
          <a:lstStyle/>
          <a:p>
            <a:pPr lvl="1"/>
            <a:r>
              <a:rPr lang="en-US" sz="2000" dirty="0"/>
              <a:t>The CTR distribution was right skewed and 14% on average. </a:t>
            </a:r>
          </a:p>
          <a:p>
            <a:pPr lvl="1"/>
            <a:r>
              <a:rPr lang="en-US" sz="2000" dirty="0"/>
              <a:t>The low CTR can be attributed to the fact that for each display only one of the x number of ads displayed were clicked.</a:t>
            </a:r>
          </a:p>
          <a:p>
            <a:pPr lvl="1"/>
            <a:r>
              <a:rPr lang="en-US" sz="2000" dirty="0"/>
              <a:t>53% ads were clicked at least once or in other words 47% of ads were never clicked. Hence any ad had an approximately 50-50 chance of being clicked on average.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633928" y="3117954"/>
            <a:ext cx="7854846" cy="3582649"/>
          </a:xfrm>
          <a:prstGeom prst="rect">
            <a:avLst/>
          </a:prstGeom>
        </p:spPr>
      </p:pic>
    </p:spTree>
    <p:extLst>
      <p:ext uri="{BB962C8B-B14F-4D97-AF65-F5344CB8AC3E}">
        <p14:creationId xmlns:p14="http://schemas.microsoft.com/office/powerpoint/2010/main" val="140996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0676"/>
          </a:xfrm>
        </p:spPr>
        <p:txBody>
          <a:bodyPr/>
          <a:lstStyle/>
          <a:p>
            <a:r>
              <a:rPr lang="en-US" dirty="0"/>
              <a:t>Data Exploration: Ad repetitions</a:t>
            </a:r>
          </a:p>
        </p:txBody>
      </p:sp>
      <p:sp>
        <p:nvSpPr>
          <p:cNvPr id="3" name="Content Placeholder 2"/>
          <p:cNvSpPr>
            <a:spLocks noGrp="1"/>
          </p:cNvSpPr>
          <p:nvPr>
            <p:ph idx="1"/>
          </p:nvPr>
        </p:nvSpPr>
        <p:spPr>
          <a:xfrm>
            <a:off x="838200" y="1555801"/>
            <a:ext cx="10515600" cy="4710088"/>
          </a:xfrm>
        </p:spPr>
        <p:txBody>
          <a:bodyPr>
            <a:normAutofit/>
          </a:bodyPr>
          <a:lstStyle/>
          <a:p>
            <a:pPr lvl="1"/>
            <a:r>
              <a:rPr lang="en-US" sz="2000" dirty="0"/>
              <a:t>Each Ad was repeated on an average 182 times</a:t>
            </a:r>
          </a:p>
          <a:p>
            <a:pPr marL="457200" lvl="1" indent="0">
              <a:buNone/>
            </a:pPr>
            <a:endParaRPr lang="en-US" sz="2000" dirty="0"/>
          </a:p>
          <a:p>
            <a:pPr lvl="1"/>
            <a:r>
              <a:rPr lang="en-US" sz="2000" dirty="0"/>
              <a:t>The range of ad repetition was from 1 to 211824 (inclusive).</a:t>
            </a:r>
          </a:p>
          <a:p>
            <a:pPr marL="457200" lvl="1" indent="0">
              <a:buNone/>
            </a:pPr>
            <a:endParaRPr lang="en-US" sz="2000" dirty="0"/>
          </a:p>
          <a:p>
            <a:pPr lvl="1"/>
            <a:r>
              <a:rPr lang="en-US" sz="2000" dirty="0"/>
              <a:t>The median number of times an ad was repeated was 5.</a:t>
            </a:r>
          </a:p>
          <a:p>
            <a:pPr marL="457200" lvl="1" indent="0">
              <a:buNone/>
            </a:pPr>
            <a:endParaRPr lang="en-US" sz="2000" dirty="0"/>
          </a:p>
          <a:p>
            <a:pPr lvl="1"/>
            <a:r>
              <a:rPr lang="en-US" sz="2000" dirty="0"/>
              <a:t>The large disparity in the number of times an ad was repeated indicated that the ad selection logic may be skewed one way or the other. </a:t>
            </a:r>
          </a:p>
          <a:p>
            <a:pPr marL="457200" lvl="1" indent="0">
              <a:buNone/>
            </a:pPr>
            <a:endParaRPr lang="en-US" sz="2000" dirty="0"/>
          </a:p>
          <a:p>
            <a:pPr lvl="1"/>
            <a:r>
              <a:rPr lang="en-US" sz="2000" dirty="0"/>
              <a:t>The correlation between the number of times an ad was repeated to its CTR was negligible (0.02) indicating that ad repetition didn’t affect its probability of being clicked one way or the other. The correlation for ads that were clicked at least once and their CTR was negative but negligible as well (-0.04).</a:t>
            </a:r>
          </a:p>
        </p:txBody>
      </p:sp>
    </p:spTree>
    <p:extLst>
      <p:ext uri="{BB962C8B-B14F-4D97-AF65-F5344CB8AC3E}">
        <p14:creationId xmlns:p14="http://schemas.microsoft.com/office/powerpoint/2010/main" val="96866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78468"/>
          </a:xfrm>
        </p:spPr>
        <p:txBody>
          <a:bodyPr/>
          <a:lstStyle/>
          <a:p>
            <a:r>
              <a:rPr lang="en-US" dirty="0"/>
              <a:t>Data Exploration: Clicks distribution (daily)</a:t>
            </a:r>
            <a:br>
              <a:rPr lang="en-US" b="1" dirty="0"/>
            </a:br>
            <a:endParaRPr lang="en-US" dirty="0"/>
          </a:p>
        </p:txBody>
      </p:sp>
      <p:sp>
        <p:nvSpPr>
          <p:cNvPr id="3" name="Content Placeholder 2"/>
          <p:cNvSpPr>
            <a:spLocks noGrp="1"/>
          </p:cNvSpPr>
          <p:nvPr>
            <p:ph idx="1"/>
          </p:nvPr>
        </p:nvSpPr>
        <p:spPr>
          <a:xfrm>
            <a:off x="838200" y="1424066"/>
            <a:ext cx="10515600" cy="1304145"/>
          </a:xfrm>
        </p:spPr>
        <p:txBody>
          <a:bodyPr>
            <a:normAutofit fontScale="92500" lnSpcReduction="10000"/>
          </a:bodyPr>
          <a:lstStyle/>
          <a:p>
            <a:pPr lvl="1"/>
            <a:r>
              <a:rPr lang="en-US" dirty="0"/>
              <a:t>The number of ads clicked daily remained fairly constant throughout the 15-day period.</a:t>
            </a:r>
          </a:p>
          <a:p>
            <a:pPr lvl="1"/>
            <a:r>
              <a:rPr lang="en-US" dirty="0"/>
              <a:t>The prediction needed to be done for the complete 15-day period however for the last two days – 27</a:t>
            </a:r>
            <a:r>
              <a:rPr lang="en-US" baseline="30000" dirty="0"/>
              <a:t>th</a:t>
            </a:r>
            <a:r>
              <a:rPr lang="en-US" dirty="0"/>
              <a:t> and 28</a:t>
            </a:r>
            <a:r>
              <a:rPr lang="en-US" baseline="30000" dirty="0"/>
              <a:t>th</a:t>
            </a:r>
            <a:r>
              <a:rPr lang="en-US" dirty="0"/>
              <a:t> June there was no training data available.</a:t>
            </a:r>
          </a:p>
          <a:p>
            <a:pPr lvl="1"/>
            <a:endParaRPr lang="en-US" sz="2000"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54047" y="2728211"/>
            <a:ext cx="8979108" cy="3957404"/>
          </a:xfrm>
          <a:prstGeom prst="rect">
            <a:avLst/>
          </a:prstGeom>
        </p:spPr>
      </p:pic>
    </p:spTree>
    <p:extLst>
      <p:ext uri="{BB962C8B-B14F-4D97-AF65-F5344CB8AC3E}">
        <p14:creationId xmlns:p14="http://schemas.microsoft.com/office/powerpoint/2010/main" val="2423515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1934</Words>
  <Application>Microsoft Office PowerPoint</Application>
  <PresentationFormat>Widescreen</PresentationFormat>
  <Paragraphs>166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Symbol</vt:lpstr>
      <vt:lpstr>Times New Roman</vt:lpstr>
      <vt:lpstr>Office Theme</vt:lpstr>
      <vt:lpstr>Capstone Report Kaggle Competition: Outbrain Click Prediction </vt:lpstr>
      <vt:lpstr>Problem definition</vt:lpstr>
      <vt:lpstr>Evaluation metric</vt:lpstr>
      <vt:lpstr>Structure of data</vt:lpstr>
      <vt:lpstr>Data Cleansing</vt:lpstr>
      <vt:lpstr>Data Exploration: Number of ads </vt:lpstr>
      <vt:lpstr>Data Exploration: Click through rate (CTR) </vt:lpstr>
      <vt:lpstr>Data Exploration: Ad repetitions</vt:lpstr>
      <vt:lpstr>Data Exploration: Clicks distribution (daily) </vt:lpstr>
      <vt:lpstr>Data Exploration: Clicks distribution (hourly) </vt:lpstr>
      <vt:lpstr>Data Exploration: Source of user traffic</vt:lpstr>
      <vt:lpstr>Data Exploration: Clicks distribution (hourly US only) </vt:lpstr>
      <vt:lpstr>Data Exploration: Source of traffic by platform </vt:lpstr>
      <vt:lpstr>Data Exploration: Topics, Categories and Entities </vt:lpstr>
      <vt:lpstr>Data Exploration: Data Volume </vt:lpstr>
      <vt:lpstr>Feature Selection: Topic, Category and Entity</vt:lpstr>
      <vt:lpstr>Feature Selection: Topic, Category and Entity</vt:lpstr>
      <vt:lpstr>Feature Selection: Display size &amp; Reg. CTR</vt:lpstr>
      <vt:lpstr>Classifier Selection: Random Forest</vt:lpstr>
      <vt:lpstr>Hyper-parameter tuning</vt:lpstr>
      <vt:lpstr>Conclusion</vt:lpstr>
      <vt:lpstr>Thank you</vt:lpstr>
      <vt:lpstr>References</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Changrani</dc:creator>
  <cp:lastModifiedBy>Vishal Changrani</cp:lastModifiedBy>
  <cp:revision>30</cp:revision>
  <dcterms:created xsi:type="dcterms:W3CDTF">2017-03-29T18:18:20Z</dcterms:created>
  <dcterms:modified xsi:type="dcterms:W3CDTF">2017-03-29T21:14:14Z</dcterms:modified>
</cp:coreProperties>
</file>