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59" r:id="rId5"/>
    <p:sldId id="260" r:id="rId6"/>
    <p:sldId id="262" r:id="rId7"/>
    <p:sldId id="264" r:id="rId8"/>
    <p:sldId id="265" r:id="rId9"/>
    <p:sldId id="266" r:id="rId10"/>
    <p:sldId id="267" r:id="rId11"/>
  </p:sldIdLst>
  <p:sldSz cx="9144000" cy="5143500" type="screen16x9"/>
  <p:notesSz cx="6858000" cy="9144000"/>
  <p:embeddedFontLst>
    <p:embeddedFont>
      <p:font typeface="Economica" panose="020B0604020202020204" charset="0"/>
      <p:regular r:id="rId13"/>
      <p:bold r:id="rId14"/>
      <p:italic r:id="rId15"/>
      <p:boldItalic r:id="rId16"/>
    </p:embeddedFont>
    <p:embeddedFont>
      <p:font typeface="Ubuntu"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axis.ac.i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282176" y="734643"/>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4C1130"/>
            </a:solidFill>
            <a:prstDash val="solid"/>
            <a:miter lim="8000"/>
            <a:headEnd type="none" w="sm" len="sm"/>
            <a:tailEnd type="none" w="sm" len="sm"/>
          </a:ln>
        </p:spPr>
      </p:sp>
      <p:sp>
        <p:nvSpPr>
          <p:cNvPr id="11" name="Google Shape;11;p2"/>
          <p:cNvSpPr/>
          <p:nvPr/>
        </p:nvSpPr>
        <p:spPr>
          <a:xfrm rot="10800000">
            <a:off x="7195126" y="2362563"/>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4C1130"/>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7" name="Google Shape;17;p3"/>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1800"/>
            </a:lvl1pPr>
            <a:lvl2pPr marL="914400" lvl="1" indent="-317500" algn="l">
              <a:lnSpc>
                <a:spcPct val="115000"/>
              </a:lnSpc>
              <a:spcBef>
                <a:spcPts val="1600"/>
              </a:spcBef>
              <a:spcAft>
                <a:spcPts val="0"/>
              </a:spcAft>
              <a:buSzPts val="1400"/>
              <a:buChar char="○"/>
              <a:defRPr sz="14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3"/>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1800"/>
            </a:lvl1pPr>
            <a:lvl2pPr marL="914400" lvl="1" indent="-317500" algn="l">
              <a:lnSpc>
                <a:spcPct val="115000"/>
              </a:lnSpc>
              <a:spcBef>
                <a:spcPts val="1600"/>
              </a:spcBef>
              <a:spcAft>
                <a:spcPts val="0"/>
              </a:spcAft>
              <a:buSzPts val="1400"/>
              <a:buChar char="○"/>
              <a:defRPr sz="14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chemeClr val="dk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GB"/>
              <a:t>‹#›</a:t>
            </a:fld>
            <a:endParaRPr dirty="0"/>
          </a:p>
        </p:txBody>
      </p:sp>
      <p:cxnSp>
        <p:nvCxnSpPr>
          <p:cNvPr id="20" name="Google Shape;20;p3"/>
          <p:cNvCxnSpPr/>
          <p:nvPr/>
        </p:nvCxnSpPr>
        <p:spPr>
          <a:xfrm>
            <a:off x="432475" y="1127550"/>
            <a:ext cx="8325300" cy="0"/>
          </a:xfrm>
          <a:prstGeom prst="straightConnector1">
            <a:avLst/>
          </a:prstGeom>
          <a:noFill/>
          <a:ln w="38100" cap="flat" cmpd="sng">
            <a:solidFill>
              <a:srgbClr val="CC0000"/>
            </a:solidFill>
            <a:prstDash val="solid"/>
            <a:round/>
            <a:headEnd type="none" w="sm" len="sm"/>
            <a:tailEnd type="none" w="sm" len="sm"/>
          </a:ln>
        </p:spPr>
      </p:cxnSp>
      <p:pic>
        <p:nvPicPr>
          <p:cNvPr id="21" name="Google Shape;21;p3">
            <a:hlinkClick r:id="rId2"/>
          </p:cNvPr>
          <p:cNvPicPr preferRelativeResize="0"/>
          <p:nvPr/>
        </p:nvPicPr>
        <p:blipFill rotWithShape="1">
          <a:blip r:embed="rId3">
            <a:alphaModFix/>
          </a:blip>
          <a:srcRect/>
          <a:stretch/>
        </p:blipFill>
        <p:spPr>
          <a:xfrm>
            <a:off x="7939225" y="112525"/>
            <a:ext cx="811444" cy="4403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7" name="Google Shape;27;p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8" name="Google Shape;28;p5"/>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cxnSp>
        <p:nvCxnSpPr>
          <p:cNvPr id="33" name="Google Shape;33;p6"/>
          <p:cNvCxnSpPr/>
          <p:nvPr/>
        </p:nvCxnSpPr>
        <p:spPr>
          <a:xfrm>
            <a:off x="432475" y="1127550"/>
            <a:ext cx="8325300" cy="0"/>
          </a:xfrm>
          <a:prstGeom prst="straightConnector1">
            <a:avLst/>
          </a:prstGeom>
          <a:noFill/>
          <a:ln w="38100" cap="flat" cmpd="sng">
            <a:solidFill>
              <a:srgbClr val="CC000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 name="Google Shape;36;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44;p9"/>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45" name="Google Shape;45;p9"/>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81000" algn="ctr">
              <a:lnSpc>
                <a:spcPct val="115000"/>
              </a:lnSpc>
              <a:spcBef>
                <a:spcPts val="0"/>
              </a:spcBef>
              <a:spcAft>
                <a:spcPts val="0"/>
              </a:spcAft>
              <a:buSzPts val="2400"/>
              <a:buChar char="●"/>
              <a:defRPr/>
            </a:lvl1pPr>
            <a:lvl2pPr marL="914400" lvl="1" indent="-342900" algn="ctr">
              <a:lnSpc>
                <a:spcPct val="115000"/>
              </a:lnSpc>
              <a:spcBef>
                <a:spcPts val="1600"/>
              </a:spcBef>
              <a:spcAft>
                <a:spcPts val="0"/>
              </a:spcAft>
              <a:buSzPts val="18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15000"/>
              </a:lnSpc>
              <a:spcBef>
                <a:spcPts val="0"/>
              </a:spcBef>
              <a:spcAft>
                <a:spcPts val="0"/>
              </a:spcAft>
              <a:buClr>
                <a:schemeClr val="dk1"/>
              </a:buClr>
              <a:buSzPts val="2400"/>
              <a:buFont typeface="Open Sans"/>
              <a:buChar char="●"/>
              <a:defRPr sz="2400" b="0" i="0" u="none" strike="noStrike" cap="none">
                <a:solidFill>
                  <a:schemeClr val="dk1"/>
                </a:solidFill>
                <a:latin typeface="Open Sans"/>
                <a:ea typeface="Open Sans"/>
                <a:cs typeface="Open Sans"/>
                <a:sym typeface="Open Sans"/>
              </a:defRPr>
            </a:lvl1pPr>
            <a:lvl2pPr marL="914400" marR="0" lvl="1" indent="-342900" algn="l" rtl="0">
              <a:lnSpc>
                <a:spcPct val="115000"/>
              </a:lnSpc>
              <a:spcBef>
                <a:spcPts val="160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axis.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ctrTitle"/>
          </p:nvPr>
        </p:nvSpPr>
        <p:spPr>
          <a:xfrm>
            <a:off x="1106724" y="512001"/>
            <a:ext cx="6948236" cy="1537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sz="2500" b="1" dirty="0" smtClean="0">
                <a:solidFill>
                  <a:srgbClr val="CC0000"/>
                </a:solidFill>
              </a:rPr>
              <a:t>Prediction of Optimum Digital Marketing Strategy</a:t>
            </a:r>
            <a:endParaRPr sz="2500" b="1" i="1" dirty="0">
              <a:solidFill>
                <a:srgbClr val="1155CC"/>
              </a:solidFill>
            </a:endParaRPr>
          </a:p>
        </p:txBody>
      </p:sp>
      <p:sp>
        <p:nvSpPr>
          <p:cNvPr id="54" name="Google Shape;54;p11"/>
          <p:cNvSpPr txBox="1">
            <a:spLocks noGrp="1"/>
          </p:cNvSpPr>
          <p:nvPr>
            <p:ph type="subTitle" idx="1"/>
          </p:nvPr>
        </p:nvSpPr>
        <p:spPr>
          <a:xfrm>
            <a:off x="2549236" y="2735580"/>
            <a:ext cx="4384964" cy="70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GB" sz="1800" b="1" dirty="0"/>
              <a:t>Group No.</a:t>
            </a:r>
            <a:endParaRPr sz="1800" dirty="0"/>
          </a:p>
          <a:p>
            <a:pPr marL="0" lvl="0" indent="0" algn="ctr" rtl="0">
              <a:lnSpc>
                <a:spcPct val="100000"/>
              </a:lnSpc>
              <a:spcBef>
                <a:spcPts val="0"/>
              </a:spcBef>
              <a:spcAft>
                <a:spcPts val="0"/>
              </a:spcAft>
              <a:buSzPts val="2100"/>
              <a:buNone/>
            </a:pPr>
            <a:r>
              <a:rPr lang="en-GB" sz="1800" b="1" dirty="0"/>
              <a:t>Group </a:t>
            </a:r>
            <a:r>
              <a:rPr lang="en-GB" sz="1800" b="1" dirty="0" smtClean="0"/>
              <a:t>Members: Kunal Sorte (A22020)</a:t>
            </a:r>
          </a:p>
          <a:p>
            <a:pPr marL="0" lvl="0" indent="0" algn="ctr" rtl="0">
              <a:lnSpc>
                <a:spcPct val="100000"/>
              </a:lnSpc>
              <a:spcBef>
                <a:spcPts val="0"/>
              </a:spcBef>
              <a:spcAft>
                <a:spcPts val="0"/>
              </a:spcAft>
              <a:buSzPts val="2100"/>
              <a:buNone/>
            </a:pPr>
            <a:r>
              <a:rPr lang="en-GB" sz="1800" b="1" dirty="0" smtClean="0"/>
              <a:t>                         </a:t>
            </a:r>
            <a:r>
              <a:rPr lang="en-GB" sz="1800" b="1" dirty="0" smtClean="0"/>
              <a:t>                  Rishabh Chaudhary (A22027)</a:t>
            </a:r>
            <a:endParaRPr lang="en-GB" sz="1800" b="1" dirty="0" smtClean="0"/>
          </a:p>
          <a:p>
            <a:pPr marL="0" lvl="0" indent="0" algn="ctr" rtl="0">
              <a:lnSpc>
                <a:spcPct val="100000"/>
              </a:lnSpc>
              <a:spcBef>
                <a:spcPts val="0"/>
              </a:spcBef>
              <a:spcAft>
                <a:spcPts val="0"/>
              </a:spcAft>
              <a:buSzPts val="2100"/>
              <a:buNone/>
            </a:pPr>
            <a:r>
              <a:rPr lang="en-GB" sz="1800" b="1" dirty="0" smtClean="0"/>
              <a:t>      </a:t>
            </a:r>
            <a:r>
              <a:rPr lang="en-GB" sz="1800" b="1" dirty="0" smtClean="0"/>
              <a:t>                                Sandeep Pandita (A22031)</a:t>
            </a:r>
          </a:p>
          <a:p>
            <a:pPr marL="0" lvl="0" indent="0" algn="ctr" rtl="0">
              <a:lnSpc>
                <a:spcPct val="100000"/>
              </a:lnSpc>
              <a:spcBef>
                <a:spcPts val="0"/>
              </a:spcBef>
              <a:spcAft>
                <a:spcPts val="0"/>
              </a:spcAft>
              <a:buSzPts val="2100"/>
              <a:buNone/>
            </a:pPr>
            <a:r>
              <a:rPr lang="en-GB" sz="1800" b="1" dirty="0" smtClean="0"/>
              <a:t>                                       Vishal Chaturvedi (A22043)</a:t>
            </a:r>
            <a:endParaRPr lang="en-GB" sz="1800" b="1" dirty="0" smtClean="0"/>
          </a:p>
          <a:p>
            <a:pPr marL="0" lvl="0" indent="0" algn="ctr" rtl="0">
              <a:lnSpc>
                <a:spcPct val="100000"/>
              </a:lnSpc>
              <a:spcBef>
                <a:spcPts val="0"/>
              </a:spcBef>
              <a:spcAft>
                <a:spcPts val="0"/>
              </a:spcAft>
              <a:buSzPts val="2100"/>
              <a:buNone/>
            </a:pPr>
            <a:endParaRPr sz="1800" b="1" dirty="0"/>
          </a:p>
        </p:txBody>
      </p:sp>
      <p:pic>
        <p:nvPicPr>
          <p:cNvPr id="55" name="Google Shape;55;p11">
            <a:hlinkClick r:id="rId3"/>
          </p:cNvPr>
          <p:cNvPicPr preferRelativeResize="0"/>
          <p:nvPr/>
        </p:nvPicPr>
        <p:blipFill rotWithShape="1">
          <a:blip r:embed="rId4">
            <a:alphaModFix/>
          </a:blip>
          <a:srcRect/>
          <a:stretch/>
        </p:blipFill>
        <p:spPr>
          <a:xfrm>
            <a:off x="4239900" y="4178450"/>
            <a:ext cx="811444" cy="440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2752400" y="4307800"/>
            <a:ext cx="5998800" cy="598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GB" dirty="0"/>
              <a:t>Celebrate Your Worth</a:t>
            </a:r>
            <a:endParaRPr dirty="0"/>
          </a:p>
          <a:p>
            <a:pPr marL="0" lvl="0" indent="0" algn="r" rtl="0">
              <a:lnSpc>
                <a:spcPct val="100000"/>
              </a:lnSpc>
              <a:spcBef>
                <a:spcPts val="0"/>
              </a:spcBef>
              <a:spcAft>
                <a:spcPts val="0"/>
              </a:spcAft>
              <a:buSzPts val="2400"/>
              <a:buNone/>
            </a:pPr>
            <a:r>
              <a:rPr lang="en-GB" sz="1400" dirty="0">
                <a:latin typeface="Ubuntu"/>
                <a:ea typeface="Ubuntu"/>
                <a:cs typeface="Ubuntu"/>
                <a:sym typeface="Ubuntu"/>
              </a:rPr>
              <a:t>http://www.praxis.ac.in</a:t>
            </a:r>
            <a:endParaRPr sz="1400" dirty="0">
              <a:latin typeface="Ubuntu"/>
              <a:ea typeface="Ubuntu"/>
              <a:cs typeface="Ubuntu"/>
              <a:sym typeface="Ubuntu"/>
            </a:endParaRPr>
          </a:p>
        </p:txBody>
      </p:sp>
      <p:pic>
        <p:nvPicPr>
          <p:cNvPr id="131" name="Google Shape;131;p22"/>
          <p:cNvPicPr preferRelativeResize="0"/>
          <p:nvPr/>
        </p:nvPicPr>
        <p:blipFill rotWithShape="1">
          <a:blip r:embed="rId3">
            <a:alphaModFix/>
          </a:blip>
          <a:srcRect/>
          <a:stretch/>
        </p:blipFill>
        <p:spPr>
          <a:xfrm>
            <a:off x="6729425" y="3279100"/>
            <a:ext cx="1895475" cy="1028700"/>
          </a:xfrm>
          <a:prstGeom prst="rect">
            <a:avLst/>
          </a:prstGeom>
          <a:noFill/>
          <a:ln>
            <a:noFill/>
          </a:ln>
        </p:spPr>
      </p:pic>
      <p:pic>
        <p:nvPicPr>
          <p:cNvPr id="132" name="Google Shape;132;p22"/>
          <p:cNvPicPr preferRelativeResize="0"/>
          <p:nvPr/>
        </p:nvPicPr>
        <p:blipFill rotWithShape="1">
          <a:blip r:embed="rId4">
            <a:alphaModFix/>
          </a:blip>
          <a:srcRect/>
          <a:stretch/>
        </p:blipFill>
        <p:spPr>
          <a:xfrm>
            <a:off x="1279675" y="646050"/>
            <a:ext cx="5095474" cy="3028050"/>
          </a:xfrm>
          <a:prstGeom prst="rect">
            <a:avLst/>
          </a:prstGeom>
          <a:noFill/>
          <a:ln>
            <a:noFill/>
          </a:ln>
        </p:spPr>
      </p:pic>
      <p:cxnSp>
        <p:nvCxnSpPr>
          <p:cNvPr id="133" name="Google Shape;133;p22"/>
          <p:cNvCxnSpPr/>
          <p:nvPr/>
        </p:nvCxnSpPr>
        <p:spPr>
          <a:xfrm>
            <a:off x="6306375" y="4696250"/>
            <a:ext cx="2410200" cy="0"/>
          </a:xfrm>
          <a:prstGeom prst="straightConnector1">
            <a:avLst/>
          </a:prstGeom>
          <a:noFill/>
          <a:ln w="19050" cap="flat" cmpd="sng">
            <a:solidFill>
              <a:srgbClr val="000000"/>
            </a:solidFill>
            <a:prstDash val="solid"/>
            <a:round/>
            <a:headEnd type="none" w="sm" len="sm"/>
            <a:tailEnd type="none" w="sm" len="sm"/>
          </a:ln>
        </p:spPr>
      </p:cxnSp>
      <p:sp>
        <p:nvSpPr>
          <p:cNvPr id="134" name="Google Shape;1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sz="1400" b="1">
                <a:latin typeface="Ubuntu"/>
                <a:ea typeface="Ubuntu"/>
                <a:cs typeface="Ubuntu"/>
                <a:sym typeface="Ubuntu"/>
              </a:rPr>
              <a:t>10</a:t>
            </a:fld>
            <a:endParaRPr sz="1400" b="1" dirty="0">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Presentation Topics	</a:t>
            </a:r>
            <a:endParaRPr dirty="0"/>
          </a:p>
        </p:txBody>
      </p:sp>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dirty="0"/>
          </a:p>
        </p:txBody>
      </p:sp>
      <p:sp>
        <p:nvSpPr>
          <p:cNvPr id="62" name="Google Shape;62;p12"/>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dirty="0"/>
              <a:t>The Analytics challenge</a:t>
            </a:r>
            <a:endParaRPr dirty="0"/>
          </a:p>
          <a:p>
            <a:pPr marL="457200" lvl="0" indent="-342900" algn="l" rtl="0">
              <a:lnSpc>
                <a:spcPct val="115000"/>
              </a:lnSpc>
              <a:spcBef>
                <a:spcPts val="0"/>
              </a:spcBef>
              <a:spcAft>
                <a:spcPts val="0"/>
              </a:spcAft>
              <a:buSzPts val="1800"/>
              <a:buChar char="●"/>
            </a:pPr>
            <a:r>
              <a:rPr lang="en-GB" dirty="0"/>
              <a:t>Business Problem</a:t>
            </a:r>
            <a:endParaRPr dirty="0"/>
          </a:p>
          <a:p>
            <a:pPr marL="457200" lvl="0" indent="-342900" algn="l" rtl="0">
              <a:lnSpc>
                <a:spcPct val="115000"/>
              </a:lnSpc>
              <a:spcBef>
                <a:spcPts val="0"/>
              </a:spcBef>
              <a:spcAft>
                <a:spcPts val="0"/>
              </a:spcAft>
              <a:buSzPts val="1800"/>
              <a:buChar char="●"/>
            </a:pPr>
            <a:r>
              <a:rPr lang="en-GB" dirty="0"/>
              <a:t>Business Data</a:t>
            </a:r>
            <a:endParaRPr dirty="0"/>
          </a:p>
          <a:p>
            <a:pPr marL="457200" lvl="0" indent="-342900" algn="l" rtl="0">
              <a:lnSpc>
                <a:spcPct val="115000"/>
              </a:lnSpc>
              <a:spcBef>
                <a:spcPts val="0"/>
              </a:spcBef>
              <a:spcAft>
                <a:spcPts val="0"/>
              </a:spcAft>
              <a:buSzPts val="1800"/>
              <a:buChar char="●"/>
            </a:pPr>
            <a:r>
              <a:rPr lang="en-GB" dirty="0" smtClean="0"/>
              <a:t>Modelling </a:t>
            </a:r>
            <a:r>
              <a:rPr lang="en-GB" dirty="0"/>
              <a:t>&amp; Evaluation</a:t>
            </a:r>
            <a:endParaRPr dirty="0"/>
          </a:p>
          <a:p>
            <a:pPr marL="457200" lvl="0" indent="-342900" algn="l" rtl="0">
              <a:lnSpc>
                <a:spcPct val="115000"/>
              </a:lnSpc>
              <a:spcBef>
                <a:spcPts val="0"/>
              </a:spcBef>
              <a:spcAft>
                <a:spcPts val="0"/>
              </a:spcAft>
              <a:buSzPts val="1800"/>
              <a:buChar char="●"/>
            </a:pPr>
            <a:r>
              <a:rPr lang="en-GB" dirty="0" smtClean="0"/>
              <a:t>Challenges </a:t>
            </a:r>
            <a:r>
              <a:rPr lang="en-GB" dirty="0"/>
              <a:t>&amp; Mitigation</a:t>
            </a:r>
            <a:endParaRPr dirty="0"/>
          </a:p>
          <a:p>
            <a:pPr marL="457200" lvl="0" indent="-342900" algn="l" rtl="0">
              <a:lnSpc>
                <a:spcPct val="115000"/>
              </a:lnSpc>
              <a:spcBef>
                <a:spcPts val="0"/>
              </a:spcBef>
              <a:spcAft>
                <a:spcPts val="0"/>
              </a:spcAft>
              <a:buSzPts val="1800"/>
              <a:buChar char="●"/>
            </a:pPr>
            <a:r>
              <a:rPr lang="en-GB" dirty="0"/>
              <a:t>Keeping ahead of Competition</a:t>
            </a:r>
            <a:endParaRPr dirty="0"/>
          </a:p>
          <a:p>
            <a:pPr marL="457200" lvl="0" indent="-342900" algn="l" rtl="0">
              <a:lnSpc>
                <a:spcPct val="115000"/>
              </a:lnSpc>
              <a:spcBef>
                <a:spcPts val="0"/>
              </a:spcBef>
              <a:spcAft>
                <a:spcPts val="0"/>
              </a:spcAft>
              <a:buSzPts val="1800"/>
              <a:buChar char="●"/>
            </a:pPr>
            <a:r>
              <a:rPr lang="en-GB" dirty="0"/>
              <a:t>Learnings &amp; next steps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Analytics Challenge	</a:t>
            </a:r>
            <a:endParaRPr dirty="0"/>
          </a:p>
        </p:txBody>
      </p:sp>
      <p:sp>
        <p:nvSpPr>
          <p:cNvPr id="68" name="Google Shape;6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dirty="0"/>
          </a:p>
        </p:txBody>
      </p:sp>
      <p:sp>
        <p:nvSpPr>
          <p:cNvPr id="69" name="Google Shape;69;p13"/>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200" dirty="0"/>
              <a:t>Domain </a:t>
            </a:r>
            <a:r>
              <a:rPr lang="en-GB" sz="1200" dirty="0" smtClean="0"/>
              <a:t>Chosen</a:t>
            </a:r>
          </a:p>
          <a:p>
            <a:pPr marL="114300" lvl="0" indent="0" algn="l" rtl="0">
              <a:lnSpc>
                <a:spcPct val="115000"/>
              </a:lnSpc>
              <a:spcBef>
                <a:spcPts val="0"/>
              </a:spcBef>
              <a:spcAft>
                <a:spcPts val="0"/>
              </a:spcAft>
              <a:buSzPts val="1800"/>
              <a:buNone/>
            </a:pPr>
            <a:r>
              <a:rPr lang="en-GB" sz="1400" dirty="0" smtClean="0"/>
              <a:t> </a:t>
            </a:r>
            <a:r>
              <a:rPr lang="en-GB" sz="1100" dirty="0" smtClean="0"/>
              <a:t>Digital Marketing</a:t>
            </a:r>
            <a:endParaRPr sz="1400" dirty="0"/>
          </a:p>
          <a:p>
            <a:pPr marL="457200" lvl="0" indent="-342900" algn="l" rtl="0">
              <a:lnSpc>
                <a:spcPct val="115000"/>
              </a:lnSpc>
              <a:spcBef>
                <a:spcPts val="0"/>
              </a:spcBef>
              <a:spcAft>
                <a:spcPts val="0"/>
              </a:spcAft>
              <a:buSzPts val="1800"/>
              <a:buChar char="●"/>
            </a:pPr>
            <a:r>
              <a:rPr lang="en-GB" sz="1200" dirty="0"/>
              <a:t>Why this domain is </a:t>
            </a:r>
            <a:r>
              <a:rPr lang="en-GB" sz="1200" dirty="0" smtClean="0"/>
              <a:t>important</a:t>
            </a:r>
          </a:p>
          <a:p>
            <a:pPr marL="114300" lvl="0" indent="0">
              <a:buNone/>
            </a:pPr>
            <a:r>
              <a:rPr lang="en-US" sz="1050" dirty="0"/>
              <a:t>With the fast-changing environment and the drive to </a:t>
            </a:r>
            <a:r>
              <a:rPr lang="en-US" sz="1050" dirty="0" smtClean="0"/>
              <a:t>maximize </a:t>
            </a:r>
            <a:r>
              <a:rPr lang="en-US" sz="1050" dirty="0"/>
              <a:t>gains by </a:t>
            </a:r>
            <a:r>
              <a:rPr lang="en-US" sz="1050" dirty="0" smtClean="0"/>
              <a:t>utilizing </a:t>
            </a:r>
            <a:r>
              <a:rPr lang="en-US" sz="1050" dirty="0"/>
              <a:t>modern technology and digital marketing tools, digital marketing has emerged as a key component of today's marketing</a:t>
            </a:r>
            <a:r>
              <a:rPr lang="en-US" sz="1050" dirty="0" smtClean="0"/>
              <a:t>.</a:t>
            </a:r>
            <a:endParaRPr sz="1400" dirty="0" smtClean="0"/>
          </a:p>
          <a:p>
            <a:pPr marL="457200" lvl="0" indent="-342900" algn="l" rtl="0">
              <a:lnSpc>
                <a:spcPct val="115000"/>
              </a:lnSpc>
              <a:spcBef>
                <a:spcPts val="0"/>
              </a:spcBef>
              <a:spcAft>
                <a:spcPts val="0"/>
              </a:spcAft>
              <a:buSzPts val="1800"/>
              <a:buChar char="●"/>
            </a:pPr>
            <a:r>
              <a:rPr lang="en-GB" sz="1200" dirty="0" smtClean="0"/>
              <a:t>What </a:t>
            </a:r>
            <a:r>
              <a:rPr lang="en-GB" sz="1200" dirty="0"/>
              <a:t>kind of impact this domain </a:t>
            </a:r>
            <a:r>
              <a:rPr lang="en-GB" sz="1200" dirty="0" smtClean="0"/>
              <a:t>has</a:t>
            </a:r>
          </a:p>
          <a:p>
            <a:pPr marL="114300" lvl="0" indent="0">
              <a:buNone/>
            </a:pPr>
            <a:r>
              <a:rPr lang="en-US" sz="1050" dirty="0"/>
              <a:t>Because it connects a firm with its clients when they are online and works in all industries, digital marketing is crucial. When companies appear on Google through SEO and PPC, on social media through social media marketing, and via email through email marketing, it connects them with ideal customers.</a:t>
            </a:r>
            <a:endParaRPr sz="1050" dirty="0" smtClean="0"/>
          </a:p>
          <a:p>
            <a:pPr marL="457200" lvl="0" indent="-342900" algn="l" rtl="0">
              <a:lnSpc>
                <a:spcPct val="115000"/>
              </a:lnSpc>
              <a:spcBef>
                <a:spcPts val="0"/>
              </a:spcBef>
              <a:spcAft>
                <a:spcPts val="0"/>
              </a:spcAft>
              <a:buSzPts val="1800"/>
              <a:buChar char="●"/>
            </a:pPr>
            <a:r>
              <a:rPr lang="en-GB" sz="1200" dirty="0" smtClean="0"/>
              <a:t>Who </a:t>
            </a:r>
            <a:r>
              <a:rPr lang="en-GB" sz="1200" dirty="0"/>
              <a:t>are the leaders in your domain of </a:t>
            </a:r>
            <a:r>
              <a:rPr lang="en-GB" sz="1200" dirty="0" smtClean="0"/>
              <a:t>choice</a:t>
            </a:r>
          </a:p>
          <a:p>
            <a:pPr marL="914400" lvl="3" indent="0">
              <a:spcBef>
                <a:spcPts val="0"/>
              </a:spcBef>
            </a:pPr>
            <a:r>
              <a:rPr lang="en-GB" sz="1050" dirty="0"/>
              <a:t>iProspect</a:t>
            </a:r>
            <a:endParaRPr lang="en-IN" sz="1050" dirty="0"/>
          </a:p>
          <a:p>
            <a:pPr marL="914400" lvl="3" indent="0">
              <a:spcBef>
                <a:spcPts val="0"/>
              </a:spcBef>
            </a:pPr>
            <a:r>
              <a:rPr lang="en-GB" sz="1050" dirty="0"/>
              <a:t>Havas Media</a:t>
            </a:r>
            <a:endParaRPr lang="en-IN" sz="1050" dirty="0"/>
          </a:p>
          <a:p>
            <a:pPr marL="914400" lvl="3" indent="0">
              <a:spcBef>
                <a:spcPts val="0"/>
              </a:spcBef>
            </a:pPr>
            <a:r>
              <a:rPr lang="en-GB" sz="1050" dirty="0"/>
              <a:t>Publicis Sapient</a:t>
            </a:r>
            <a:endParaRPr lang="en-IN" sz="1050" dirty="0"/>
          </a:p>
          <a:p>
            <a:pPr marL="914400" lvl="3" indent="0">
              <a:spcBef>
                <a:spcPts val="0"/>
              </a:spcBef>
            </a:pPr>
            <a:r>
              <a:rPr lang="en-GB" sz="1050" dirty="0"/>
              <a:t>VML, LLC</a:t>
            </a:r>
            <a:endParaRPr lang="en-IN" sz="1050" dirty="0"/>
          </a:p>
          <a:p>
            <a:pPr marL="914400" lvl="3" indent="0">
              <a:spcBef>
                <a:spcPts val="0"/>
              </a:spcBef>
            </a:pPr>
            <a:r>
              <a:rPr lang="en-GB" sz="1050" dirty="0" smtClean="0"/>
              <a:t>RAPP</a:t>
            </a:r>
            <a:endParaRPr sz="1200" dirty="0"/>
          </a:p>
          <a:p>
            <a:pPr marL="457200" lvl="0" indent="-342900" algn="l" rtl="0">
              <a:lnSpc>
                <a:spcPct val="115000"/>
              </a:lnSpc>
              <a:spcBef>
                <a:spcPts val="0"/>
              </a:spcBef>
              <a:spcAft>
                <a:spcPts val="0"/>
              </a:spcAft>
              <a:buSzPts val="1800"/>
              <a:buChar char="●"/>
            </a:pPr>
            <a:r>
              <a:rPr lang="en-GB" sz="1200" dirty="0"/>
              <a:t>How the leaders in your domain of choice maintains </a:t>
            </a:r>
            <a:r>
              <a:rPr lang="en-GB" sz="1200" dirty="0" smtClean="0"/>
              <a:t>leadership</a:t>
            </a:r>
          </a:p>
          <a:p>
            <a:pPr marL="114300" indent="0">
              <a:buNone/>
            </a:pPr>
            <a:r>
              <a:rPr lang="en-US" sz="1200" dirty="0"/>
              <a:t>The prominent players in this industry are emphasizing on the adoption of advanced technologies such as Artificial Intelligence, Machine learning, and others. </a:t>
            </a:r>
            <a:endParaRPr lang="en-IN" sz="1200" dirty="0"/>
          </a:p>
          <a:p>
            <a:pPr marL="114300" lvl="0" indent="0" algn="l" rtl="0">
              <a:lnSpc>
                <a:spcPct val="115000"/>
              </a:lnSpc>
              <a:spcBef>
                <a:spcPts val="0"/>
              </a:spcBef>
              <a:spcAft>
                <a:spcPts val="0"/>
              </a:spcAft>
              <a:buSzPts val="1800"/>
              <a:buNone/>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Business Problem	</a:t>
            </a:r>
            <a:endParaRPr dirty="0"/>
          </a:p>
        </p:txBody>
      </p:sp>
      <p:sp>
        <p:nvSpPr>
          <p:cNvPr id="75" name="Google Shape;7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dirty="0"/>
          </a:p>
        </p:txBody>
      </p:sp>
      <p:sp>
        <p:nvSpPr>
          <p:cNvPr id="76" name="Google Shape;76;p14"/>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r>
              <a:rPr lang="en-GB" sz="1200" dirty="0"/>
              <a:t>What are the Business Problems in your domain of choice and Why the problem is important and </a:t>
            </a:r>
            <a:r>
              <a:rPr lang="en-GB" sz="1200" dirty="0" smtClean="0"/>
              <a:t>unique</a:t>
            </a:r>
          </a:p>
          <a:p>
            <a:pPr marL="114300" indent="0">
              <a:buNone/>
            </a:pPr>
            <a:r>
              <a:rPr lang="en-GB" sz="1050" dirty="0"/>
              <a:t>Digital marketing is becoming the crucial aspect for every business. Choosing right digital marketing strategy will make a great difference in the company’s overall performance. In our project we are trying to predict optimum digital marketing strategy for a company based on their business data.  </a:t>
            </a:r>
            <a:endParaRPr sz="1400" dirty="0"/>
          </a:p>
          <a:p>
            <a:pPr marL="114300" lvl="0" indent="0" algn="l" rtl="0">
              <a:lnSpc>
                <a:spcPct val="115000"/>
              </a:lnSpc>
              <a:spcBef>
                <a:spcPts val="0"/>
              </a:spcBef>
              <a:spcAft>
                <a:spcPts val="0"/>
              </a:spcAft>
              <a:buSzPts val="1800"/>
              <a:buNone/>
            </a:pPr>
            <a:endParaRPr sz="1400" dirty="0"/>
          </a:p>
          <a:p>
            <a:pPr marL="457200" lvl="0" indent="-342900" algn="l" rtl="0">
              <a:lnSpc>
                <a:spcPct val="115000"/>
              </a:lnSpc>
              <a:spcBef>
                <a:spcPts val="0"/>
              </a:spcBef>
              <a:spcAft>
                <a:spcPts val="0"/>
              </a:spcAft>
              <a:buSzPts val="1800"/>
              <a:buChar char="●"/>
            </a:pPr>
            <a:r>
              <a:rPr lang="en-GB" sz="1200" dirty="0"/>
              <a:t>Who are the stakeholders which gets impacted by the </a:t>
            </a:r>
            <a:r>
              <a:rPr lang="en-GB" sz="1200" dirty="0" smtClean="0"/>
              <a:t>problem</a:t>
            </a:r>
          </a:p>
          <a:p>
            <a:pPr marL="114300" lvl="0" indent="0">
              <a:buNone/>
            </a:pPr>
            <a:r>
              <a:rPr lang="en-US" sz="1050" dirty="0"/>
              <a:t>As the digital marketing is a part of the company’s overall marketing strategy, and marketing plays the significant role in generating/increasing company’s footprint which directly impacted the company’s overall revenue growth. Hence, all the stakeholders and founding members of the company will be get impacted</a:t>
            </a:r>
            <a:r>
              <a:rPr lang="en-US" sz="1050" dirty="0" smtClean="0"/>
              <a:t>.</a:t>
            </a:r>
          </a:p>
          <a:p>
            <a:pPr marL="114300" lvl="0" indent="0">
              <a:buNone/>
            </a:pPr>
            <a:endParaRPr sz="1050" dirty="0" smtClean="0"/>
          </a:p>
          <a:p>
            <a:pPr marL="457200" lvl="0" indent="-342900" algn="l" rtl="0">
              <a:lnSpc>
                <a:spcPct val="115000"/>
              </a:lnSpc>
              <a:spcBef>
                <a:spcPts val="0"/>
              </a:spcBef>
              <a:spcAft>
                <a:spcPts val="0"/>
              </a:spcAft>
              <a:buSzPts val="1800"/>
              <a:buChar char="●"/>
            </a:pPr>
            <a:r>
              <a:rPr lang="en-GB" sz="1200" dirty="0" smtClean="0"/>
              <a:t>The </a:t>
            </a:r>
            <a:r>
              <a:rPr lang="en-GB" sz="1200" dirty="0"/>
              <a:t>potential benefit of solving the business </a:t>
            </a:r>
            <a:r>
              <a:rPr lang="en-GB" sz="1200" dirty="0" smtClean="0"/>
              <a:t>problem</a:t>
            </a:r>
          </a:p>
          <a:p>
            <a:pPr marL="114300" indent="0">
              <a:buNone/>
            </a:pPr>
            <a:r>
              <a:rPr lang="en-US" sz="1050" dirty="0"/>
              <a:t>Solving this problem will be beneficial significantly for the small and medium businesses (SME’s), as they have the limited budget to spend on the marketing activities and choosing right kind of marketing strategy becomes more important.</a:t>
            </a:r>
            <a:endParaRPr lang="en-IN" sz="1050" dirty="0"/>
          </a:p>
          <a:p>
            <a:pPr marL="114300" lvl="0" indent="0" algn="l" rtl="0">
              <a:lnSpc>
                <a:spcPct val="115000"/>
              </a:lnSpc>
              <a:spcBef>
                <a:spcPts val="0"/>
              </a:spcBef>
              <a:spcAft>
                <a:spcPts val="0"/>
              </a:spcAft>
              <a:buSzPts val="1800"/>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Business Data	</a:t>
            </a:r>
            <a:endParaRPr dirty="0"/>
          </a:p>
        </p:txBody>
      </p:sp>
      <p:sp>
        <p:nvSpPr>
          <p:cNvPr id="82" name="Google Shape;8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dirty="0"/>
          </a:p>
        </p:txBody>
      </p:sp>
      <p:sp>
        <p:nvSpPr>
          <p:cNvPr id="83" name="Google Shape;83;p15"/>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200" dirty="0"/>
              <a:t>The Data that relates to the problem(s</a:t>
            </a:r>
            <a:r>
              <a:rPr lang="en-GB" sz="1200" dirty="0" smtClean="0"/>
              <a:t>)</a:t>
            </a:r>
          </a:p>
          <a:p>
            <a:pPr marL="742950" lvl="1" indent="-171450">
              <a:buFont typeface="Courier New" panose="02070309020205020404" pitchFamily="49" charset="0"/>
              <a:buChar char="o"/>
            </a:pPr>
            <a:r>
              <a:rPr lang="en-US" sz="1050" dirty="0"/>
              <a:t>Firsthand information is gathered from interviews conducted to collect data from employees in different SMEs. The researcher has conducted primary data collection process through interviews in order to understand the perspective of employees in SMEs and learn their companies’ digital marketing and its role to earn ROI.</a:t>
            </a:r>
          </a:p>
          <a:p>
            <a:pPr marL="742950" lvl="1" indent="-171450">
              <a:buFont typeface="Courier New" panose="02070309020205020404" pitchFamily="49" charset="0"/>
              <a:buChar char="o"/>
            </a:pPr>
            <a:r>
              <a:rPr lang="en-US" sz="1050" dirty="0"/>
              <a:t>Historical data of adopted digital marketing strategy by the companies operated in various domains and their impact on the company’s </a:t>
            </a:r>
            <a:r>
              <a:rPr lang="en-US" sz="1050" dirty="0" smtClean="0"/>
              <a:t>growth</a:t>
            </a:r>
          </a:p>
          <a:p>
            <a:pPr marL="571500" lvl="1" indent="0">
              <a:buNone/>
            </a:pPr>
            <a:endParaRPr dirty="0"/>
          </a:p>
          <a:p>
            <a:pPr marL="457200" lvl="0" indent="-342900" algn="l" rtl="0">
              <a:lnSpc>
                <a:spcPct val="115000"/>
              </a:lnSpc>
              <a:spcBef>
                <a:spcPts val="0"/>
              </a:spcBef>
              <a:spcAft>
                <a:spcPts val="0"/>
              </a:spcAft>
              <a:buSzPts val="1800"/>
              <a:buChar char="●"/>
            </a:pPr>
            <a:r>
              <a:rPr lang="en-GB" sz="1200" dirty="0"/>
              <a:t>The source from where you can collect the data</a:t>
            </a:r>
            <a:endParaRPr sz="1200" dirty="0"/>
          </a:p>
          <a:p>
            <a:pPr lvl="1"/>
            <a:r>
              <a:rPr lang="en-GB" sz="1050" dirty="0"/>
              <a:t>The data will be collected through primary interviews and several secondary sources including the company’s </a:t>
            </a:r>
            <a:r>
              <a:rPr lang="en-GB" sz="1050" dirty="0" smtClean="0"/>
              <a:t>financials</a:t>
            </a:r>
            <a:endParaRPr dirty="0"/>
          </a:p>
          <a:p>
            <a:pPr marL="457200" lvl="0" indent="-342900" algn="l" rtl="0">
              <a:lnSpc>
                <a:spcPct val="115000"/>
              </a:lnSpc>
              <a:spcBef>
                <a:spcPts val="0"/>
              </a:spcBef>
              <a:spcAft>
                <a:spcPts val="0"/>
              </a:spcAft>
              <a:buSzPts val="1800"/>
              <a:buChar char="●"/>
            </a:pPr>
            <a:r>
              <a:rPr lang="en-GB" sz="1200" dirty="0"/>
              <a:t>Challenges to solve while collecting </a:t>
            </a:r>
            <a:r>
              <a:rPr lang="en-GB" sz="1200" dirty="0" smtClean="0"/>
              <a:t>data</a:t>
            </a:r>
          </a:p>
          <a:p>
            <a:pPr marL="742950" lvl="1" indent="-171450">
              <a:buFont typeface="Courier New" panose="02070309020205020404" pitchFamily="49" charset="0"/>
              <a:buChar char="o"/>
            </a:pPr>
            <a:r>
              <a:rPr lang="en-US" sz="1050" dirty="0" smtClean="0"/>
              <a:t>The </a:t>
            </a:r>
            <a:r>
              <a:rPr lang="en-US" sz="1050" dirty="0"/>
              <a:t>majority of our data will be gathered through primary research, which has its own set of drawbacks, including a time-consuming process and high costs. </a:t>
            </a:r>
            <a:endParaRPr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smtClean="0"/>
              <a:t>Modelling </a:t>
            </a:r>
            <a:r>
              <a:rPr lang="en-GB" dirty="0"/>
              <a:t>&amp; Evaluation	</a:t>
            </a:r>
            <a:endParaRPr dirty="0"/>
          </a:p>
        </p:txBody>
      </p:sp>
      <p:sp>
        <p:nvSpPr>
          <p:cNvPr id="96" name="Google Shape;9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dirty="0"/>
          </a:p>
        </p:txBody>
      </p:sp>
      <p:sp>
        <p:nvSpPr>
          <p:cNvPr id="97" name="Google Shape;97;p17"/>
          <p:cNvSpPr txBox="1">
            <a:spLocks noGrp="1"/>
          </p:cNvSpPr>
          <p:nvPr>
            <p:ph type="body" idx="1"/>
          </p:nvPr>
        </p:nvSpPr>
        <p:spPr>
          <a:xfrm>
            <a:off x="290945" y="1219200"/>
            <a:ext cx="8498123" cy="3360025"/>
          </a:xfrm>
          <a:prstGeom prst="rect">
            <a:avLst/>
          </a:prstGeom>
          <a:noFill/>
          <a:ln>
            <a:noFill/>
          </a:ln>
        </p:spPr>
        <p:txBody>
          <a:bodyPr spcFirstLastPara="1" wrap="square" lIns="91425" tIns="91425" rIns="91425" bIns="91425" anchor="t" anchorCtr="0">
            <a:noAutofit/>
          </a:bodyPr>
          <a:lstStyle/>
          <a:p>
            <a:pPr lvl="0"/>
            <a:r>
              <a:rPr lang="en-GB" sz="1200" dirty="0" smtClean="0"/>
              <a:t>The chosen business problem falls </a:t>
            </a:r>
            <a:r>
              <a:rPr lang="en-GB" sz="1200" dirty="0"/>
              <a:t>under the Supervised Machine Learning Multi-label classification </a:t>
            </a:r>
            <a:r>
              <a:rPr lang="en-GB" sz="1200" dirty="0" smtClean="0"/>
              <a:t>domain. (</a:t>
            </a:r>
            <a:r>
              <a:rPr lang="en-US" sz="1200" dirty="0"/>
              <a:t>Multi-label classification refers to those classification tasks that have two or more class labels, where one or more class labels may be predicted for each example</a:t>
            </a:r>
            <a:r>
              <a:rPr lang="en-US" sz="1200" dirty="0" smtClean="0"/>
              <a:t>.)</a:t>
            </a:r>
          </a:p>
          <a:p>
            <a:pPr lvl="0"/>
            <a:r>
              <a:rPr lang="en-US" sz="1200" dirty="0" smtClean="0"/>
              <a:t>As </a:t>
            </a:r>
            <a:r>
              <a:rPr lang="en-US" sz="1200" dirty="0"/>
              <a:t>Some businesses may required more than one digital marketing strategy based on their business </a:t>
            </a:r>
            <a:r>
              <a:rPr lang="en-US" sz="1200" dirty="0" smtClean="0"/>
              <a:t>model, multi-label classification will give them one or more than one strategy.</a:t>
            </a:r>
            <a:endParaRPr lang="en-GB" sz="1200" dirty="0" smtClean="0"/>
          </a:p>
          <a:p>
            <a:pPr lvl="0"/>
            <a:r>
              <a:rPr lang="en-GB" sz="1200" dirty="0" smtClean="0"/>
              <a:t>Our target variable (types of digital marketing strategies) is a labelled categorical data such </a:t>
            </a:r>
            <a:r>
              <a:rPr lang="en-GB" sz="1200" dirty="0"/>
              <a:t>as Search Engine </a:t>
            </a:r>
            <a:r>
              <a:rPr lang="en-GB" sz="1200" dirty="0" smtClean="0"/>
              <a:t>Optimization, </a:t>
            </a:r>
            <a:r>
              <a:rPr lang="en-US" sz="1200" dirty="0"/>
              <a:t>Social Media Marketing, Content Marketing</a:t>
            </a:r>
            <a:r>
              <a:rPr lang="en-US" sz="1200" dirty="0" smtClean="0"/>
              <a:t>, and others.</a:t>
            </a:r>
          </a:p>
          <a:p>
            <a:pPr lvl="0"/>
            <a:r>
              <a:rPr lang="en-US" sz="1200" dirty="0"/>
              <a:t>To predict optimum digital marketing strategy, we will implement the Multi-label kNN classifier, Multi-label Decision Trees, and Multi-label Random </a:t>
            </a:r>
            <a:r>
              <a:rPr lang="en-US" sz="1200" dirty="0" smtClean="0"/>
              <a:t>Forests.</a:t>
            </a:r>
          </a:p>
          <a:p>
            <a:pPr lvl="0"/>
            <a:r>
              <a:rPr lang="en-US" sz="1200" dirty="0" smtClean="0"/>
              <a:t>For the evaluation of the model we will use the multi-label confusion matrix, and the evaluation metrics such as accuracy, precision, recall, and f1 score.  </a:t>
            </a:r>
            <a:endParaRPr lang="en-US" sz="1200" dirty="0"/>
          </a:p>
          <a:p>
            <a:pPr marL="114300" lvl="0" indent="0">
              <a:buNone/>
            </a:pP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191234"/>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Challenges &amp; Mitigation	</a:t>
            </a:r>
            <a:endParaRPr dirty="0"/>
          </a:p>
        </p:txBody>
      </p:sp>
      <p:sp>
        <p:nvSpPr>
          <p:cNvPr id="110" name="Google Shape;11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dirty="0"/>
          </a:p>
        </p:txBody>
      </p:sp>
      <p:sp>
        <p:nvSpPr>
          <p:cNvPr id="111" name="Google Shape;111;p19"/>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pPr marL="514350" indent="-285750"/>
            <a:r>
              <a:rPr lang="en-US" dirty="0"/>
              <a:t>Capturing the data from rural areas </a:t>
            </a:r>
            <a:r>
              <a:rPr lang="en-US" dirty="0" smtClean="0"/>
              <a:t>where the digitization has not been reached to a certain level.</a:t>
            </a:r>
          </a:p>
          <a:p>
            <a:pPr marL="514350" indent="-285750"/>
            <a:r>
              <a:rPr lang="en-US" dirty="0" smtClean="0"/>
              <a:t>The possible mitigation for this challenge is to deploy the ground teams in the rural area and collect the relevant data.</a:t>
            </a:r>
          </a:p>
          <a:p>
            <a:pPr marL="228600" indent="0">
              <a:buNone/>
            </a:pPr>
            <a:r>
              <a:rPr lang="en-US" dirty="0" smtClean="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Keeping ahead of Competition</a:t>
            </a:r>
            <a:endParaRPr dirty="0"/>
          </a:p>
        </p:txBody>
      </p:sp>
      <p:sp>
        <p:nvSpPr>
          <p:cNvPr id="117" name="Google Shape;11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dirty="0"/>
          </a:p>
        </p:txBody>
      </p:sp>
      <p:sp>
        <p:nvSpPr>
          <p:cNvPr id="118" name="Google Shape;118;p20"/>
          <p:cNvSpPr txBox="1">
            <a:spLocks noGrp="1"/>
          </p:cNvSpPr>
          <p:nvPr>
            <p:ph type="body" idx="1"/>
          </p:nvPr>
        </p:nvSpPr>
        <p:spPr>
          <a:xfrm>
            <a:off x="311700" y="1225225"/>
            <a:ext cx="8477368" cy="3354000"/>
          </a:xfrm>
          <a:prstGeom prst="rect">
            <a:avLst/>
          </a:prstGeom>
          <a:noFill/>
          <a:ln>
            <a:noFill/>
          </a:ln>
        </p:spPr>
        <p:txBody>
          <a:bodyPr spcFirstLastPara="1" wrap="square" lIns="91425" tIns="91425" rIns="91425" bIns="91425" anchor="t" anchorCtr="0">
            <a:noAutofit/>
          </a:bodyPr>
          <a:lstStyle/>
          <a:p>
            <a:r>
              <a:rPr lang="en-US" sz="1400" dirty="0"/>
              <a:t>Digital marketing is growing at a rapid rate and Small and Medium-sized Enterprises (SMEs) are facing several challenges due to digital </a:t>
            </a:r>
            <a:r>
              <a:rPr lang="en-US" sz="1400" dirty="0" smtClean="0"/>
              <a:t>marketing.</a:t>
            </a:r>
          </a:p>
          <a:p>
            <a:r>
              <a:rPr lang="en-US" sz="1400" dirty="0"/>
              <a:t>Most SMEs are unable </a:t>
            </a:r>
            <a:r>
              <a:rPr lang="en-US" sz="1400" dirty="0" smtClean="0"/>
              <a:t>to </a:t>
            </a:r>
            <a:r>
              <a:rPr lang="en-US" sz="1400" dirty="0"/>
              <a:t>recognize their target customers. Without knowing the target customers, the SMEs will not be </a:t>
            </a:r>
            <a:r>
              <a:rPr lang="en-US" sz="1400" dirty="0" smtClean="0"/>
              <a:t>able </a:t>
            </a:r>
            <a:r>
              <a:rPr lang="en-US" sz="1400" dirty="0"/>
              <a:t>to enhance the profit margin as customers are the major resource for enhancing </a:t>
            </a:r>
            <a:r>
              <a:rPr lang="en-US" sz="1400" dirty="0" smtClean="0"/>
              <a:t>the profitability </a:t>
            </a:r>
            <a:r>
              <a:rPr lang="en-US" sz="1400" dirty="0"/>
              <a:t>of a business. </a:t>
            </a:r>
            <a:endParaRPr lang="en-US" sz="1400" dirty="0" smtClean="0"/>
          </a:p>
          <a:p>
            <a:r>
              <a:rPr lang="en-US" sz="1400" dirty="0" smtClean="0"/>
              <a:t>Predicting optimum digital marketing strategy for the company will give them cutting edge over the competitors. </a:t>
            </a:r>
            <a:endParaRPr lang="en-US" sz="1400" dirty="0"/>
          </a:p>
          <a:p>
            <a:pPr marL="114300" lvl="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dirty="0"/>
              <a:t>Learnings &amp; future plan</a:t>
            </a:r>
            <a:endParaRPr dirty="0"/>
          </a:p>
        </p:txBody>
      </p:sp>
      <p:sp>
        <p:nvSpPr>
          <p:cNvPr id="124" name="Google Shape;124;p21"/>
          <p:cNvSpPr txBox="1">
            <a:spLocks noGrp="1"/>
          </p:cNvSpPr>
          <p:nvPr>
            <p:ph type="body" idx="1"/>
          </p:nvPr>
        </p:nvSpPr>
        <p:spPr>
          <a:xfrm>
            <a:off x="311700" y="1225224"/>
            <a:ext cx="8444374" cy="3367557"/>
          </a:xfrm>
          <a:prstGeom prst="rect">
            <a:avLst/>
          </a:prstGeom>
          <a:noFill/>
          <a:ln>
            <a:noFill/>
          </a:ln>
        </p:spPr>
        <p:txBody>
          <a:bodyPr spcFirstLastPara="1" wrap="square" lIns="91425" tIns="91425" rIns="91425" bIns="91425" anchor="t" anchorCtr="0">
            <a:noAutofit/>
          </a:bodyPr>
          <a:lstStyle/>
          <a:p>
            <a:pPr marL="514350" indent="-285750"/>
            <a:r>
              <a:rPr lang="en-US" dirty="0" smtClean="0"/>
              <a:t>Targeting the SME’s in the Rural areas.</a:t>
            </a:r>
          </a:p>
          <a:p>
            <a:pPr marL="514350" indent="-285750"/>
            <a:r>
              <a:rPr lang="en-US" dirty="0" smtClean="0"/>
              <a:t>Capture more and more relevant data to make the more accurate prediction.</a:t>
            </a:r>
            <a:endParaRPr lang="en-US" dirty="0" smtClean="0"/>
          </a:p>
          <a:p>
            <a:pPr marL="228600" indent="0">
              <a:buNone/>
            </a:pPr>
            <a:endParaRPr lang="en-US" dirty="0"/>
          </a:p>
          <a:p>
            <a:pPr marL="228600" indent="0">
              <a:buNone/>
            </a:pPr>
            <a:endParaRPr lang="en-US" dirty="0" smtClean="0"/>
          </a:p>
          <a:p>
            <a:pPr marL="228600" indent="0">
              <a:buNone/>
            </a:pPr>
            <a:r>
              <a:rPr lang="en-US" dirty="0" smtClean="0"/>
              <a:t> </a:t>
            </a:r>
            <a:endParaRPr dirty="0"/>
          </a:p>
        </p:txBody>
      </p:sp>
      <p:sp>
        <p:nvSpPr>
          <p:cNvPr id="125" name="Google Shape;12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869</Words>
  <Application>Microsoft Office PowerPoint</Application>
  <PresentationFormat>On-screen Show (16:9)</PresentationFormat>
  <Paragraphs>78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Economica</vt:lpstr>
      <vt:lpstr>Courier New</vt:lpstr>
      <vt:lpstr>Ubuntu</vt:lpstr>
      <vt:lpstr>Open Sans</vt:lpstr>
      <vt:lpstr>Arial</vt:lpstr>
      <vt:lpstr>Luxe</vt:lpstr>
      <vt:lpstr>Prediction of Optimum Digital Marketing Strategy</vt:lpstr>
      <vt:lpstr>Presentation Topics </vt:lpstr>
      <vt:lpstr>Analytics Challenge </vt:lpstr>
      <vt:lpstr>Business Problem </vt:lpstr>
      <vt:lpstr>Business Data </vt:lpstr>
      <vt:lpstr>Modelling &amp; Evaluation </vt:lpstr>
      <vt:lpstr>Challenges &amp; Mitigation </vt:lpstr>
      <vt:lpstr>Keeping ahead of Competition</vt:lpstr>
      <vt:lpstr>Learnings &amp; 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Optimum Digital Marketing Strategy</dc:title>
  <cp:lastModifiedBy>kunalsorte@outlook.com</cp:lastModifiedBy>
  <cp:revision>19</cp:revision>
  <dcterms:modified xsi:type="dcterms:W3CDTF">2022-10-28T07:31:47Z</dcterms:modified>
</cp:coreProperties>
</file>