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5143500" cx="9144000"/>
  <p:notesSz cx="6858000" cy="9144000"/>
  <p:embeddedFontLst>
    <p:embeddedFont>
      <p:font typeface="Robo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48" roundtripDataSignature="AMtx7mhjyfCotZIPKBQyXNsmNvwqDjBJ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Roboto-regular.fnt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Roboto-italic.fntdata"/><Relationship Id="rId23" Type="http://schemas.openxmlformats.org/officeDocument/2006/relationships/slide" Target="slides/slide18.xml"/><Relationship Id="rId45"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customschemas.google.com/relationships/presentationmetadata" Target="metadata"/><Relationship Id="rId25" Type="http://schemas.openxmlformats.org/officeDocument/2006/relationships/slide" Target="slides/slide20.xml"/><Relationship Id="rId47" Type="http://schemas.openxmlformats.org/officeDocument/2006/relationships/font" Target="fonts/Roboto-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75640815a9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75640815a9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7b27e18c0f_0_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37b27e18c0f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7b27e18c0f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37b27e18c0f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7b27e18c0f_0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g37b27e18c0f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7b27e18c0f_0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37b27e18c0f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7b27e18c0f_0_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37b27e18c0f_0_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7b27e18c0f_0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37b27e18c0f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7b27e18c0f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37b27e18c0f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7b27e18c0f_0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8" name="Google Shape;278;g37b27e18c0f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7b27e18c0f_0_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37b27e18c0f_0_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7b27e18c0f_0_1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37b27e18c0f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7b27e18c0f_0_1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g37b27e18c0f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7b27e18c0f_0_1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37b27e18c0f_0_1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7b27e18c0f_0_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37b27e18c0f_0_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7b27e18c0f_0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g37b27e18c0f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7b27e18c0f_0_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8" name="Google Shape;358;g37b27e18c0f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7b27e18c0f_0_1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4" name="Google Shape;364;g37b27e18c0f_0_1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7b27e18c0f_0_1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g37b27e18c0f_0_1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7b27e18c0f_0_1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g37b27e18c0f_0_1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7b27e18c0f_0_16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g37b27e18c0f_0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7b27e18c0f_0_1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8" name="Google Shape;388;g37b27e18c0f_0_1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7b27e18c0f_0_1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g37b27e18c0f_0_1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37b27e18c0f_0_1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0" name="Google Shape;400;g37b27e18c0f_0_1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37b27e18c0f_0_1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g37b27e18c0f_0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37b27e18c0f_0_19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37b27e18c0f_0_1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37b27e18c0f_0_2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g37b27e18c0f_0_2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37b27e18c0f_0_2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4" name="Google Shape;424;g37b27e18c0f_0_2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7b27e18c0f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37b27e18c0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7b27e18c0f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37b27e18c0f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7b27e18c0f_0_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37b27e18c0f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7b27e18c0f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37b27e18c0f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 name="Shape 9"/>
        <p:cNvGrpSpPr/>
        <p:nvPr/>
      </p:nvGrpSpPr>
      <p:grpSpPr>
        <a:xfrm>
          <a:off x="0" y="0"/>
          <a:ext cx="0" cy="0"/>
          <a:chOff x="0" y="0"/>
          <a:chExt cx="0" cy="0"/>
        </a:xfrm>
      </p:grpSpPr>
      <p:sp>
        <p:nvSpPr>
          <p:cNvPr id="10" name="Google Shape;10;p33"/>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 name="Google Shape;11;p3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2" name="Google Shape;12;p33"/>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3" name="Google Shape;13;p33"/>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 name="Google Shape;14;p3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15" name="Google Shape;15;p3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42"/>
          <p:cNvGrpSpPr/>
          <p:nvPr/>
        </p:nvGrpSpPr>
        <p:grpSpPr>
          <a:xfrm>
            <a:off x="6098378" y="5"/>
            <a:ext cx="3045625" cy="2030570"/>
            <a:chOff x="6098378" y="5"/>
            <a:chExt cx="3045625" cy="2030570"/>
          </a:xfrm>
        </p:grpSpPr>
        <p:sp>
          <p:nvSpPr>
            <p:cNvPr id="71" name="Google Shape;71;p4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4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4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4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4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p42"/>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7" name="Google Shape;77;p42"/>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1600"/>
              </a:spcBef>
              <a:spcAft>
                <a:spcPts val="0"/>
              </a:spcAft>
              <a:buClr>
                <a:schemeClr val="lt1"/>
              </a:buClr>
              <a:buSzPts val="1400"/>
              <a:buChar char="○"/>
              <a:defRPr>
                <a:solidFill>
                  <a:schemeClr val="lt1"/>
                </a:solidFill>
              </a:defRPr>
            </a:lvl2pPr>
            <a:lvl3pPr indent="-317500" lvl="2" marL="1371600" algn="ctr">
              <a:lnSpc>
                <a:spcPct val="115000"/>
              </a:lnSpc>
              <a:spcBef>
                <a:spcPts val="1600"/>
              </a:spcBef>
              <a:spcAft>
                <a:spcPts val="0"/>
              </a:spcAft>
              <a:buClr>
                <a:schemeClr val="lt1"/>
              </a:buClr>
              <a:buSzPts val="1400"/>
              <a:buChar char="■"/>
              <a:defRPr>
                <a:solidFill>
                  <a:schemeClr val="lt1"/>
                </a:solidFill>
              </a:defRPr>
            </a:lvl3pPr>
            <a:lvl4pPr indent="-317500" lvl="3" marL="1828800" algn="ctr">
              <a:lnSpc>
                <a:spcPct val="115000"/>
              </a:lnSpc>
              <a:spcBef>
                <a:spcPts val="1600"/>
              </a:spcBef>
              <a:spcAft>
                <a:spcPts val="0"/>
              </a:spcAft>
              <a:buClr>
                <a:schemeClr val="lt1"/>
              </a:buClr>
              <a:buSzPts val="1400"/>
              <a:buChar char="●"/>
              <a:defRPr>
                <a:solidFill>
                  <a:schemeClr val="lt1"/>
                </a:solidFill>
              </a:defRPr>
            </a:lvl4pPr>
            <a:lvl5pPr indent="-317500" lvl="4" marL="2286000" algn="ctr">
              <a:lnSpc>
                <a:spcPct val="115000"/>
              </a:lnSpc>
              <a:spcBef>
                <a:spcPts val="1600"/>
              </a:spcBef>
              <a:spcAft>
                <a:spcPts val="0"/>
              </a:spcAft>
              <a:buClr>
                <a:schemeClr val="lt1"/>
              </a:buClr>
              <a:buSzPts val="1400"/>
              <a:buChar char="○"/>
              <a:defRPr>
                <a:solidFill>
                  <a:schemeClr val="lt1"/>
                </a:solidFill>
              </a:defRPr>
            </a:lvl5pPr>
            <a:lvl6pPr indent="-317500" lvl="5" marL="2743200" algn="ctr">
              <a:lnSpc>
                <a:spcPct val="115000"/>
              </a:lnSpc>
              <a:spcBef>
                <a:spcPts val="1600"/>
              </a:spcBef>
              <a:spcAft>
                <a:spcPts val="0"/>
              </a:spcAft>
              <a:buClr>
                <a:schemeClr val="lt1"/>
              </a:buClr>
              <a:buSzPts val="1400"/>
              <a:buChar char="■"/>
              <a:defRPr>
                <a:solidFill>
                  <a:schemeClr val="lt1"/>
                </a:solidFill>
              </a:defRPr>
            </a:lvl6pPr>
            <a:lvl7pPr indent="-317500" lvl="6" marL="3200400" algn="ctr">
              <a:lnSpc>
                <a:spcPct val="115000"/>
              </a:lnSpc>
              <a:spcBef>
                <a:spcPts val="1600"/>
              </a:spcBef>
              <a:spcAft>
                <a:spcPts val="0"/>
              </a:spcAft>
              <a:buClr>
                <a:schemeClr val="lt1"/>
              </a:buClr>
              <a:buSzPts val="1400"/>
              <a:buChar char="●"/>
              <a:defRPr>
                <a:solidFill>
                  <a:schemeClr val="lt1"/>
                </a:solidFill>
              </a:defRPr>
            </a:lvl7pPr>
            <a:lvl8pPr indent="-317500" lvl="7" marL="3657600" algn="ctr">
              <a:lnSpc>
                <a:spcPct val="115000"/>
              </a:lnSpc>
              <a:spcBef>
                <a:spcPts val="1600"/>
              </a:spcBef>
              <a:spcAft>
                <a:spcPts val="0"/>
              </a:spcAft>
              <a:buClr>
                <a:schemeClr val="lt1"/>
              </a:buClr>
              <a:buSzPts val="1400"/>
              <a:buChar char="○"/>
              <a:defRPr>
                <a:solidFill>
                  <a:schemeClr val="lt1"/>
                </a:solidFill>
              </a:defRPr>
            </a:lvl8pPr>
            <a:lvl9pPr indent="-317500" lvl="8" marL="4114800" algn="ctr">
              <a:lnSpc>
                <a:spcPct val="115000"/>
              </a:lnSpc>
              <a:spcBef>
                <a:spcPts val="1600"/>
              </a:spcBef>
              <a:spcAft>
                <a:spcPts val="1600"/>
              </a:spcAft>
              <a:buClr>
                <a:schemeClr val="lt1"/>
              </a:buClr>
              <a:buSzPts val="1400"/>
              <a:buChar char="■"/>
              <a:defRPr>
                <a:solidFill>
                  <a:schemeClr val="lt1"/>
                </a:solidFill>
              </a:defRPr>
            </a:lvl9pPr>
          </a:lstStyle>
          <a:p/>
        </p:txBody>
      </p:sp>
      <p:sp>
        <p:nvSpPr>
          <p:cNvPr id="78" name="Google Shape;78;p4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 name="Shape 16"/>
        <p:cNvGrpSpPr/>
        <p:nvPr/>
      </p:nvGrpSpPr>
      <p:grpSpPr>
        <a:xfrm>
          <a:off x="0" y="0"/>
          <a:ext cx="0" cy="0"/>
          <a:chOff x="0" y="0"/>
          <a:chExt cx="0" cy="0"/>
        </a:xfrm>
      </p:grpSpPr>
      <p:sp>
        <p:nvSpPr>
          <p:cNvPr id="17" name="Google Shape;17;p3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 name="Google Shape;18;p3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5"/>
          <p:cNvGrpSpPr/>
          <p:nvPr/>
        </p:nvGrpSpPr>
        <p:grpSpPr>
          <a:xfrm>
            <a:off x="6098378" y="5"/>
            <a:ext cx="3045625" cy="2030570"/>
            <a:chOff x="6098378" y="5"/>
            <a:chExt cx="3045625" cy="2030570"/>
          </a:xfrm>
        </p:grpSpPr>
        <p:sp>
          <p:nvSpPr>
            <p:cNvPr id="21" name="Google Shape;21;p3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3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3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 name="Google Shape;26;p35"/>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27" name="Google Shape;27;p3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28" name="Shape 28"/>
        <p:cNvGrpSpPr/>
        <p:nvPr/>
      </p:nvGrpSpPr>
      <p:grpSpPr>
        <a:xfrm>
          <a:off x="0" y="0"/>
          <a:ext cx="0" cy="0"/>
          <a:chOff x="0" y="0"/>
          <a:chExt cx="0" cy="0"/>
        </a:xfrm>
      </p:grpSpPr>
      <p:grpSp>
        <p:nvGrpSpPr>
          <p:cNvPr id="29" name="Google Shape;29;p36"/>
          <p:cNvGrpSpPr/>
          <p:nvPr/>
        </p:nvGrpSpPr>
        <p:grpSpPr>
          <a:xfrm>
            <a:off x="6098378" y="5"/>
            <a:ext cx="3045625" cy="2030570"/>
            <a:chOff x="6098378" y="5"/>
            <a:chExt cx="3045625" cy="2030570"/>
          </a:xfrm>
        </p:grpSpPr>
        <p:sp>
          <p:nvSpPr>
            <p:cNvPr id="30" name="Google Shape;30;p36"/>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36"/>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36"/>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36"/>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36"/>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 name="Google Shape;35;p36"/>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36" name="Google Shape;36;p36"/>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37" name="Google Shape;37;p3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grpSp>
        <p:nvGrpSpPr>
          <p:cNvPr id="39" name="Google Shape;39;p37"/>
          <p:cNvGrpSpPr/>
          <p:nvPr/>
        </p:nvGrpSpPr>
        <p:grpSpPr>
          <a:xfrm>
            <a:off x="0" y="3903669"/>
            <a:ext cx="9144000" cy="1239925"/>
            <a:chOff x="0" y="3903669"/>
            <a:chExt cx="9144000" cy="1239925"/>
          </a:xfrm>
        </p:grpSpPr>
        <p:sp>
          <p:nvSpPr>
            <p:cNvPr id="40" name="Google Shape;40;p37"/>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37"/>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37"/>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37"/>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37"/>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3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6" name="Google Shape;46;p37"/>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7" name="Google Shape;47;p3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sp>
        <p:nvSpPr>
          <p:cNvPr id="49" name="Google Shape;49;p3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0" name="Google Shape;50;p38"/>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1" name="Google Shape;51;p38"/>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2" name="Google Shape;52;p3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 name="Shape 53"/>
        <p:cNvGrpSpPr/>
        <p:nvPr/>
      </p:nvGrpSpPr>
      <p:grpSpPr>
        <a:xfrm>
          <a:off x="0" y="0"/>
          <a:ext cx="0" cy="0"/>
          <a:chOff x="0" y="0"/>
          <a:chExt cx="0" cy="0"/>
        </a:xfrm>
      </p:grpSpPr>
      <p:sp>
        <p:nvSpPr>
          <p:cNvPr id="54" name="Google Shape;54;p3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5" name="Google Shape;55;p39"/>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56" name="Google Shape;56;p3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7" name="Shape 57"/>
        <p:cNvGrpSpPr/>
        <p:nvPr/>
      </p:nvGrpSpPr>
      <p:grpSpPr>
        <a:xfrm>
          <a:off x="0" y="0"/>
          <a:ext cx="0" cy="0"/>
          <a:chOff x="0" y="0"/>
          <a:chExt cx="0" cy="0"/>
        </a:xfrm>
      </p:grpSpPr>
      <p:grpSp>
        <p:nvGrpSpPr>
          <p:cNvPr id="58" name="Google Shape;58;p40"/>
          <p:cNvGrpSpPr/>
          <p:nvPr/>
        </p:nvGrpSpPr>
        <p:grpSpPr>
          <a:xfrm>
            <a:off x="6098378" y="5"/>
            <a:ext cx="3045625" cy="2030570"/>
            <a:chOff x="6098378" y="5"/>
            <a:chExt cx="3045625" cy="2030570"/>
          </a:xfrm>
        </p:grpSpPr>
        <p:sp>
          <p:nvSpPr>
            <p:cNvPr id="59" name="Google Shape;59;p40"/>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40"/>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40"/>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40"/>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40"/>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4" name="Google Shape;64;p40"/>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65" name="Google Shape;65;p4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41"/>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68" name="Google Shape;68;p4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3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p32"/>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160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1600"/>
              </a:spcBef>
              <a:spcAft>
                <a:spcPts val="160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p3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8.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9.png"/><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
          <p:cNvSpPr txBox="1"/>
          <p:nvPr>
            <p:ph type="title"/>
          </p:nvPr>
        </p:nvSpPr>
        <p:spPr>
          <a:xfrm>
            <a:off x="127500" y="1962700"/>
            <a:ext cx="4045200" cy="934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Omni Channel Marketing</a:t>
            </a:r>
            <a:endParaRPr/>
          </a:p>
        </p:txBody>
      </p:sp>
      <p:sp>
        <p:nvSpPr>
          <p:cNvPr id="85" name="Google Shape;85;p1"/>
          <p:cNvSpPr txBox="1"/>
          <p:nvPr>
            <p:ph idx="1" type="subTitle"/>
          </p:nvPr>
        </p:nvSpPr>
        <p:spPr>
          <a:xfrm>
            <a:off x="127500" y="3367926"/>
            <a:ext cx="4045200" cy="513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n"/>
              <a:t>By Prof.Vishal Chugh</a:t>
            </a:r>
            <a:endParaRPr/>
          </a:p>
        </p:txBody>
      </p:sp>
      <p:grpSp>
        <p:nvGrpSpPr>
          <p:cNvPr id="86" name="Google Shape;86;p1"/>
          <p:cNvGrpSpPr/>
          <p:nvPr/>
        </p:nvGrpSpPr>
        <p:grpSpPr>
          <a:xfrm>
            <a:off x="4939534" y="2017047"/>
            <a:ext cx="3825543" cy="1573620"/>
            <a:chOff x="1000000" y="2393988"/>
            <a:chExt cx="4144235" cy="1704712"/>
          </a:xfrm>
        </p:grpSpPr>
        <p:sp>
          <p:nvSpPr>
            <p:cNvPr id="87" name="Google Shape;87;p1"/>
            <p:cNvSpPr/>
            <p:nvPr/>
          </p:nvSpPr>
          <p:spPr>
            <a:xfrm>
              <a:off x="1000000" y="2440003"/>
              <a:ext cx="4144235" cy="1631268"/>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6" name="Google Shape;96;p1"/>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7" name="Google Shape;97;p1"/>
          <p:cNvGrpSpPr/>
          <p:nvPr/>
        </p:nvGrpSpPr>
        <p:grpSpPr>
          <a:xfrm>
            <a:off x="4939557" y="1778136"/>
            <a:ext cx="3836911" cy="1503799"/>
            <a:chOff x="1000025" y="2059300"/>
            <a:chExt cx="4156550" cy="1629075"/>
          </a:xfrm>
        </p:grpSpPr>
        <p:sp>
          <p:nvSpPr>
            <p:cNvPr id="98" name="Google Shape;98;p1"/>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7" name="Google Shape;107;p1"/>
          <p:cNvSpPr txBox="1"/>
          <p:nvPr>
            <p:ph idx="2" type="body"/>
          </p:nvPr>
        </p:nvSpPr>
        <p:spPr>
          <a:xfrm>
            <a:off x="6847150" y="1606395"/>
            <a:ext cx="1179600" cy="286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1800"/>
              <a:buNone/>
            </a:pPr>
            <a:r>
              <a:rPr lang="en" sz="1300">
                <a:solidFill>
                  <a:schemeClr val="dk1"/>
                </a:solidFill>
              </a:rPr>
              <a:t>maxgrowth</a:t>
            </a:r>
            <a:endParaRPr sz="1300">
              <a:solidFill>
                <a:schemeClr val="dk1"/>
              </a:solidFill>
            </a:endParaRPr>
          </a:p>
        </p:txBody>
      </p:sp>
      <p:pic>
        <p:nvPicPr>
          <p:cNvPr id="108" name="Google Shape;108;p1"/>
          <p:cNvPicPr preferRelativeResize="0"/>
          <p:nvPr/>
        </p:nvPicPr>
        <p:blipFill rotWithShape="1">
          <a:blip r:embed="rId3">
            <a:alphaModFix/>
          </a:blip>
          <a:srcRect b="0" l="19207" r="14536" t="0"/>
          <a:stretch/>
        </p:blipFill>
        <p:spPr>
          <a:xfrm>
            <a:off x="4863600" y="373400"/>
            <a:ext cx="3988800" cy="43132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375640815a9_1_7"/>
          <p:cNvSpPr txBox="1"/>
          <p:nvPr>
            <p:ph type="title"/>
          </p:nvPr>
        </p:nvSpPr>
        <p:spPr>
          <a:xfrm>
            <a:off x="311700" y="126875"/>
            <a:ext cx="8520600" cy="84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Complete Process to Tap Customers Touchpoints</a:t>
            </a:r>
            <a:endParaRPr/>
          </a:p>
        </p:txBody>
      </p:sp>
      <p:pic>
        <p:nvPicPr>
          <p:cNvPr id="194" name="Google Shape;194;g375640815a9_1_7"/>
          <p:cNvPicPr preferRelativeResize="0"/>
          <p:nvPr/>
        </p:nvPicPr>
        <p:blipFill>
          <a:blip r:embed="rId3">
            <a:alphaModFix/>
          </a:blip>
          <a:stretch>
            <a:fillRect/>
          </a:stretch>
        </p:blipFill>
        <p:spPr>
          <a:xfrm>
            <a:off x="193225" y="967175"/>
            <a:ext cx="1370675" cy="1108450"/>
          </a:xfrm>
          <a:prstGeom prst="rect">
            <a:avLst/>
          </a:prstGeom>
          <a:noFill/>
          <a:ln>
            <a:noFill/>
          </a:ln>
        </p:spPr>
      </p:pic>
      <p:pic>
        <p:nvPicPr>
          <p:cNvPr id="195" name="Google Shape;195;g375640815a9_1_7"/>
          <p:cNvPicPr preferRelativeResize="0"/>
          <p:nvPr/>
        </p:nvPicPr>
        <p:blipFill>
          <a:blip r:embed="rId4">
            <a:alphaModFix/>
          </a:blip>
          <a:stretch>
            <a:fillRect/>
          </a:stretch>
        </p:blipFill>
        <p:spPr>
          <a:xfrm>
            <a:off x="193225" y="1933875"/>
            <a:ext cx="1219050" cy="840375"/>
          </a:xfrm>
          <a:prstGeom prst="rect">
            <a:avLst/>
          </a:prstGeom>
          <a:noFill/>
          <a:ln>
            <a:noFill/>
          </a:ln>
        </p:spPr>
      </p:pic>
      <p:pic>
        <p:nvPicPr>
          <p:cNvPr id="196" name="Google Shape;196;g375640815a9_1_7"/>
          <p:cNvPicPr preferRelativeResize="0"/>
          <p:nvPr/>
        </p:nvPicPr>
        <p:blipFill>
          <a:blip r:embed="rId5">
            <a:alphaModFix/>
          </a:blip>
          <a:stretch>
            <a:fillRect/>
          </a:stretch>
        </p:blipFill>
        <p:spPr>
          <a:xfrm>
            <a:off x="431950" y="2831625"/>
            <a:ext cx="741575" cy="741575"/>
          </a:xfrm>
          <a:prstGeom prst="rect">
            <a:avLst/>
          </a:prstGeom>
          <a:noFill/>
          <a:ln>
            <a:noFill/>
          </a:ln>
        </p:spPr>
      </p:pic>
      <p:pic>
        <p:nvPicPr>
          <p:cNvPr id="197" name="Google Shape;197;g375640815a9_1_7"/>
          <p:cNvPicPr preferRelativeResize="0"/>
          <p:nvPr/>
        </p:nvPicPr>
        <p:blipFill>
          <a:blip r:embed="rId6">
            <a:alphaModFix/>
          </a:blip>
          <a:stretch>
            <a:fillRect/>
          </a:stretch>
        </p:blipFill>
        <p:spPr>
          <a:xfrm>
            <a:off x="116550" y="3630575"/>
            <a:ext cx="1219050" cy="1219050"/>
          </a:xfrm>
          <a:prstGeom prst="rect">
            <a:avLst/>
          </a:prstGeom>
          <a:noFill/>
          <a:ln>
            <a:noFill/>
          </a:ln>
        </p:spPr>
      </p:pic>
      <p:grpSp>
        <p:nvGrpSpPr>
          <p:cNvPr id="198" name="Google Shape;198;g375640815a9_1_7"/>
          <p:cNvGrpSpPr/>
          <p:nvPr/>
        </p:nvGrpSpPr>
        <p:grpSpPr>
          <a:xfrm>
            <a:off x="2410625" y="1330400"/>
            <a:ext cx="2632500" cy="3416400"/>
            <a:chOff x="3320450" y="1304875"/>
            <a:chExt cx="2632500" cy="3416400"/>
          </a:xfrm>
        </p:grpSpPr>
        <p:sp>
          <p:nvSpPr>
            <p:cNvPr id="199" name="Google Shape;199;g375640815a9_1_7"/>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g375640815a9_1_7"/>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1" name="Google Shape;201;g375640815a9_1_7"/>
          <p:cNvSpPr txBox="1"/>
          <p:nvPr>
            <p:ph idx="4294967295" type="body"/>
          </p:nvPr>
        </p:nvSpPr>
        <p:spPr>
          <a:xfrm>
            <a:off x="2479625" y="1330400"/>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lt1"/>
                </a:solidFill>
              </a:rPr>
              <a:t>Common Parameters</a:t>
            </a:r>
            <a:endParaRPr>
              <a:solidFill>
                <a:schemeClr val="lt1"/>
              </a:solidFill>
            </a:endParaRPr>
          </a:p>
        </p:txBody>
      </p:sp>
      <p:sp>
        <p:nvSpPr>
          <p:cNvPr id="202" name="Google Shape;202;g375640815a9_1_7"/>
          <p:cNvSpPr txBox="1"/>
          <p:nvPr>
            <p:ph idx="4294967295" type="body"/>
          </p:nvPr>
        </p:nvSpPr>
        <p:spPr>
          <a:xfrm>
            <a:off x="2486950" y="1875825"/>
            <a:ext cx="2478600" cy="27948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AutoNum type="arabicPeriod"/>
            </a:pPr>
            <a:r>
              <a:rPr lang="en" sz="1600"/>
              <a:t>Email ID</a:t>
            </a:r>
            <a:endParaRPr sz="1600"/>
          </a:p>
          <a:p>
            <a:pPr indent="-330200" lvl="0" marL="457200" rtl="0" algn="l">
              <a:lnSpc>
                <a:spcPct val="115000"/>
              </a:lnSpc>
              <a:spcBef>
                <a:spcPts val="0"/>
              </a:spcBef>
              <a:spcAft>
                <a:spcPts val="0"/>
              </a:spcAft>
              <a:buSzPts val="1600"/>
              <a:buAutoNum type="arabicPeriod"/>
            </a:pPr>
            <a:r>
              <a:rPr lang="en" sz="1600"/>
              <a:t>Phone Number</a:t>
            </a:r>
            <a:endParaRPr sz="1600"/>
          </a:p>
          <a:p>
            <a:pPr indent="-330200" lvl="0" marL="457200" rtl="0" algn="l">
              <a:lnSpc>
                <a:spcPct val="115000"/>
              </a:lnSpc>
              <a:spcBef>
                <a:spcPts val="0"/>
              </a:spcBef>
              <a:spcAft>
                <a:spcPts val="0"/>
              </a:spcAft>
              <a:buSzPts val="1600"/>
              <a:buAutoNum type="arabicPeriod"/>
            </a:pPr>
            <a:r>
              <a:rPr lang="en" sz="1600"/>
              <a:t>Loyalty Card</a:t>
            </a:r>
            <a:endParaRPr sz="1600"/>
          </a:p>
          <a:p>
            <a:pPr indent="-330200" lvl="0" marL="457200" rtl="0" algn="l">
              <a:lnSpc>
                <a:spcPct val="115000"/>
              </a:lnSpc>
              <a:spcBef>
                <a:spcPts val="0"/>
              </a:spcBef>
              <a:spcAft>
                <a:spcPts val="0"/>
              </a:spcAft>
              <a:buSzPts val="1600"/>
              <a:buAutoNum type="arabicPeriod"/>
            </a:pPr>
            <a:r>
              <a:rPr lang="en" sz="1600"/>
              <a:t>Discounted Coupons</a:t>
            </a:r>
            <a:endParaRPr sz="1600"/>
          </a:p>
          <a:p>
            <a:pPr indent="-330200" lvl="0" marL="457200" rtl="0" algn="l">
              <a:lnSpc>
                <a:spcPct val="115000"/>
              </a:lnSpc>
              <a:spcBef>
                <a:spcPts val="0"/>
              </a:spcBef>
              <a:spcAft>
                <a:spcPts val="0"/>
              </a:spcAft>
              <a:buSzPts val="1600"/>
              <a:buAutoNum type="arabicPeriod"/>
            </a:pPr>
            <a:r>
              <a:rPr lang="en" sz="1600"/>
              <a:t>Premium Memberships </a:t>
            </a:r>
            <a:endParaRPr sz="1600"/>
          </a:p>
        </p:txBody>
      </p:sp>
      <p:cxnSp>
        <p:nvCxnSpPr>
          <p:cNvPr id="203" name="Google Shape;203;g375640815a9_1_7"/>
          <p:cNvCxnSpPr>
            <a:stCxn id="194" idx="3"/>
          </p:cNvCxnSpPr>
          <p:nvPr/>
        </p:nvCxnSpPr>
        <p:spPr>
          <a:xfrm>
            <a:off x="1563900" y="1521400"/>
            <a:ext cx="815400" cy="1465500"/>
          </a:xfrm>
          <a:prstGeom prst="straightConnector1">
            <a:avLst/>
          </a:prstGeom>
          <a:noFill/>
          <a:ln cap="flat" cmpd="sng" w="9525">
            <a:solidFill>
              <a:schemeClr val="dk2"/>
            </a:solidFill>
            <a:prstDash val="solid"/>
            <a:round/>
            <a:headEnd len="med" w="med" type="none"/>
            <a:tailEnd len="med" w="med" type="triangle"/>
          </a:ln>
        </p:spPr>
      </p:cxnSp>
      <p:cxnSp>
        <p:nvCxnSpPr>
          <p:cNvPr id="204" name="Google Shape;204;g375640815a9_1_7"/>
          <p:cNvCxnSpPr>
            <a:stCxn id="195" idx="3"/>
            <a:endCxn id="200" idx="1"/>
          </p:cNvCxnSpPr>
          <p:nvPr/>
        </p:nvCxnSpPr>
        <p:spPr>
          <a:xfrm>
            <a:off x="1412275" y="2354062"/>
            <a:ext cx="998400" cy="684600"/>
          </a:xfrm>
          <a:prstGeom prst="straightConnector1">
            <a:avLst/>
          </a:prstGeom>
          <a:noFill/>
          <a:ln cap="flat" cmpd="sng" w="9525">
            <a:solidFill>
              <a:schemeClr val="dk2"/>
            </a:solidFill>
            <a:prstDash val="solid"/>
            <a:round/>
            <a:headEnd len="med" w="med" type="none"/>
            <a:tailEnd len="med" w="med" type="triangle"/>
          </a:ln>
        </p:spPr>
      </p:cxnSp>
      <p:cxnSp>
        <p:nvCxnSpPr>
          <p:cNvPr id="205" name="Google Shape;205;g375640815a9_1_7"/>
          <p:cNvCxnSpPr>
            <a:stCxn id="196" idx="3"/>
          </p:cNvCxnSpPr>
          <p:nvPr/>
        </p:nvCxnSpPr>
        <p:spPr>
          <a:xfrm flipH="1" rot="10800000">
            <a:off x="1173525" y="3088113"/>
            <a:ext cx="1226100" cy="114300"/>
          </a:xfrm>
          <a:prstGeom prst="straightConnector1">
            <a:avLst/>
          </a:prstGeom>
          <a:noFill/>
          <a:ln cap="flat" cmpd="sng" w="9525">
            <a:solidFill>
              <a:schemeClr val="dk2"/>
            </a:solidFill>
            <a:prstDash val="solid"/>
            <a:round/>
            <a:headEnd len="med" w="med" type="none"/>
            <a:tailEnd len="med" w="med" type="triangle"/>
          </a:ln>
        </p:spPr>
      </p:cxnSp>
      <p:cxnSp>
        <p:nvCxnSpPr>
          <p:cNvPr id="206" name="Google Shape;206;g375640815a9_1_7"/>
          <p:cNvCxnSpPr>
            <a:stCxn id="197" idx="3"/>
          </p:cNvCxnSpPr>
          <p:nvPr/>
        </p:nvCxnSpPr>
        <p:spPr>
          <a:xfrm flipH="1" rot="10800000">
            <a:off x="1335600" y="3068000"/>
            <a:ext cx="1084200" cy="1172100"/>
          </a:xfrm>
          <a:prstGeom prst="straightConnector1">
            <a:avLst/>
          </a:prstGeom>
          <a:noFill/>
          <a:ln cap="flat" cmpd="sng" w="9525">
            <a:solidFill>
              <a:schemeClr val="dk2"/>
            </a:solidFill>
            <a:prstDash val="solid"/>
            <a:round/>
            <a:headEnd len="med" w="med" type="none"/>
            <a:tailEnd len="med" w="med" type="triangle"/>
          </a:ln>
        </p:spPr>
      </p:cxnSp>
      <p:cxnSp>
        <p:nvCxnSpPr>
          <p:cNvPr id="207" name="Google Shape;207;g375640815a9_1_7"/>
          <p:cNvCxnSpPr/>
          <p:nvPr/>
        </p:nvCxnSpPr>
        <p:spPr>
          <a:xfrm flipH="1" rot="10800000">
            <a:off x="5032700" y="3196113"/>
            <a:ext cx="1747200" cy="12600"/>
          </a:xfrm>
          <a:prstGeom prst="straightConnector1">
            <a:avLst/>
          </a:prstGeom>
          <a:noFill/>
          <a:ln cap="flat" cmpd="sng" w="9525">
            <a:solidFill>
              <a:schemeClr val="dk2"/>
            </a:solidFill>
            <a:prstDash val="solid"/>
            <a:round/>
            <a:headEnd len="med" w="med" type="none"/>
            <a:tailEnd len="med" w="med" type="triangle"/>
          </a:ln>
        </p:spPr>
      </p:cxnSp>
      <p:pic>
        <p:nvPicPr>
          <p:cNvPr id="208" name="Google Shape;208;g375640815a9_1_7"/>
          <p:cNvPicPr preferRelativeResize="0"/>
          <p:nvPr/>
        </p:nvPicPr>
        <p:blipFill>
          <a:blip r:embed="rId7">
            <a:alphaModFix/>
          </a:blip>
          <a:stretch>
            <a:fillRect/>
          </a:stretch>
        </p:blipFill>
        <p:spPr>
          <a:xfrm>
            <a:off x="6847050" y="2008950"/>
            <a:ext cx="2059300" cy="2059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37b27e18c0f_0_22"/>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g37b27e18c0f_0_22"/>
          <p:cNvSpPr txBox="1"/>
          <p:nvPr>
            <p:ph type="title"/>
          </p:nvPr>
        </p:nvSpPr>
        <p:spPr>
          <a:xfrm>
            <a:off x="127500" y="2205700"/>
            <a:ext cx="4045200" cy="934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Concepts of Lists, Tuples and Dictionary</a:t>
            </a:r>
            <a:endParaRPr/>
          </a:p>
        </p:txBody>
      </p:sp>
      <p:sp>
        <p:nvSpPr>
          <p:cNvPr id="215" name="Google Shape;215;g37b27e18c0f_0_22"/>
          <p:cNvSpPr txBox="1"/>
          <p:nvPr>
            <p:ph idx="1" type="subTitle"/>
          </p:nvPr>
        </p:nvSpPr>
        <p:spPr>
          <a:xfrm>
            <a:off x="127500" y="3367926"/>
            <a:ext cx="4045200" cy="513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n"/>
              <a:t>By Prof.Vishal Chugh</a:t>
            </a:r>
            <a:endParaRPr/>
          </a:p>
        </p:txBody>
      </p:sp>
      <p:grpSp>
        <p:nvGrpSpPr>
          <p:cNvPr id="216" name="Google Shape;216;g37b27e18c0f_0_22"/>
          <p:cNvGrpSpPr/>
          <p:nvPr/>
        </p:nvGrpSpPr>
        <p:grpSpPr>
          <a:xfrm>
            <a:off x="4939534" y="2017047"/>
            <a:ext cx="3825543" cy="1573620"/>
            <a:chOff x="1000000" y="2393988"/>
            <a:chExt cx="4144235" cy="1704712"/>
          </a:xfrm>
        </p:grpSpPr>
        <p:sp>
          <p:nvSpPr>
            <p:cNvPr id="217" name="Google Shape;217;g37b27e18c0f_0_22"/>
            <p:cNvSpPr/>
            <p:nvPr/>
          </p:nvSpPr>
          <p:spPr>
            <a:xfrm>
              <a:off x="1000000" y="2440003"/>
              <a:ext cx="4144235" cy="1631268"/>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g37b27e18c0f_0_22"/>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g37b27e18c0f_0_22"/>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g37b27e18c0f_0_22"/>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g37b27e18c0f_0_22"/>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g37b27e18c0f_0_22"/>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g37b27e18c0f_0_22"/>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g37b27e18c0f_0_22"/>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g37b27e18c0f_0_22"/>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6" name="Google Shape;226;g37b27e18c0f_0_22"/>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7" name="Google Shape;227;g37b27e18c0f_0_22"/>
          <p:cNvGrpSpPr/>
          <p:nvPr/>
        </p:nvGrpSpPr>
        <p:grpSpPr>
          <a:xfrm>
            <a:off x="4939557" y="1778136"/>
            <a:ext cx="3836911" cy="1503799"/>
            <a:chOff x="1000025" y="2059300"/>
            <a:chExt cx="4156550" cy="1629075"/>
          </a:xfrm>
        </p:grpSpPr>
        <p:sp>
          <p:nvSpPr>
            <p:cNvPr id="228" name="Google Shape;228;g37b27e18c0f_0_22"/>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g37b27e18c0f_0_22"/>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g37b27e18c0f_0_22"/>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g37b27e18c0f_0_22"/>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g37b27e18c0f_0_22"/>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g37b27e18c0f_0_22"/>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g37b27e18c0f_0_22"/>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g37b27e18c0f_0_22"/>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g37b27e18c0f_0_22"/>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7" name="Google Shape;237;g37b27e18c0f_0_22"/>
          <p:cNvSpPr txBox="1"/>
          <p:nvPr>
            <p:ph idx="2" type="body"/>
          </p:nvPr>
        </p:nvSpPr>
        <p:spPr>
          <a:xfrm>
            <a:off x="6847150" y="1606395"/>
            <a:ext cx="1179600" cy="286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1800"/>
              <a:buNone/>
            </a:pPr>
            <a:r>
              <a:rPr lang="en" sz="1300">
                <a:solidFill>
                  <a:schemeClr val="dk1"/>
                </a:solidFill>
              </a:rPr>
              <a:t>maxgrowth</a:t>
            </a:r>
            <a:endParaRPr sz="1300">
              <a:solidFill>
                <a:schemeClr val="dk1"/>
              </a:solidFill>
            </a:endParaRPr>
          </a:p>
        </p:txBody>
      </p:sp>
      <p:pic>
        <p:nvPicPr>
          <p:cNvPr id="238" name="Google Shape;238;g37b27e18c0f_0_22"/>
          <p:cNvPicPr preferRelativeResize="0"/>
          <p:nvPr/>
        </p:nvPicPr>
        <p:blipFill>
          <a:blip r:embed="rId3">
            <a:alphaModFix/>
          </a:blip>
          <a:stretch>
            <a:fillRect/>
          </a:stretch>
        </p:blipFill>
        <p:spPr>
          <a:xfrm>
            <a:off x="4649325" y="1296363"/>
            <a:ext cx="4405958" cy="2467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37b27e18c0f_0_5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What is List ?</a:t>
            </a:r>
            <a:endParaRPr/>
          </a:p>
        </p:txBody>
      </p:sp>
      <p:sp>
        <p:nvSpPr>
          <p:cNvPr id="244" name="Google Shape;244;g37b27e18c0f_0_51"/>
          <p:cNvSpPr txBox="1"/>
          <p:nvPr>
            <p:ph idx="4294967295" type="subTitle"/>
          </p:nvPr>
        </p:nvSpPr>
        <p:spPr>
          <a:xfrm>
            <a:off x="311700" y="1504925"/>
            <a:ext cx="8294700" cy="513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n"/>
              <a:t>In Python, a list is an collection of items (elements) that can store multiple values in a single variable.</a:t>
            </a:r>
            <a:endParaRPr/>
          </a:p>
          <a:p>
            <a:pPr indent="0" lvl="0" marL="0" rtl="0" algn="ctr">
              <a:lnSpc>
                <a:spcPct val="100000"/>
              </a:lnSpc>
              <a:spcBef>
                <a:spcPts val="0"/>
              </a:spcBef>
              <a:spcAft>
                <a:spcPts val="0"/>
              </a:spcAft>
              <a:buSzPts val="2100"/>
              <a:buNone/>
            </a:pPr>
            <a:r>
              <a:t/>
            </a:r>
            <a:endParaRPr/>
          </a:p>
          <a:p>
            <a:pPr indent="0" lvl="0" marL="0" rtl="0" algn="ctr">
              <a:lnSpc>
                <a:spcPct val="100000"/>
              </a:lnSpc>
              <a:spcBef>
                <a:spcPts val="0"/>
              </a:spcBef>
              <a:spcAft>
                <a:spcPts val="0"/>
              </a:spcAft>
              <a:buSzPts val="2100"/>
              <a:buNone/>
            </a:pPr>
            <a:r>
              <a:rPr lang="en"/>
              <a:t>Lists are mutable (you can change, add, or remove elements).</a:t>
            </a:r>
            <a:endParaRPr/>
          </a:p>
          <a:p>
            <a:pPr indent="0" lvl="0" marL="0" rtl="0" algn="ctr">
              <a:lnSpc>
                <a:spcPct val="100000"/>
              </a:lnSpc>
              <a:spcBef>
                <a:spcPts val="0"/>
              </a:spcBef>
              <a:spcAft>
                <a:spcPts val="0"/>
              </a:spcAft>
              <a:buSzPts val="2100"/>
              <a:buNone/>
            </a:pPr>
            <a:r>
              <a:t/>
            </a:r>
            <a:endParaRPr/>
          </a:p>
          <a:p>
            <a:pPr indent="0" lvl="0" marL="0" rtl="0" algn="ctr">
              <a:lnSpc>
                <a:spcPct val="100000"/>
              </a:lnSpc>
              <a:spcBef>
                <a:spcPts val="0"/>
              </a:spcBef>
              <a:spcAft>
                <a:spcPts val="0"/>
              </a:spcAft>
              <a:buSzPts val="2100"/>
              <a:buNone/>
            </a:pPr>
            <a:r>
              <a:rPr lang="en"/>
              <a:t>Lists can contain different data types (numbers, strings, floats, even other lists).</a:t>
            </a:r>
            <a:endParaRPr/>
          </a:p>
          <a:p>
            <a:pPr indent="0" lvl="0" marL="0" rtl="0" algn="ctr">
              <a:lnSpc>
                <a:spcPct val="100000"/>
              </a:lnSpc>
              <a:spcBef>
                <a:spcPts val="0"/>
              </a:spcBef>
              <a:spcAft>
                <a:spcPts val="0"/>
              </a:spcAft>
              <a:buSzPts val="2100"/>
              <a:buNone/>
            </a:pPr>
            <a:r>
              <a:t/>
            </a:r>
            <a:endParaRPr/>
          </a:p>
          <a:p>
            <a:pPr indent="0" lvl="0" marL="0" rtl="0" algn="ctr">
              <a:lnSpc>
                <a:spcPct val="100000"/>
              </a:lnSpc>
              <a:spcBef>
                <a:spcPts val="0"/>
              </a:spcBef>
              <a:spcAft>
                <a:spcPts val="0"/>
              </a:spcAft>
              <a:buSzPts val="2100"/>
              <a:buNone/>
            </a:pPr>
            <a:r>
              <a:rPr lang="en"/>
              <a:t>They are written with square brackets [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37b27e18c0f_0_5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Marketing Campaigns List</a:t>
            </a:r>
            <a:endParaRPr/>
          </a:p>
        </p:txBody>
      </p:sp>
      <p:pic>
        <p:nvPicPr>
          <p:cNvPr id="250" name="Google Shape;250;g37b27e18c0f_0_57"/>
          <p:cNvPicPr preferRelativeResize="0"/>
          <p:nvPr/>
        </p:nvPicPr>
        <p:blipFill>
          <a:blip r:embed="rId3">
            <a:alphaModFix/>
          </a:blip>
          <a:stretch>
            <a:fillRect/>
          </a:stretch>
        </p:blipFill>
        <p:spPr>
          <a:xfrm>
            <a:off x="184325" y="1747325"/>
            <a:ext cx="8959675" cy="180117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37b27e18c0f_0_6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Why are lists useful in Marketing ?</a:t>
            </a:r>
            <a:endParaRPr/>
          </a:p>
        </p:txBody>
      </p:sp>
      <p:pic>
        <p:nvPicPr>
          <p:cNvPr id="256" name="Google Shape;256;g37b27e18c0f_0_65"/>
          <p:cNvPicPr preferRelativeResize="0"/>
          <p:nvPr/>
        </p:nvPicPr>
        <p:blipFill>
          <a:blip r:embed="rId3">
            <a:alphaModFix/>
          </a:blip>
          <a:stretch>
            <a:fillRect/>
          </a:stretch>
        </p:blipFill>
        <p:spPr>
          <a:xfrm>
            <a:off x="399875" y="1172175"/>
            <a:ext cx="8670975" cy="1612200"/>
          </a:xfrm>
          <a:prstGeom prst="rect">
            <a:avLst/>
          </a:prstGeom>
          <a:noFill/>
          <a:ln>
            <a:noFill/>
          </a:ln>
        </p:spPr>
      </p:pic>
      <p:pic>
        <p:nvPicPr>
          <p:cNvPr id="257" name="Google Shape;257;g37b27e18c0f_0_65"/>
          <p:cNvPicPr preferRelativeResize="0"/>
          <p:nvPr/>
        </p:nvPicPr>
        <p:blipFill>
          <a:blip r:embed="rId4">
            <a:alphaModFix/>
          </a:blip>
          <a:stretch>
            <a:fillRect/>
          </a:stretch>
        </p:blipFill>
        <p:spPr>
          <a:xfrm>
            <a:off x="399875" y="3108900"/>
            <a:ext cx="8520600" cy="148184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37b27e18c0f_0_7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Why are lists useful in Marketing ?</a:t>
            </a:r>
            <a:endParaRPr/>
          </a:p>
        </p:txBody>
      </p:sp>
      <p:pic>
        <p:nvPicPr>
          <p:cNvPr id="263" name="Google Shape;263;g37b27e18c0f_0_73"/>
          <p:cNvPicPr preferRelativeResize="0"/>
          <p:nvPr/>
        </p:nvPicPr>
        <p:blipFill>
          <a:blip r:embed="rId3">
            <a:alphaModFix/>
          </a:blip>
          <a:stretch>
            <a:fillRect/>
          </a:stretch>
        </p:blipFill>
        <p:spPr>
          <a:xfrm>
            <a:off x="311708" y="1219200"/>
            <a:ext cx="8338350" cy="2213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37b27e18c0f_0_8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What is Tuple?</a:t>
            </a:r>
            <a:endParaRPr/>
          </a:p>
        </p:txBody>
      </p:sp>
      <p:sp>
        <p:nvSpPr>
          <p:cNvPr id="269" name="Google Shape;269;g37b27e18c0f_0_80"/>
          <p:cNvSpPr txBox="1"/>
          <p:nvPr>
            <p:ph idx="4294967295" type="subTitle"/>
          </p:nvPr>
        </p:nvSpPr>
        <p:spPr>
          <a:xfrm>
            <a:off x="311700" y="1504925"/>
            <a:ext cx="8294700" cy="513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n"/>
              <a:t>A tuple in Python is an collection of items like a list, but it is immutable – meaning once you create it, you cannot change, add, or remove elements.</a:t>
            </a:r>
            <a:endParaRPr/>
          </a:p>
          <a:p>
            <a:pPr indent="0" lvl="0" marL="0" rtl="0" algn="ctr">
              <a:lnSpc>
                <a:spcPct val="100000"/>
              </a:lnSpc>
              <a:spcBef>
                <a:spcPts val="0"/>
              </a:spcBef>
              <a:spcAft>
                <a:spcPts val="0"/>
              </a:spcAft>
              <a:buSzPts val="2100"/>
              <a:buNone/>
            </a:pPr>
            <a:r>
              <a:t/>
            </a:r>
            <a:endParaRPr/>
          </a:p>
          <a:p>
            <a:pPr indent="0" lvl="0" marL="0" rtl="0" algn="ctr">
              <a:lnSpc>
                <a:spcPct val="100000"/>
              </a:lnSpc>
              <a:spcBef>
                <a:spcPts val="0"/>
              </a:spcBef>
              <a:spcAft>
                <a:spcPts val="0"/>
              </a:spcAft>
              <a:buSzPts val="2100"/>
              <a:buNone/>
            </a:pPr>
            <a:r>
              <a:rPr lang="en"/>
              <a:t>Written with parentheses ().</a:t>
            </a:r>
            <a:endParaRPr/>
          </a:p>
          <a:p>
            <a:pPr indent="0" lvl="0" marL="0" rtl="0" algn="ctr">
              <a:lnSpc>
                <a:spcPct val="100000"/>
              </a:lnSpc>
              <a:spcBef>
                <a:spcPts val="0"/>
              </a:spcBef>
              <a:spcAft>
                <a:spcPts val="0"/>
              </a:spcAft>
              <a:buSzPts val="2100"/>
              <a:buNone/>
            </a:pPr>
            <a:r>
              <a:t/>
            </a:r>
            <a:endParaRPr/>
          </a:p>
          <a:p>
            <a:pPr indent="0" lvl="0" marL="0" rtl="0" algn="ctr">
              <a:lnSpc>
                <a:spcPct val="100000"/>
              </a:lnSpc>
              <a:spcBef>
                <a:spcPts val="0"/>
              </a:spcBef>
              <a:spcAft>
                <a:spcPts val="0"/>
              </a:spcAft>
              <a:buSzPts val="2100"/>
              <a:buNone/>
            </a:pPr>
            <a:r>
              <a:rPr lang="en"/>
              <a:t>Good for data that should not be modified.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37b27e18c0f_0_8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Marketing Campaigns Tuple</a:t>
            </a:r>
            <a:endParaRPr/>
          </a:p>
        </p:txBody>
      </p:sp>
      <p:pic>
        <p:nvPicPr>
          <p:cNvPr id="275" name="Google Shape;275;g37b27e18c0f_0_86"/>
          <p:cNvPicPr preferRelativeResize="0"/>
          <p:nvPr/>
        </p:nvPicPr>
        <p:blipFill>
          <a:blip r:embed="rId3">
            <a:alphaModFix/>
          </a:blip>
          <a:stretch>
            <a:fillRect/>
          </a:stretch>
        </p:blipFill>
        <p:spPr>
          <a:xfrm>
            <a:off x="446025" y="1278674"/>
            <a:ext cx="8008350" cy="2457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37b27e18c0f_0_92"/>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Marketing Campaigns Tuple</a:t>
            </a:r>
            <a:endParaRPr/>
          </a:p>
        </p:txBody>
      </p:sp>
      <p:pic>
        <p:nvPicPr>
          <p:cNvPr id="281" name="Google Shape;281;g37b27e18c0f_0_92"/>
          <p:cNvPicPr preferRelativeResize="0"/>
          <p:nvPr/>
        </p:nvPicPr>
        <p:blipFill>
          <a:blip r:embed="rId3">
            <a:alphaModFix/>
          </a:blip>
          <a:stretch>
            <a:fillRect/>
          </a:stretch>
        </p:blipFill>
        <p:spPr>
          <a:xfrm>
            <a:off x="152400" y="1565075"/>
            <a:ext cx="8520600" cy="214761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37b27e18c0f_0_9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What is Dictionary ?</a:t>
            </a:r>
            <a:endParaRPr/>
          </a:p>
        </p:txBody>
      </p:sp>
      <p:sp>
        <p:nvSpPr>
          <p:cNvPr id="287" name="Google Shape;287;g37b27e18c0f_0_98"/>
          <p:cNvSpPr txBox="1"/>
          <p:nvPr>
            <p:ph idx="4294967295" type="subTitle"/>
          </p:nvPr>
        </p:nvSpPr>
        <p:spPr>
          <a:xfrm>
            <a:off x="311700" y="1504925"/>
            <a:ext cx="8294700" cy="513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n"/>
              <a:t>A dictionary in Python is a Semi - Structured  data stored in key–value pairs.</a:t>
            </a:r>
            <a:endParaRPr/>
          </a:p>
          <a:p>
            <a:pPr indent="0" lvl="0" marL="0" rtl="0" algn="ctr">
              <a:lnSpc>
                <a:spcPct val="100000"/>
              </a:lnSpc>
              <a:spcBef>
                <a:spcPts val="0"/>
              </a:spcBef>
              <a:spcAft>
                <a:spcPts val="0"/>
              </a:spcAft>
              <a:buSzPts val="2100"/>
              <a:buNone/>
            </a:pPr>
            <a:r>
              <a:t/>
            </a:r>
            <a:endParaRPr/>
          </a:p>
          <a:p>
            <a:pPr indent="0" lvl="0" marL="0" rtl="0" algn="ctr">
              <a:lnSpc>
                <a:spcPct val="100000"/>
              </a:lnSpc>
              <a:spcBef>
                <a:spcPts val="0"/>
              </a:spcBef>
              <a:spcAft>
                <a:spcPts val="0"/>
              </a:spcAft>
              <a:buSzPts val="2100"/>
              <a:buNone/>
            </a:pPr>
            <a:r>
              <a:rPr lang="en"/>
              <a:t>Keys act like labels (unique identifiers).</a:t>
            </a:r>
            <a:endParaRPr/>
          </a:p>
          <a:p>
            <a:pPr indent="0" lvl="0" marL="0" rtl="0" algn="ctr">
              <a:lnSpc>
                <a:spcPct val="100000"/>
              </a:lnSpc>
              <a:spcBef>
                <a:spcPts val="0"/>
              </a:spcBef>
              <a:spcAft>
                <a:spcPts val="0"/>
              </a:spcAft>
              <a:buSzPts val="2100"/>
              <a:buNone/>
            </a:pPr>
            <a:r>
              <a:t/>
            </a:r>
            <a:endParaRPr/>
          </a:p>
          <a:p>
            <a:pPr indent="0" lvl="0" marL="0" rtl="0" algn="ctr">
              <a:lnSpc>
                <a:spcPct val="100000"/>
              </a:lnSpc>
              <a:spcBef>
                <a:spcPts val="0"/>
              </a:spcBef>
              <a:spcAft>
                <a:spcPts val="0"/>
              </a:spcAft>
              <a:buSzPts val="2100"/>
              <a:buNone/>
            </a:pPr>
            <a:r>
              <a:rPr lang="en"/>
              <a:t>Values are the data associated with those keys.</a:t>
            </a:r>
            <a:endParaRPr/>
          </a:p>
          <a:p>
            <a:pPr indent="0" lvl="0" marL="0" rtl="0" algn="ctr">
              <a:lnSpc>
                <a:spcPct val="100000"/>
              </a:lnSpc>
              <a:spcBef>
                <a:spcPts val="0"/>
              </a:spcBef>
              <a:spcAft>
                <a:spcPts val="0"/>
              </a:spcAft>
              <a:buSzPts val="2100"/>
              <a:buNone/>
            </a:pPr>
            <a:r>
              <a:t/>
            </a:r>
            <a:endParaRPr/>
          </a:p>
          <a:p>
            <a:pPr indent="0" lvl="0" marL="0" rtl="0" algn="ctr">
              <a:lnSpc>
                <a:spcPct val="100000"/>
              </a:lnSpc>
              <a:spcBef>
                <a:spcPts val="0"/>
              </a:spcBef>
              <a:spcAft>
                <a:spcPts val="0"/>
              </a:spcAft>
              <a:buSzPts val="2100"/>
              <a:buNone/>
            </a:pPr>
            <a:r>
              <a:rPr lang="en"/>
              <a:t>Written with curly brackets {key1 : value1 , key2: value2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
          <p:cNvSpPr txBox="1"/>
          <p:nvPr>
            <p:ph type="title"/>
          </p:nvPr>
        </p:nvSpPr>
        <p:spPr>
          <a:xfrm>
            <a:off x="273375" y="1606425"/>
            <a:ext cx="4045200" cy="1564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What is Omni Channel ?</a:t>
            </a:r>
            <a:endParaRPr/>
          </a:p>
        </p:txBody>
      </p:sp>
      <p:sp>
        <p:nvSpPr>
          <p:cNvPr id="114" name="Google Shape;114;p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1600"/>
              </a:spcAft>
              <a:buSzPts val="1800"/>
              <a:buNone/>
            </a:pPr>
            <a:r>
              <a:rPr lang="en" sz="1900"/>
              <a:t>It helps businesses understand which marketing channels influenced the customer journey and how much each contributed</a:t>
            </a: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37b27e18c0f_0_10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Marketing Campaigns Dictionary</a:t>
            </a:r>
            <a:endParaRPr/>
          </a:p>
        </p:txBody>
      </p:sp>
      <p:pic>
        <p:nvPicPr>
          <p:cNvPr id="293" name="Google Shape;293;g37b27e18c0f_0_104"/>
          <p:cNvPicPr preferRelativeResize="0"/>
          <p:nvPr/>
        </p:nvPicPr>
        <p:blipFill>
          <a:blip r:embed="rId3">
            <a:alphaModFix/>
          </a:blip>
          <a:stretch>
            <a:fillRect/>
          </a:stretch>
        </p:blipFill>
        <p:spPr>
          <a:xfrm>
            <a:off x="152400" y="1170200"/>
            <a:ext cx="8749725" cy="2900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37b27e18c0f_0_110"/>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Why Dictionary is useful in Marketing ?</a:t>
            </a:r>
            <a:endParaRPr/>
          </a:p>
        </p:txBody>
      </p:sp>
      <p:pic>
        <p:nvPicPr>
          <p:cNvPr id="299" name="Google Shape;299;g37b27e18c0f_0_110"/>
          <p:cNvPicPr preferRelativeResize="0"/>
          <p:nvPr/>
        </p:nvPicPr>
        <p:blipFill>
          <a:blip r:embed="rId3">
            <a:alphaModFix/>
          </a:blip>
          <a:stretch>
            <a:fillRect/>
          </a:stretch>
        </p:blipFill>
        <p:spPr>
          <a:xfrm>
            <a:off x="99075" y="1285425"/>
            <a:ext cx="6239175" cy="1354150"/>
          </a:xfrm>
          <a:prstGeom prst="rect">
            <a:avLst/>
          </a:prstGeom>
          <a:noFill/>
          <a:ln>
            <a:noFill/>
          </a:ln>
        </p:spPr>
      </p:pic>
      <p:pic>
        <p:nvPicPr>
          <p:cNvPr id="300" name="Google Shape;300;g37b27e18c0f_0_110"/>
          <p:cNvPicPr preferRelativeResize="0"/>
          <p:nvPr/>
        </p:nvPicPr>
        <p:blipFill>
          <a:blip r:embed="rId4">
            <a:alphaModFix/>
          </a:blip>
          <a:stretch>
            <a:fillRect/>
          </a:stretch>
        </p:blipFill>
        <p:spPr>
          <a:xfrm>
            <a:off x="152400" y="2784375"/>
            <a:ext cx="8679901" cy="1641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37b27e18c0f_0_11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Why Dictionary is useful in Marketing ?</a:t>
            </a:r>
            <a:endParaRPr/>
          </a:p>
        </p:txBody>
      </p:sp>
      <p:pic>
        <p:nvPicPr>
          <p:cNvPr id="306" name="Google Shape;306;g37b27e18c0f_0_118"/>
          <p:cNvPicPr preferRelativeResize="0"/>
          <p:nvPr/>
        </p:nvPicPr>
        <p:blipFill>
          <a:blip r:embed="rId3">
            <a:alphaModFix/>
          </a:blip>
          <a:stretch>
            <a:fillRect/>
          </a:stretch>
        </p:blipFill>
        <p:spPr>
          <a:xfrm>
            <a:off x="182250" y="1344150"/>
            <a:ext cx="8650051" cy="1336925"/>
          </a:xfrm>
          <a:prstGeom prst="rect">
            <a:avLst/>
          </a:prstGeom>
          <a:noFill/>
          <a:ln>
            <a:noFill/>
          </a:ln>
        </p:spPr>
      </p:pic>
      <p:pic>
        <p:nvPicPr>
          <p:cNvPr id="307" name="Google Shape;307;g37b27e18c0f_0_118"/>
          <p:cNvPicPr preferRelativeResize="0"/>
          <p:nvPr/>
        </p:nvPicPr>
        <p:blipFill>
          <a:blip r:embed="rId4">
            <a:alphaModFix/>
          </a:blip>
          <a:stretch>
            <a:fillRect/>
          </a:stretch>
        </p:blipFill>
        <p:spPr>
          <a:xfrm>
            <a:off x="129125" y="3169650"/>
            <a:ext cx="5135875" cy="13873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7"/>
          <p:cNvSpPr/>
          <p:nvPr/>
        </p:nvSpPr>
        <p:spPr>
          <a:xfrm>
            <a:off x="7014920" y="2133119"/>
            <a:ext cx="286500" cy="2865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7"/>
          <p:cNvSpPr txBox="1"/>
          <p:nvPr>
            <p:ph type="title"/>
          </p:nvPr>
        </p:nvSpPr>
        <p:spPr>
          <a:xfrm>
            <a:off x="127500" y="1962700"/>
            <a:ext cx="4045200" cy="934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Explore the Data in Python</a:t>
            </a:r>
            <a:endParaRPr/>
          </a:p>
        </p:txBody>
      </p:sp>
      <p:sp>
        <p:nvSpPr>
          <p:cNvPr id="314" name="Google Shape;314;p7"/>
          <p:cNvSpPr txBox="1"/>
          <p:nvPr>
            <p:ph idx="1" type="subTitle"/>
          </p:nvPr>
        </p:nvSpPr>
        <p:spPr>
          <a:xfrm>
            <a:off x="127500" y="3367926"/>
            <a:ext cx="4045200" cy="5130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100"/>
              <a:buNone/>
            </a:pPr>
            <a:r>
              <a:rPr lang="en"/>
              <a:t>By Prof.Vishal Chugh</a:t>
            </a:r>
            <a:endParaRPr/>
          </a:p>
        </p:txBody>
      </p:sp>
      <p:grpSp>
        <p:nvGrpSpPr>
          <p:cNvPr id="315" name="Google Shape;315;p7"/>
          <p:cNvGrpSpPr/>
          <p:nvPr/>
        </p:nvGrpSpPr>
        <p:grpSpPr>
          <a:xfrm>
            <a:off x="4939534" y="2017047"/>
            <a:ext cx="3825543" cy="1573620"/>
            <a:chOff x="1000000" y="2393988"/>
            <a:chExt cx="4144235" cy="1704712"/>
          </a:xfrm>
        </p:grpSpPr>
        <p:sp>
          <p:nvSpPr>
            <p:cNvPr id="316" name="Google Shape;316;p7"/>
            <p:cNvSpPr/>
            <p:nvPr/>
          </p:nvSpPr>
          <p:spPr>
            <a:xfrm>
              <a:off x="1000000" y="2440003"/>
              <a:ext cx="4144235" cy="1631268"/>
            </a:xfrm>
            <a:custGeom>
              <a:rect b="b" l="l" r="r" t="t"/>
              <a:pathLst>
                <a:path extrusionOk="0" h="90088" w="165422">
                  <a:moveTo>
                    <a:pt x="0" y="65550"/>
                  </a:moveTo>
                  <a:cubicBezTo>
                    <a:pt x="3559" y="56002"/>
                    <a:pt x="14632" y="11595"/>
                    <a:pt x="21355" y="8262"/>
                  </a:cubicBezTo>
                  <a:cubicBezTo>
                    <a:pt x="28078" y="4929"/>
                    <a:pt x="34067" y="46906"/>
                    <a:pt x="40338" y="45550"/>
                  </a:cubicBezTo>
                  <a:cubicBezTo>
                    <a:pt x="46609" y="44194"/>
                    <a:pt x="52711" y="2161"/>
                    <a:pt x="58982" y="127"/>
                  </a:cubicBezTo>
                  <a:cubicBezTo>
                    <a:pt x="65253" y="-1907"/>
                    <a:pt x="71807" y="30974"/>
                    <a:pt x="77965" y="33347"/>
                  </a:cubicBezTo>
                  <a:cubicBezTo>
                    <a:pt x="84123" y="35720"/>
                    <a:pt x="90055" y="6285"/>
                    <a:pt x="95931" y="14364"/>
                  </a:cubicBezTo>
                  <a:cubicBezTo>
                    <a:pt x="101807" y="22443"/>
                    <a:pt x="107626" y="77414"/>
                    <a:pt x="113219" y="81821"/>
                  </a:cubicBezTo>
                  <a:cubicBezTo>
                    <a:pt x="118812" y="86228"/>
                    <a:pt x="123671" y="39448"/>
                    <a:pt x="129490" y="40804"/>
                  </a:cubicBezTo>
                  <a:cubicBezTo>
                    <a:pt x="135309" y="42160"/>
                    <a:pt x="142145" y="92047"/>
                    <a:pt x="148134" y="89957"/>
                  </a:cubicBezTo>
                  <a:cubicBezTo>
                    <a:pt x="154123" y="87867"/>
                    <a:pt x="162541" y="38545"/>
                    <a:pt x="165422" y="28262"/>
                  </a:cubicBezTo>
                </a:path>
              </a:pathLst>
            </a:custGeom>
            <a:no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7"/>
            <p:cNvSpPr/>
            <p:nvPr/>
          </p:nvSpPr>
          <p:spPr>
            <a:xfrm>
              <a:off x="4658400" y="40141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7"/>
            <p:cNvSpPr/>
            <p:nvPr/>
          </p:nvSpPr>
          <p:spPr>
            <a:xfrm>
              <a:off x="4195525" y="314735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7"/>
            <p:cNvSpPr/>
            <p:nvPr/>
          </p:nvSpPr>
          <p:spPr>
            <a:xfrm>
              <a:off x="3800700" y="3868900"/>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7"/>
            <p:cNvSpPr/>
            <p:nvPr/>
          </p:nvSpPr>
          <p:spPr>
            <a:xfrm>
              <a:off x="3358650" y="26378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7"/>
            <p:cNvSpPr/>
            <p:nvPr/>
          </p:nvSpPr>
          <p:spPr>
            <a:xfrm>
              <a:off x="2909400" y="2993013"/>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7"/>
            <p:cNvSpPr/>
            <p:nvPr/>
          </p:nvSpPr>
          <p:spPr>
            <a:xfrm>
              <a:off x="2437450" y="2393988"/>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7"/>
            <p:cNvSpPr/>
            <p:nvPr/>
          </p:nvSpPr>
          <p:spPr>
            <a:xfrm>
              <a:off x="1974575" y="32133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7"/>
            <p:cNvSpPr/>
            <p:nvPr/>
          </p:nvSpPr>
          <p:spPr>
            <a:xfrm>
              <a:off x="1500000" y="2553225"/>
              <a:ext cx="84600" cy="84600"/>
            </a:xfrm>
            <a:prstGeom prst="ellipse">
              <a:avLst/>
            </a:prstGeom>
            <a:solidFill>
              <a:schemeClr val="lt1"/>
            </a:solid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25" name="Google Shape;325;p7"/>
          <p:cNvSpPr/>
          <p:nvPr/>
        </p:nvSpPr>
        <p:spPr>
          <a:xfrm>
            <a:off x="6847150" y="1577745"/>
            <a:ext cx="1179600" cy="343800"/>
          </a:xfrm>
          <a:prstGeom prst="wedgeRoundRectCallout">
            <a:avLst>
              <a:gd fmla="val -21432" name="adj1"/>
              <a:gd fmla="val 84969" name="adj2"/>
              <a:gd fmla="val 0" name="adj3"/>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6" name="Google Shape;326;p7"/>
          <p:cNvGrpSpPr/>
          <p:nvPr/>
        </p:nvGrpSpPr>
        <p:grpSpPr>
          <a:xfrm>
            <a:off x="4939557" y="1778136"/>
            <a:ext cx="3836911" cy="1503799"/>
            <a:chOff x="1000025" y="2059300"/>
            <a:chExt cx="4156550" cy="1629075"/>
          </a:xfrm>
        </p:grpSpPr>
        <p:sp>
          <p:nvSpPr>
            <p:cNvPr id="327" name="Google Shape;327;p7"/>
            <p:cNvSpPr/>
            <p:nvPr/>
          </p:nvSpPr>
          <p:spPr>
            <a:xfrm>
              <a:off x="1000025" y="2083952"/>
              <a:ext cx="4156550" cy="1576975"/>
            </a:xfrm>
            <a:custGeom>
              <a:rect b="b" l="l" r="r" t="t"/>
              <a:pathLst>
                <a:path extrusionOk="0" h="63079" w="166262">
                  <a:moveTo>
                    <a:pt x="0" y="34952"/>
                  </a:moveTo>
                  <a:cubicBezTo>
                    <a:pt x="3623" y="29133"/>
                    <a:pt x="14946" y="1167"/>
                    <a:pt x="21740" y="37"/>
                  </a:cubicBezTo>
                  <a:cubicBezTo>
                    <a:pt x="28534" y="-1093"/>
                    <a:pt x="34478" y="24048"/>
                    <a:pt x="40762" y="28172"/>
                  </a:cubicBezTo>
                  <a:cubicBezTo>
                    <a:pt x="47046" y="32296"/>
                    <a:pt x="53256" y="18986"/>
                    <a:pt x="59446" y="24782"/>
                  </a:cubicBezTo>
                  <a:cubicBezTo>
                    <a:pt x="65636" y="30578"/>
                    <a:pt x="71730" y="60803"/>
                    <a:pt x="77901" y="62950"/>
                  </a:cubicBezTo>
                  <a:cubicBezTo>
                    <a:pt x="84072" y="65097"/>
                    <a:pt x="90490" y="39675"/>
                    <a:pt x="96472" y="37664"/>
                  </a:cubicBezTo>
                  <a:cubicBezTo>
                    <a:pt x="102455" y="35653"/>
                    <a:pt x="108078" y="54726"/>
                    <a:pt x="113796" y="50884"/>
                  </a:cubicBezTo>
                  <a:cubicBezTo>
                    <a:pt x="119514" y="47042"/>
                    <a:pt x="125063" y="18059"/>
                    <a:pt x="130781" y="14613"/>
                  </a:cubicBezTo>
                  <a:cubicBezTo>
                    <a:pt x="136499" y="11167"/>
                    <a:pt x="142192" y="30515"/>
                    <a:pt x="148105" y="30206"/>
                  </a:cubicBezTo>
                  <a:cubicBezTo>
                    <a:pt x="154019" y="29897"/>
                    <a:pt x="163236" y="15665"/>
                    <a:pt x="166262" y="12757"/>
                  </a:cubicBezTo>
                </a:path>
              </a:pathLst>
            </a:custGeom>
            <a:noFill/>
            <a:ln cap="flat" cmpd="sng" w="19050">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7"/>
            <p:cNvSpPr/>
            <p:nvPr/>
          </p:nvSpPr>
          <p:spPr>
            <a:xfrm>
              <a:off x="1500000" y="205930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7"/>
            <p:cNvSpPr/>
            <p:nvPr/>
          </p:nvSpPr>
          <p:spPr>
            <a:xfrm>
              <a:off x="1974575" y="27372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7"/>
            <p:cNvSpPr/>
            <p:nvPr/>
          </p:nvSpPr>
          <p:spPr>
            <a:xfrm>
              <a:off x="2437450" y="26526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7"/>
            <p:cNvSpPr/>
            <p:nvPr/>
          </p:nvSpPr>
          <p:spPr>
            <a:xfrm>
              <a:off x="2909400" y="36037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7"/>
            <p:cNvSpPr/>
            <p:nvPr/>
          </p:nvSpPr>
          <p:spPr>
            <a:xfrm>
              <a:off x="3358650" y="29930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7"/>
            <p:cNvSpPr/>
            <p:nvPr/>
          </p:nvSpPr>
          <p:spPr>
            <a:xfrm>
              <a:off x="3780700" y="331522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7"/>
            <p:cNvSpPr/>
            <p:nvPr/>
          </p:nvSpPr>
          <p:spPr>
            <a:xfrm>
              <a:off x="4216350" y="2412175"/>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7"/>
            <p:cNvSpPr/>
            <p:nvPr/>
          </p:nvSpPr>
          <p:spPr>
            <a:xfrm>
              <a:off x="4658400" y="2802450"/>
              <a:ext cx="84600" cy="84600"/>
            </a:xfrm>
            <a:prstGeom prst="ellipse">
              <a:avLst/>
            </a:pr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6" name="Google Shape;336;p7"/>
          <p:cNvSpPr txBox="1"/>
          <p:nvPr>
            <p:ph idx="2" type="body"/>
          </p:nvPr>
        </p:nvSpPr>
        <p:spPr>
          <a:xfrm>
            <a:off x="6847150" y="1606395"/>
            <a:ext cx="1179600" cy="286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1800"/>
              <a:buNone/>
            </a:pPr>
            <a:r>
              <a:rPr lang="en" sz="1300">
                <a:solidFill>
                  <a:schemeClr val="dk1"/>
                </a:solidFill>
              </a:rPr>
              <a:t>maxgrowth</a:t>
            </a:r>
            <a:endParaRPr sz="1300">
              <a:solidFill>
                <a:schemeClr val="dk1"/>
              </a:solidFill>
            </a:endParaRPr>
          </a:p>
        </p:txBody>
      </p:sp>
      <p:pic>
        <p:nvPicPr>
          <p:cNvPr id="337" name="Google Shape;337;p7"/>
          <p:cNvPicPr preferRelativeResize="0"/>
          <p:nvPr/>
        </p:nvPicPr>
        <p:blipFill>
          <a:blip r:embed="rId3">
            <a:alphaModFix/>
          </a:blip>
          <a:stretch>
            <a:fillRect/>
          </a:stretch>
        </p:blipFill>
        <p:spPr>
          <a:xfrm>
            <a:off x="4649325" y="1296363"/>
            <a:ext cx="4405958" cy="2467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The Omni Channel Data</a:t>
            </a:r>
            <a:endParaRPr/>
          </a:p>
        </p:txBody>
      </p:sp>
      <p:pic>
        <p:nvPicPr>
          <p:cNvPr id="343" name="Google Shape;343;p8"/>
          <p:cNvPicPr preferRelativeResize="0"/>
          <p:nvPr/>
        </p:nvPicPr>
        <p:blipFill>
          <a:blip r:embed="rId3">
            <a:alphaModFix/>
          </a:blip>
          <a:stretch>
            <a:fillRect/>
          </a:stretch>
        </p:blipFill>
        <p:spPr>
          <a:xfrm>
            <a:off x="152400" y="1635950"/>
            <a:ext cx="8839202" cy="156076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37b27e18c0f_0_12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First Touch Attribution</a:t>
            </a:r>
            <a:endParaRPr/>
          </a:p>
        </p:txBody>
      </p:sp>
      <p:pic>
        <p:nvPicPr>
          <p:cNvPr id="349" name="Google Shape;349;g37b27e18c0f_0_127"/>
          <p:cNvPicPr preferRelativeResize="0"/>
          <p:nvPr/>
        </p:nvPicPr>
        <p:blipFill>
          <a:blip r:embed="rId3">
            <a:alphaModFix/>
          </a:blip>
          <a:stretch>
            <a:fillRect/>
          </a:stretch>
        </p:blipFill>
        <p:spPr>
          <a:xfrm>
            <a:off x="1925488" y="1088375"/>
            <a:ext cx="5293028" cy="3804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37b27e18c0f_0_13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Group the first touch attribution with revenue</a:t>
            </a:r>
            <a:endParaRPr/>
          </a:p>
        </p:txBody>
      </p:sp>
      <p:pic>
        <p:nvPicPr>
          <p:cNvPr id="355" name="Google Shape;355;g37b27e18c0f_0_133"/>
          <p:cNvPicPr preferRelativeResize="0"/>
          <p:nvPr/>
        </p:nvPicPr>
        <p:blipFill>
          <a:blip r:embed="rId3">
            <a:alphaModFix/>
          </a:blip>
          <a:stretch>
            <a:fillRect/>
          </a:stretch>
        </p:blipFill>
        <p:spPr>
          <a:xfrm>
            <a:off x="1048575" y="1174500"/>
            <a:ext cx="6697050" cy="3614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37b27e18c0f_0_13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Last Touch Attribution</a:t>
            </a:r>
            <a:endParaRPr/>
          </a:p>
        </p:txBody>
      </p:sp>
      <p:pic>
        <p:nvPicPr>
          <p:cNvPr id="361" name="Google Shape;361;g37b27e18c0f_0_139"/>
          <p:cNvPicPr preferRelativeResize="0"/>
          <p:nvPr/>
        </p:nvPicPr>
        <p:blipFill>
          <a:blip r:embed="rId3">
            <a:alphaModFix/>
          </a:blip>
          <a:stretch>
            <a:fillRect/>
          </a:stretch>
        </p:blipFill>
        <p:spPr>
          <a:xfrm>
            <a:off x="1650900" y="1017800"/>
            <a:ext cx="5484691" cy="3796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g37b27e18c0f_0_14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Group the last touch attribution with revenue</a:t>
            </a:r>
            <a:endParaRPr/>
          </a:p>
        </p:txBody>
      </p:sp>
      <p:pic>
        <p:nvPicPr>
          <p:cNvPr id="367" name="Google Shape;367;g37b27e18c0f_0_145"/>
          <p:cNvPicPr preferRelativeResize="0"/>
          <p:nvPr/>
        </p:nvPicPr>
        <p:blipFill>
          <a:blip r:embed="rId3">
            <a:alphaModFix/>
          </a:blip>
          <a:stretch>
            <a:fillRect/>
          </a:stretch>
        </p:blipFill>
        <p:spPr>
          <a:xfrm>
            <a:off x="1853400" y="1119050"/>
            <a:ext cx="5205696" cy="39017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37b27e18c0f_0_15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 For Linear Attribution We Split the Data</a:t>
            </a:r>
            <a:endParaRPr/>
          </a:p>
        </p:txBody>
      </p:sp>
      <p:pic>
        <p:nvPicPr>
          <p:cNvPr id="373" name="Google Shape;373;g37b27e18c0f_0_153"/>
          <p:cNvPicPr preferRelativeResize="0"/>
          <p:nvPr/>
        </p:nvPicPr>
        <p:blipFill>
          <a:blip r:embed="rId3">
            <a:alphaModFix/>
          </a:blip>
          <a:stretch>
            <a:fillRect/>
          </a:stretch>
        </p:blipFill>
        <p:spPr>
          <a:xfrm>
            <a:off x="923463" y="1107130"/>
            <a:ext cx="7297084" cy="3844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Process</a:t>
            </a:r>
            <a:endParaRPr/>
          </a:p>
        </p:txBody>
      </p:sp>
      <p:grpSp>
        <p:nvGrpSpPr>
          <p:cNvPr id="120" name="Google Shape;120;p3"/>
          <p:cNvGrpSpPr/>
          <p:nvPr/>
        </p:nvGrpSpPr>
        <p:grpSpPr>
          <a:xfrm>
            <a:off x="311700" y="1279775"/>
            <a:ext cx="2628925" cy="3416400"/>
            <a:chOff x="431925" y="1304875"/>
            <a:chExt cx="2628925" cy="3416400"/>
          </a:xfrm>
        </p:grpSpPr>
        <p:sp>
          <p:nvSpPr>
            <p:cNvPr id="121" name="Google Shape;121;p3"/>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3"/>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3" name="Google Shape;123;p3"/>
          <p:cNvSpPr txBox="1"/>
          <p:nvPr>
            <p:ph idx="4294967295" type="body"/>
          </p:nvPr>
        </p:nvSpPr>
        <p:spPr>
          <a:xfrm>
            <a:off x="386200" y="12797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lt1"/>
                </a:solidFill>
              </a:rPr>
              <a:t>Assign Credit</a:t>
            </a:r>
            <a:endParaRPr>
              <a:solidFill>
                <a:schemeClr val="lt1"/>
              </a:solidFill>
            </a:endParaRPr>
          </a:p>
        </p:txBody>
      </p:sp>
      <p:sp>
        <p:nvSpPr>
          <p:cNvPr id="124" name="Google Shape;124;p3"/>
          <p:cNvSpPr txBox="1"/>
          <p:nvPr>
            <p:ph idx="4294967295" type="body"/>
          </p:nvPr>
        </p:nvSpPr>
        <p:spPr>
          <a:xfrm>
            <a:off x="388100" y="18252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600"/>
              <a:t>A method to assign Credit for conversions across multiple marketing touchpoints</a:t>
            </a:r>
            <a:endParaRPr sz="1600"/>
          </a:p>
        </p:txBody>
      </p:sp>
      <p:grpSp>
        <p:nvGrpSpPr>
          <p:cNvPr id="125" name="Google Shape;125;p3"/>
          <p:cNvGrpSpPr/>
          <p:nvPr/>
        </p:nvGrpSpPr>
        <p:grpSpPr>
          <a:xfrm>
            <a:off x="3180125" y="1279775"/>
            <a:ext cx="2632500" cy="3416400"/>
            <a:chOff x="3320450" y="1304875"/>
            <a:chExt cx="2632500" cy="3416400"/>
          </a:xfrm>
        </p:grpSpPr>
        <p:sp>
          <p:nvSpPr>
            <p:cNvPr id="126" name="Google Shape;126;p3"/>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3"/>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8" name="Google Shape;128;p3"/>
          <p:cNvSpPr txBox="1"/>
          <p:nvPr>
            <p:ph idx="4294967295" type="body"/>
          </p:nvPr>
        </p:nvSpPr>
        <p:spPr>
          <a:xfrm>
            <a:off x="3249125" y="12797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lt1"/>
                </a:solidFill>
              </a:rPr>
              <a:t>Handling Budgets</a:t>
            </a:r>
            <a:endParaRPr>
              <a:solidFill>
                <a:schemeClr val="lt1"/>
              </a:solidFill>
            </a:endParaRPr>
          </a:p>
        </p:txBody>
      </p:sp>
      <p:sp>
        <p:nvSpPr>
          <p:cNvPr id="129" name="Google Shape;129;p3"/>
          <p:cNvSpPr txBox="1"/>
          <p:nvPr>
            <p:ph idx="4294967295" type="body"/>
          </p:nvPr>
        </p:nvSpPr>
        <p:spPr>
          <a:xfrm>
            <a:off x="3256450" y="18252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600"/>
              <a:t>Enables smarter budget allocation and growth decisions</a:t>
            </a:r>
            <a:endParaRPr sz="1600"/>
          </a:p>
        </p:txBody>
      </p:sp>
      <p:grpSp>
        <p:nvGrpSpPr>
          <p:cNvPr id="130" name="Google Shape;130;p3"/>
          <p:cNvGrpSpPr/>
          <p:nvPr/>
        </p:nvGrpSpPr>
        <p:grpSpPr>
          <a:xfrm>
            <a:off x="6052125" y="1279775"/>
            <a:ext cx="2632500" cy="3416400"/>
            <a:chOff x="3320450" y="1304875"/>
            <a:chExt cx="2632500" cy="3416400"/>
          </a:xfrm>
        </p:grpSpPr>
        <p:sp>
          <p:nvSpPr>
            <p:cNvPr id="131" name="Google Shape;131;p3"/>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3"/>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3" name="Google Shape;133;p3"/>
          <p:cNvSpPr txBox="1"/>
          <p:nvPr>
            <p:ph idx="4294967295" type="body"/>
          </p:nvPr>
        </p:nvSpPr>
        <p:spPr>
          <a:xfrm>
            <a:off x="6052125" y="12797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lt1"/>
                </a:solidFill>
              </a:rPr>
              <a:t>Channel Performance</a:t>
            </a:r>
            <a:endParaRPr>
              <a:solidFill>
                <a:schemeClr val="lt1"/>
              </a:solidFill>
            </a:endParaRPr>
          </a:p>
        </p:txBody>
      </p:sp>
      <p:sp>
        <p:nvSpPr>
          <p:cNvPr id="134" name="Google Shape;134;p3"/>
          <p:cNvSpPr txBox="1"/>
          <p:nvPr>
            <p:ph idx="4294967295" type="body"/>
          </p:nvPr>
        </p:nvSpPr>
        <p:spPr>
          <a:xfrm>
            <a:off x="6126050" y="18252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600"/>
              <a:t>It becomes easy to understand which channel influence conversion and revenue</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37b27e18c0f_0_161"/>
          <p:cNvSpPr txBox="1"/>
          <p:nvPr>
            <p:ph type="title"/>
          </p:nvPr>
        </p:nvSpPr>
        <p:spPr>
          <a:xfrm>
            <a:off x="311700" y="318875"/>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Count touchpoints</a:t>
            </a:r>
            <a:endParaRPr/>
          </a:p>
        </p:txBody>
      </p:sp>
      <p:pic>
        <p:nvPicPr>
          <p:cNvPr id="379" name="Google Shape;379;g37b27e18c0f_0_161"/>
          <p:cNvPicPr preferRelativeResize="0"/>
          <p:nvPr/>
        </p:nvPicPr>
        <p:blipFill>
          <a:blip r:embed="rId3">
            <a:alphaModFix/>
          </a:blip>
          <a:stretch>
            <a:fillRect/>
          </a:stretch>
        </p:blipFill>
        <p:spPr>
          <a:xfrm>
            <a:off x="606278" y="1017803"/>
            <a:ext cx="7827850" cy="3872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37b27e18c0f_0_168"/>
          <p:cNvSpPr txBox="1"/>
          <p:nvPr>
            <p:ph type="title"/>
          </p:nvPr>
        </p:nvSpPr>
        <p:spPr>
          <a:xfrm>
            <a:off x="311700" y="318875"/>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Convert Wide to long format</a:t>
            </a:r>
            <a:endParaRPr/>
          </a:p>
        </p:txBody>
      </p:sp>
      <p:pic>
        <p:nvPicPr>
          <p:cNvPr id="385" name="Google Shape;385;g37b27e18c0f_0_168"/>
          <p:cNvPicPr preferRelativeResize="0"/>
          <p:nvPr/>
        </p:nvPicPr>
        <p:blipFill>
          <a:blip r:embed="rId3">
            <a:alphaModFix/>
          </a:blip>
          <a:stretch>
            <a:fillRect/>
          </a:stretch>
        </p:blipFill>
        <p:spPr>
          <a:xfrm>
            <a:off x="365063" y="1326350"/>
            <a:ext cx="8697375" cy="2490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37b27e18c0f_0_174"/>
          <p:cNvSpPr txBox="1"/>
          <p:nvPr>
            <p:ph type="title"/>
          </p:nvPr>
        </p:nvSpPr>
        <p:spPr>
          <a:xfrm>
            <a:off x="311700" y="318875"/>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Add Revenue and Touch Point Info</a:t>
            </a:r>
            <a:endParaRPr/>
          </a:p>
        </p:txBody>
      </p:sp>
      <p:pic>
        <p:nvPicPr>
          <p:cNvPr id="391" name="Google Shape;391;g37b27e18c0f_0_174"/>
          <p:cNvPicPr preferRelativeResize="0"/>
          <p:nvPr/>
        </p:nvPicPr>
        <p:blipFill>
          <a:blip r:embed="rId3">
            <a:alphaModFix/>
          </a:blip>
          <a:stretch>
            <a:fillRect/>
          </a:stretch>
        </p:blipFill>
        <p:spPr>
          <a:xfrm>
            <a:off x="1347150" y="1160075"/>
            <a:ext cx="5562600" cy="3467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37b27e18c0f_0_180"/>
          <p:cNvSpPr txBox="1"/>
          <p:nvPr>
            <p:ph type="title"/>
          </p:nvPr>
        </p:nvSpPr>
        <p:spPr>
          <a:xfrm>
            <a:off x="311700" y="318875"/>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Adjust Position Numbers instead of 0 to 1</a:t>
            </a:r>
            <a:endParaRPr/>
          </a:p>
        </p:txBody>
      </p:sp>
      <p:pic>
        <p:nvPicPr>
          <p:cNvPr id="397" name="Google Shape;397;g37b27e18c0f_0_180"/>
          <p:cNvPicPr preferRelativeResize="0"/>
          <p:nvPr/>
        </p:nvPicPr>
        <p:blipFill>
          <a:blip r:embed="rId3">
            <a:alphaModFix/>
          </a:blip>
          <a:stretch>
            <a:fillRect/>
          </a:stretch>
        </p:blipFill>
        <p:spPr>
          <a:xfrm>
            <a:off x="942150" y="1068950"/>
            <a:ext cx="7107225" cy="36694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37b27e18c0f_0_187"/>
          <p:cNvSpPr txBox="1"/>
          <p:nvPr>
            <p:ph type="title"/>
          </p:nvPr>
        </p:nvSpPr>
        <p:spPr>
          <a:xfrm>
            <a:off x="311700" y="318875"/>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Linear Attribution</a:t>
            </a:r>
            <a:endParaRPr/>
          </a:p>
        </p:txBody>
      </p:sp>
      <p:pic>
        <p:nvPicPr>
          <p:cNvPr id="403" name="Google Shape;403;g37b27e18c0f_0_187"/>
          <p:cNvPicPr preferRelativeResize="0"/>
          <p:nvPr/>
        </p:nvPicPr>
        <p:blipFill>
          <a:blip r:embed="rId3">
            <a:alphaModFix/>
          </a:blip>
          <a:stretch>
            <a:fillRect/>
          </a:stretch>
        </p:blipFill>
        <p:spPr>
          <a:xfrm>
            <a:off x="3782513" y="545375"/>
            <a:ext cx="4818975" cy="45166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g37b27e18c0f_0_193"/>
          <p:cNvSpPr txBox="1"/>
          <p:nvPr>
            <p:ph type="title"/>
          </p:nvPr>
        </p:nvSpPr>
        <p:spPr>
          <a:xfrm>
            <a:off x="311700" y="318875"/>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Time Decay Attribution -&gt; n(n+1)/2</a:t>
            </a:r>
            <a:endParaRPr/>
          </a:p>
        </p:txBody>
      </p:sp>
      <p:pic>
        <p:nvPicPr>
          <p:cNvPr id="409" name="Google Shape;409;g37b27e18c0f_0_193"/>
          <p:cNvPicPr preferRelativeResize="0"/>
          <p:nvPr/>
        </p:nvPicPr>
        <p:blipFill>
          <a:blip r:embed="rId3">
            <a:alphaModFix/>
          </a:blip>
          <a:stretch>
            <a:fillRect/>
          </a:stretch>
        </p:blipFill>
        <p:spPr>
          <a:xfrm>
            <a:off x="847725" y="1109450"/>
            <a:ext cx="7448550" cy="36861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g37b27e18c0f_0_199"/>
          <p:cNvSpPr txBox="1"/>
          <p:nvPr>
            <p:ph type="title"/>
          </p:nvPr>
        </p:nvSpPr>
        <p:spPr>
          <a:xfrm>
            <a:off x="311700" y="318875"/>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Calculate Weights and Shares</a:t>
            </a:r>
            <a:endParaRPr/>
          </a:p>
        </p:txBody>
      </p:sp>
      <p:pic>
        <p:nvPicPr>
          <p:cNvPr id="415" name="Google Shape;415;g37b27e18c0f_0_199"/>
          <p:cNvPicPr preferRelativeResize="0"/>
          <p:nvPr/>
        </p:nvPicPr>
        <p:blipFill>
          <a:blip r:embed="rId3">
            <a:alphaModFix/>
          </a:blip>
          <a:stretch>
            <a:fillRect/>
          </a:stretch>
        </p:blipFill>
        <p:spPr>
          <a:xfrm>
            <a:off x="91650" y="1392950"/>
            <a:ext cx="8839200" cy="288955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g37b27e18c0f_0_205"/>
          <p:cNvSpPr txBox="1"/>
          <p:nvPr>
            <p:ph type="title"/>
          </p:nvPr>
        </p:nvSpPr>
        <p:spPr>
          <a:xfrm>
            <a:off x="311700" y="318875"/>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Calculate Weights and Shares</a:t>
            </a:r>
            <a:endParaRPr/>
          </a:p>
        </p:txBody>
      </p:sp>
      <p:pic>
        <p:nvPicPr>
          <p:cNvPr id="421" name="Google Shape;421;g37b27e18c0f_0_205"/>
          <p:cNvPicPr preferRelativeResize="0"/>
          <p:nvPr/>
        </p:nvPicPr>
        <p:blipFill>
          <a:blip r:embed="rId3">
            <a:alphaModFix/>
          </a:blip>
          <a:stretch>
            <a:fillRect/>
          </a:stretch>
        </p:blipFill>
        <p:spPr>
          <a:xfrm>
            <a:off x="91650" y="1392950"/>
            <a:ext cx="8839200" cy="288955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g37b27e18c0f_0_211"/>
          <p:cNvSpPr txBox="1"/>
          <p:nvPr>
            <p:ph type="title"/>
          </p:nvPr>
        </p:nvSpPr>
        <p:spPr>
          <a:xfrm>
            <a:off x="311700" y="318875"/>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Time Decay Attribution</a:t>
            </a:r>
            <a:endParaRPr/>
          </a:p>
        </p:txBody>
      </p:sp>
      <p:pic>
        <p:nvPicPr>
          <p:cNvPr id="427" name="Google Shape;427;g37b27e18c0f_0_211"/>
          <p:cNvPicPr preferRelativeResize="0"/>
          <p:nvPr/>
        </p:nvPicPr>
        <p:blipFill>
          <a:blip r:embed="rId3">
            <a:alphaModFix/>
          </a:blip>
          <a:stretch>
            <a:fillRect/>
          </a:stretch>
        </p:blipFill>
        <p:spPr>
          <a:xfrm>
            <a:off x="2270550" y="1189050"/>
            <a:ext cx="4724400" cy="3676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Proper Attribution Models</a:t>
            </a:r>
            <a:endParaRPr/>
          </a:p>
        </p:txBody>
      </p:sp>
      <p:grpSp>
        <p:nvGrpSpPr>
          <p:cNvPr id="140" name="Google Shape;140;p4"/>
          <p:cNvGrpSpPr/>
          <p:nvPr/>
        </p:nvGrpSpPr>
        <p:grpSpPr>
          <a:xfrm>
            <a:off x="908650" y="1279775"/>
            <a:ext cx="2628925" cy="3416400"/>
            <a:chOff x="431925" y="1304875"/>
            <a:chExt cx="2628925" cy="3416400"/>
          </a:xfrm>
        </p:grpSpPr>
        <p:sp>
          <p:nvSpPr>
            <p:cNvPr id="141" name="Google Shape;141;p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3" name="Google Shape;143;p4"/>
          <p:cNvSpPr txBox="1"/>
          <p:nvPr>
            <p:ph idx="4294967295" type="body"/>
          </p:nvPr>
        </p:nvSpPr>
        <p:spPr>
          <a:xfrm>
            <a:off x="983150" y="12797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lt1"/>
                </a:solidFill>
              </a:rPr>
              <a:t>First Touch</a:t>
            </a:r>
            <a:endParaRPr>
              <a:solidFill>
                <a:schemeClr val="lt1"/>
              </a:solidFill>
            </a:endParaRPr>
          </a:p>
        </p:txBody>
      </p:sp>
      <p:sp>
        <p:nvSpPr>
          <p:cNvPr id="144" name="Google Shape;144;p4"/>
          <p:cNvSpPr txBox="1"/>
          <p:nvPr>
            <p:ph idx="4294967295" type="body"/>
          </p:nvPr>
        </p:nvSpPr>
        <p:spPr>
          <a:xfrm>
            <a:off x="985050" y="18252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600"/>
              <a:t>All credit goes to the first interaction</a:t>
            </a:r>
            <a:endParaRPr sz="1600"/>
          </a:p>
        </p:txBody>
      </p:sp>
      <p:grpSp>
        <p:nvGrpSpPr>
          <p:cNvPr id="145" name="Google Shape;145;p4"/>
          <p:cNvGrpSpPr/>
          <p:nvPr/>
        </p:nvGrpSpPr>
        <p:grpSpPr>
          <a:xfrm>
            <a:off x="5164625" y="1279775"/>
            <a:ext cx="2632500" cy="3416400"/>
            <a:chOff x="3320450" y="1304875"/>
            <a:chExt cx="2632500" cy="3416400"/>
          </a:xfrm>
        </p:grpSpPr>
        <p:sp>
          <p:nvSpPr>
            <p:cNvPr id="146" name="Google Shape;146;p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8" name="Google Shape;148;p4"/>
          <p:cNvSpPr txBox="1"/>
          <p:nvPr>
            <p:ph idx="4294967295" type="body"/>
          </p:nvPr>
        </p:nvSpPr>
        <p:spPr>
          <a:xfrm>
            <a:off x="5233625" y="12797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lt1"/>
                </a:solidFill>
              </a:rPr>
              <a:t>Last Touch</a:t>
            </a:r>
            <a:endParaRPr>
              <a:solidFill>
                <a:schemeClr val="lt1"/>
              </a:solidFill>
            </a:endParaRPr>
          </a:p>
        </p:txBody>
      </p:sp>
      <p:sp>
        <p:nvSpPr>
          <p:cNvPr id="149" name="Google Shape;149;p4"/>
          <p:cNvSpPr txBox="1"/>
          <p:nvPr>
            <p:ph idx="4294967295" type="body"/>
          </p:nvPr>
        </p:nvSpPr>
        <p:spPr>
          <a:xfrm>
            <a:off x="5240950" y="18252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600"/>
              <a:t>All credit goes to the final interaction before conversion</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Popular Attribution Models</a:t>
            </a:r>
            <a:endParaRPr/>
          </a:p>
        </p:txBody>
      </p:sp>
      <p:grpSp>
        <p:nvGrpSpPr>
          <p:cNvPr id="155" name="Google Shape;155;p5"/>
          <p:cNvGrpSpPr/>
          <p:nvPr/>
        </p:nvGrpSpPr>
        <p:grpSpPr>
          <a:xfrm>
            <a:off x="908650" y="1279775"/>
            <a:ext cx="2628925" cy="3416400"/>
            <a:chOff x="431925" y="1304875"/>
            <a:chExt cx="2628925" cy="3416400"/>
          </a:xfrm>
        </p:grpSpPr>
        <p:sp>
          <p:nvSpPr>
            <p:cNvPr id="156" name="Google Shape;156;p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8" name="Google Shape;158;p5"/>
          <p:cNvSpPr txBox="1"/>
          <p:nvPr>
            <p:ph idx="4294967295" type="body"/>
          </p:nvPr>
        </p:nvSpPr>
        <p:spPr>
          <a:xfrm>
            <a:off x="983150" y="12797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lt1"/>
                </a:solidFill>
              </a:rPr>
              <a:t>Linear</a:t>
            </a:r>
            <a:endParaRPr>
              <a:solidFill>
                <a:schemeClr val="lt1"/>
              </a:solidFill>
            </a:endParaRPr>
          </a:p>
        </p:txBody>
      </p:sp>
      <p:sp>
        <p:nvSpPr>
          <p:cNvPr id="159" name="Google Shape;159;p5"/>
          <p:cNvSpPr txBox="1"/>
          <p:nvPr>
            <p:ph idx="4294967295" type="body"/>
          </p:nvPr>
        </p:nvSpPr>
        <p:spPr>
          <a:xfrm>
            <a:off x="985050" y="18252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37500"/>
              </a:lnSpc>
              <a:spcBef>
                <a:spcPts val="800"/>
              </a:spcBef>
              <a:spcAft>
                <a:spcPts val="0"/>
              </a:spcAft>
              <a:buSzPts val="1800"/>
              <a:buNone/>
            </a:pPr>
            <a:r>
              <a:rPr lang="en" sz="1600"/>
              <a:t>It gives equal credit to all touchpoints</a:t>
            </a:r>
            <a:endParaRPr sz="1200">
              <a:solidFill>
                <a:srgbClr val="545D7E"/>
              </a:solidFill>
              <a:highlight>
                <a:srgbClr val="FFFFFF"/>
              </a:highlight>
              <a:latin typeface="Arial"/>
              <a:ea typeface="Arial"/>
              <a:cs typeface="Arial"/>
              <a:sym typeface="Arial"/>
            </a:endParaRPr>
          </a:p>
          <a:p>
            <a:pPr indent="0" lvl="0" marL="457200" rtl="0" algn="l">
              <a:lnSpc>
                <a:spcPct val="115000"/>
              </a:lnSpc>
              <a:spcBef>
                <a:spcPts val="2100"/>
              </a:spcBef>
              <a:spcAft>
                <a:spcPts val="1600"/>
              </a:spcAft>
              <a:buSzPts val="1800"/>
              <a:buNone/>
            </a:pPr>
            <a:r>
              <a:t/>
            </a:r>
            <a:endParaRPr sz="1600"/>
          </a:p>
        </p:txBody>
      </p:sp>
      <p:grpSp>
        <p:nvGrpSpPr>
          <p:cNvPr id="160" name="Google Shape;160;p5"/>
          <p:cNvGrpSpPr/>
          <p:nvPr/>
        </p:nvGrpSpPr>
        <p:grpSpPr>
          <a:xfrm>
            <a:off x="5164625" y="1279775"/>
            <a:ext cx="2632500" cy="3416400"/>
            <a:chOff x="3320450" y="1304875"/>
            <a:chExt cx="2632500" cy="3416400"/>
          </a:xfrm>
        </p:grpSpPr>
        <p:sp>
          <p:nvSpPr>
            <p:cNvPr id="161" name="Google Shape;161;p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3" name="Google Shape;163;p5"/>
          <p:cNvSpPr txBox="1"/>
          <p:nvPr>
            <p:ph idx="4294967295" type="body"/>
          </p:nvPr>
        </p:nvSpPr>
        <p:spPr>
          <a:xfrm>
            <a:off x="5233625" y="1279775"/>
            <a:ext cx="2494500" cy="46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a:solidFill>
                  <a:schemeClr val="lt1"/>
                </a:solidFill>
              </a:rPr>
              <a:t>Time Decay</a:t>
            </a:r>
            <a:endParaRPr>
              <a:solidFill>
                <a:schemeClr val="lt1"/>
              </a:solidFill>
            </a:endParaRPr>
          </a:p>
        </p:txBody>
      </p:sp>
      <p:sp>
        <p:nvSpPr>
          <p:cNvPr id="164" name="Google Shape;164;p5"/>
          <p:cNvSpPr txBox="1"/>
          <p:nvPr>
            <p:ph idx="4294967295" type="body"/>
          </p:nvPr>
        </p:nvSpPr>
        <p:spPr>
          <a:xfrm>
            <a:off x="5240950" y="1825200"/>
            <a:ext cx="2478600" cy="279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600"/>
              <a:t>More credit to </a:t>
            </a:r>
            <a:r>
              <a:rPr lang="en" sz="1600"/>
              <a:t>recent</a:t>
            </a:r>
            <a:r>
              <a:rPr lang="en" sz="1600"/>
              <a:t> interactions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37b27e18c0f_0_0"/>
          <p:cNvSpPr txBox="1"/>
          <p:nvPr>
            <p:ph type="title"/>
          </p:nvPr>
        </p:nvSpPr>
        <p:spPr>
          <a:xfrm>
            <a:off x="253125" y="2255250"/>
            <a:ext cx="4045200" cy="1564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When to recommend first touch attribution ?</a:t>
            </a:r>
            <a:endParaRPr/>
          </a:p>
        </p:txBody>
      </p:sp>
      <p:sp>
        <p:nvSpPr>
          <p:cNvPr id="170" name="Google Shape;170;g37b27e18c0f_0_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1600"/>
              </a:spcAft>
              <a:buSzPts val="1800"/>
              <a:buNone/>
            </a:pPr>
            <a:r>
              <a:rPr lang="en" sz="1900"/>
              <a:t>It is ideal for campaigns focused on brand awareness and initial customer engagement. It helps understand which marketing efforts are most effective at attracting new customers and getting them into the sales funnel.</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37b27e18c0f_0_6"/>
          <p:cNvSpPr txBox="1"/>
          <p:nvPr>
            <p:ph type="title"/>
          </p:nvPr>
        </p:nvSpPr>
        <p:spPr>
          <a:xfrm>
            <a:off x="253125" y="2255250"/>
            <a:ext cx="4045200" cy="1564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When to recommend</a:t>
            </a:r>
            <a:endParaRPr/>
          </a:p>
          <a:p>
            <a:pPr indent="0" lvl="0" marL="0" rtl="0" algn="ctr">
              <a:lnSpc>
                <a:spcPct val="100000"/>
              </a:lnSpc>
              <a:spcBef>
                <a:spcPts val="0"/>
              </a:spcBef>
              <a:spcAft>
                <a:spcPts val="0"/>
              </a:spcAft>
              <a:buSzPts val="4200"/>
              <a:buNone/>
            </a:pPr>
            <a:r>
              <a:rPr lang="en"/>
              <a:t>last touch attribution ?</a:t>
            </a:r>
            <a:endParaRPr/>
          </a:p>
        </p:txBody>
      </p:sp>
      <p:sp>
        <p:nvSpPr>
          <p:cNvPr id="176" name="Google Shape;176;g37b27e18c0f_0_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1600"/>
              </a:spcAft>
              <a:buSzPts val="1800"/>
              <a:buNone/>
            </a:pPr>
            <a:r>
              <a:rPr lang="en" sz="1900"/>
              <a:t>Suitable when the final interaction before a conversion is crucial, and the sales cycle is relatively short. It helps pinpoint the marketing efforts that directly lead to sales or conversions.</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37b27e18c0f_0_11"/>
          <p:cNvSpPr txBox="1"/>
          <p:nvPr>
            <p:ph type="title"/>
          </p:nvPr>
        </p:nvSpPr>
        <p:spPr>
          <a:xfrm>
            <a:off x="253125" y="2326125"/>
            <a:ext cx="4045200" cy="1564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When to recommend</a:t>
            </a:r>
            <a:endParaRPr/>
          </a:p>
          <a:p>
            <a:pPr indent="0" lvl="0" marL="0" rtl="0" algn="ctr">
              <a:lnSpc>
                <a:spcPct val="100000"/>
              </a:lnSpc>
              <a:spcBef>
                <a:spcPts val="0"/>
              </a:spcBef>
              <a:spcAft>
                <a:spcPts val="0"/>
              </a:spcAft>
              <a:buSzPts val="4200"/>
              <a:buNone/>
            </a:pPr>
            <a:r>
              <a:rPr lang="en"/>
              <a:t>Linear attribution ?</a:t>
            </a:r>
            <a:endParaRPr/>
          </a:p>
        </p:txBody>
      </p:sp>
      <p:sp>
        <p:nvSpPr>
          <p:cNvPr id="182" name="Google Shape;182;g37b27e18c0f_0_1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1600"/>
              </a:spcAft>
              <a:buSzPts val="1800"/>
              <a:buNone/>
            </a:pPr>
            <a:r>
              <a:rPr lang="en" sz="1900"/>
              <a:t>Appropriate when all touchpoints in the customer journey are considered equally important. It provides a balanced view of marketing performance across all interactions.</a:t>
            </a:r>
            <a:endParaRPr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37b27e18c0f_0_17"/>
          <p:cNvSpPr txBox="1"/>
          <p:nvPr>
            <p:ph type="title"/>
          </p:nvPr>
        </p:nvSpPr>
        <p:spPr>
          <a:xfrm>
            <a:off x="273375" y="2386875"/>
            <a:ext cx="4045200" cy="15645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4200"/>
              <a:buNone/>
            </a:pPr>
            <a:r>
              <a:rPr lang="en"/>
              <a:t>When to recommend</a:t>
            </a:r>
            <a:endParaRPr/>
          </a:p>
          <a:p>
            <a:pPr indent="0" lvl="0" marL="0" rtl="0" algn="ctr">
              <a:lnSpc>
                <a:spcPct val="100000"/>
              </a:lnSpc>
              <a:spcBef>
                <a:spcPts val="0"/>
              </a:spcBef>
              <a:spcAft>
                <a:spcPts val="0"/>
              </a:spcAft>
              <a:buSzPts val="4200"/>
              <a:buNone/>
            </a:pPr>
            <a:r>
              <a:rPr lang="en"/>
              <a:t>Time Decay attribution ?</a:t>
            </a:r>
            <a:endParaRPr/>
          </a:p>
        </p:txBody>
      </p:sp>
      <p:sp>
        <p:nvSpPr>
          <p:cNvPr id="188" name="Google Shape;188;g37b27e18c0f_0_17"/>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1600"/>
              </a:spcAft>
              <a:buSzPts val="1800"/>
              <a:buNone/>
            </a:pPr>
            <a:r>
              <a:rPr lang="en" sz="1900"/>
              <a:t>Best for longer sales cycles where recent interactions are likely to have a greater impact on the final decision. It emphasizes the importance of recent touchpoints in the conversion process.</a:t>
            </a:r>
            <a:endParaRPr sz="1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