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Roboto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4.xml"/><Relationship Id="rId42" Type="http://schemas.openxmlformats.org/officeDocument/2006/relationships/font" Target="fonts/RobotoMono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6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5.xml"/><Relationship Id="rId43" Type="http://schemas.openxmlformats.org/officeDocument/2006/relationships/font" Target="fonts/RobotoMon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bold.fntdata"/><Relationship Id="rId16" Type="http://schemas.openxmlformats.org/officeDocument/2006/relationships/slide" Target="slides/slide10.xml"/><Relationship Id="rId38" Type="http://schemas.openxmlformats.org/officeDocument/2006/relationships/font" Target="fonts/Robo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43d701658_0_2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743d70165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743d701658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743d701658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743d701658_0_6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3743d701658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743d701658_0_7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3743d701658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743d701658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743d701658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743d701658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743d701658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743d701658_0_7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3743d701658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743d701658_0_8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3743d701658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743d701658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743d701658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743d701658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743d701658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743d701658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743d701658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43d701658_0_3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3743d701658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743d701658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743d701658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743fc30b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743fc30b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743d701658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743d701658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743d701658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743d701658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743d701658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743d701658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743d701658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743d701658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743d701658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743d701658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743d701658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743d701658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743d701658_0_9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3743d701658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743d701658_0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743d701658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43d701658_0_4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743d701658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743d701658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743d701658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743d701658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743d701658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743d701658_0_5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3743d701658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43d701658_0_5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3743d701658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43d701658_0_5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3743d701658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43d701658_0_5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3743d701658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743d701658_0_5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3743d701658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743d701658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743d701658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5" name="Google Shape;75;p1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8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85" name="Google Shape;85;p1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2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4" name="Google Shape;104;p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 txBox="1"/>
          <p:nvPr>
            <p:ph type="title"/>
          </p:nvPr>
        </p:nvSpPr>
        <p:spPr>
          <a:xfrm>
            <a:off x="127500" y="1962700"/>
            <a:ext cx="40452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Fundamentals of Data Security</a:t>
            </a:r>
            <a:endParaRPr/>
          </a:p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127500" y="3367926"/>
            <a:ext cx="4045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By Prof.Vishal Chugh</a:t>
            </a:r>
            <a:endParaRPr/>
          </a:p>
        </p:txBody>
      </p:sp>
      <p:grpSp>
        <p:nvGrpSpPr>
          <p:cNvPr id="131" name="Google Shape;131;p24"/>
          <p:cNvGrpSpPr/>
          <p:nvPr/>
        </p:nvGrpSpPr>
        <p:grpSpPr>
          <a:xfrm>
            <a:off x="4939534" y="2017047"/>
            <a:ext cx="3825543" cy="1573620"/>
            <a:chOff x="1000000" y="2393988"/>
            <a:chExt cx="4144235" cy="1704712"/>
          </a:xfrm>
        </p:grpSpPr>
        <p:sp>
          <p:nvSpPr>
            <p:cNvPr id="132" name="Google Shape;132;p24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4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4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4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4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4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4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24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24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43" name="Google Shape;143;p24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24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</a:rPr>
              <a:t>maxgrowth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950" y="0"/>
            <a:ext cx="4555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Encryption</a:t>
            </a:r>
            <a:endParaRPr/>
          </a:p>
        </p:txBody>
      </p:sp>
      <p:pic>
        <p:nvPicPr>
          <p:cNvPr id="267" name="Google Shape;2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00" y="946150"/>
            <a:ext cx="7005975" cy="41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4"/>
          <p:cNvSpPr txBox="1"/>
          <p:nvPr>
            <p:ph type="title"/>
          </p:nvPr>
        </p:nvSpPr>
        <p:spPr>
          <a:xfrm>
            <a:off x="127500" y="1962700"/>
            <a:ext cx="40452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Decryption in Python</a:t>
            </a:r>
            <a:endParaRPr/>
          </a:p>
        </p:txBody>
      </p:sp>
      <p:sp>
        <p:nvSpPr>
          <p:cNvPr id="274" name="Google Shape;274;p34"/>
          <p:cNvSpPr txBox="1"/>
          <p:nvPr>
            <p:ph idx="1" type="subTitle"/>
          </p:nvPr>
        </p:nvSpPr>
        <p:spPr>
          <a:xfrm>
            <a:off x="127500" y="3367926"/>
            <a:ext cx="4045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By Prof.Vishal Chugh</a:t>
            </a:r>
            <a:endParaRPr/>
          </a:p>
        </p:txBody>
      </p:sp>
      <p:grpSp>
        <p:nvGrpSpPr>
          <p:cNvPr id="275" name="Google Shape;275;p34"/>
          <p:cNvGrpSpPr/>
          <p:nvPr/>
        </p:nvGrpSpPr>
        <p:grpSpPr>
          <a:xfrm>
            <a:off x="4939534" y="2017047"/>
            <a:ext cx="3825543" cy="1573620"/>
            <a:chOff x="1000000" y="2393988"/>
            <a:chExt cx="4144235" cy="1704712"/>
          </a:xfrm>
        </p:grpSpPr>
        <p:sp>
          <p:nvSpPr>
            <p:cNvPr id="276" name="Google Shape;276;p34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" name="Google Shape;285;p34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" name="Google Shape;286;p34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87" name="Google Shape;287;p34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6" name="Google Shape;296;p34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</a:rPr>
              <a:t>maxgrowth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97" name="Google Shape;2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950" y="0"/>
            <a:ext cx="4555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Import the Fernet from Cryptography</a:t>
            </a:r>
            <a:endParaRPr/>
          </a:p>
        </p:txBody>
      </p:sp>
      <p:pic>
        <p:nvPicPr>
          <p:cNvPr id="303" name="Google Shape;3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900" y="1970075"/>
            <a:ext cx="6216225" cy="10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.key file and </a:t>
            </a:r>
            <a:r>
              <a:rPr lang="en"/>
              <a:t>encrypted</a:t>
            </a:r>
            <a:r>
              <a:rPr lang="en"/>
              <a:t> data file</a:t>
            </a:r>
            <a:endParaRPr/>
          </a:p>
        </p:txBody>
      </p:sp>
      <p:pic>
        <p:nvPicPr>
          <p:cNvPr id="309" name="Google Shape;3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75" y="1160075"/>
            <a:ext cx="5689725" cy="37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Decryption</a:t>
            </a:r>
            <a:endParaRPr/>
          </a:p>
        </p:txBody>
      </p:sp>
      <p:pic>
        <p:nvPicPr>
          <p:cNvPr id="315" name="Google Shape;3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261225" cy="31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38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321" name="Google Shape;321;p38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2" name="Google Shape;322;p38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3" name="Google Shape;323;p38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4" name="Google Shape;324;p38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5" name="Google Shape;325;p38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6" name="Google Shape;326;p38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7" name="Google Shape;327;p38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8" name="Google Shape;328;p38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9" name="Google Shape;329;p38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30" name="Google Shape;330;p38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31" name="Google Shape;331;p38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8"/>
          <p:cNvSpPr txBox="1"/>
          <p:nvPr>
            <p:ph type="title"/>
          </p:nvPr>
        </p:nvSpPr>
        <p:spPr>
          <a:xfrm>
            <a:off x="127500" y="17895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Common Steps in Python</a:t>
            </a:r>
            <a:endParaRPr/>
          </a:p>
        </p:txBody>
      </p:sp>
      <p:sp>
        <p:nvSpPr>
          <p:cNvPr id="333" name="Google Shape;333;p38"/>
          <p:cNvSpPr txBox="1"/>
          <p:nvPr>
            <p:ph idx="1" type="subTitle"/>
          </p:nvPr>
        </p:nvSpPr>
        <p:spPr>
          <a:xfrm>
            <a:off x="127500" y="3835326"/>
            <a:ext cx="4045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By Prof.Vishal Chugh</a:t>
            </a:r>
            <a:endParaRPr/>
          </a:p>
        </p:txBody>
      </p:sp>
      <p:grpSp>
        <p:nvGrpSpPr>
          <p:cNvPr id="334" name="Google Shape;334;p38"/>
          <p:cNvGrpSpPr/>
          <p:nvPr/>
        </p:nvGrpSpPr>
        <p:grpSpPr>
          <a:xfrm>
            <a:off x="4939534" y="2017047"/>
            <a:ext cx="3825543" cy="1573620"/>
            <a:chOff x="1000000" y="2393988"/>
            <a:chExt cx="4144235" cy="1704712"/>
          </a:xfrm>
        </p:grpSpPr>
        <p:sp>
          <p:nvSpPr>
            <p:cNvPr id="335" name="Google Shape;335;p38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38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Google Shape;345;p38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346" name="Google Shape;346;p38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" name="Google Shape;355;p38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First Step Import Necessary Libraries</a:t>
            </a:r>
            <a:endParaRPr/>
          </a:p>
        </p:txBody>
      </p:sp>
      <p:pic>
        <p:nvPicPr>
          <p:cNvPr id="361" name="Google Shape;3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50" y="1180325"/>
            <a:ext cx="5578350" cy="29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data in dataframe using pandas</a:t>
            </a:r>
            <a:endParaRPr/>
          </a:p>
        </p:txBody>
      </p:sp>
      <p:pic>
        <p:nvPicPr>
          <p:cNvPr id="367" name="Google Shape;3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75" y="1823350"/>
            <a:ext cx="8119725" cy="18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the first 5 rows and last 5 rows of data</a:t>
            </a:r>
            <a:endParaRPr/>
          </a:p>
        </p:txBody>
      </p:sp>
      <p:pic>
        <p:nvPicPr>
          <p:cNvPr id="373" name="Google Shape;3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00" y="1982350"/>
            <a:ext cx="8561800" cy="11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Inspecting the data types of all columns</a:t>
            </a:r>
            <a:endParaRPr/>
          </a:p>
        </p:txBody>
      </p:sp>
      <p:pic>
        <p:nvPicPr>
          <p:cNvPr id="379" name="Google Shape;3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275" y="1585325"/>
            <a:ext cx="4609725" cy="16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73375" y="1606425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What is Data Security ?</a:t>
            </a:r>
            <a:endParaRPr/>
          </a:p>
        </p:txBody>
      </p:sp>
      <p:sp>
        <p:nvSpPr>
          <p:cNvPr id="159" name="Google Shape;159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900"/>
              <a:t>Data security is the practice of protecting digital information from unauthorized access,  corruption or loss throughout its entire lifecycle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Inspecting the number of rows and column</a:t>
            </a:r>
            <a:endParaRPr/>
          </a:p>
        </p:txBody>
      </p:sp>
      <p:pic>
        <p:nvPicPr>
          <p:cNvPr id="385" name="Google Shape;3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50" y="1600275"/>
            <a:ext cx="7963650" cy="11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Inspecting the Duplicate Records</a:t>
            </a:r>
            <a:endParaRPr/>
          </a:p>
        </p:txBody>
      </p:sp>
      <p:pic>
        <p:nvPicPr>
          <p:cNvPr id="391" name="Google Shape;3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75" y="1744424"/>
            <a:ext cx="7653975" cy="15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Inspecting the missing values</a:t>
            </a:r>
            <a:endParaRPr/>
          </a:p>
        </p:txBody>
      </p:sp>
      <p:pic>
        <p:nvPicPr>
          <p:cNvPr id="397" name="Google Shape;39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00" y="2088663"/>
            <a:ext cx="8072750" cy="1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copy of the original dataset</a:t>
            </a:r>
            <a:endParaRPr/>
          </a:p>
        </p:txBody>
      </p:sp>
      <p:pic>
        <p:nvPicPr>
          <p:cNvPr id="403" name="Google Shape;40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25" y="2022635"/>
            <a:ext cx="7851850" cy="96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Box Plot in missing values column to see outliers</a:t>
            </a:r>
            <a:endParaRPr/>
          </a:p>
        </p:txBody>
      </p:sp>
      <p:pic>
        <p:nvPicPr>
          <p:cNvPr id="409" name="Google Shape;40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0450"/>
            <a:ext cx="8679900" cy="96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numeric data without outliers we use mean to fill missing values</a:t>
            </a:r>
            <a:endParaRPr/>
          </a:p>
        </p:txBody>
      </p:sp>
      <p:pic>
        <p:nvPicPr>
          <p:cNvPr id="415" name="Google Shape;41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50" y="2236395"/>
            <a:ext cx="8748101" cy="7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numeric data with outliers we use Median to fill missing values</a:t>
            </a:r>
            <a:endParaRPr/>
          </a:p>
        </p:txBody>
      </p:sp>
      <p:pic>
        <p:nvPicPr>
          <p:cNvPr id="421" name="Google Shape;42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50" y="2273825"/>
            <a:ext cx="8821650" cy="6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Categorical data we use mode to fill missing values</a:t>
            </a:r>
            <a:endParaRPr/>
          </a:p>
        </p:txBody>
      </p:sp>
      <p:pic>
        <p:nvPicPr>
          <p:cNvPr id="427" name="Google Shape;42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75" y="2364950"/>
            <a:ext cx="8781200" cy="8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51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433" name="Google Shape;433;p51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34" name="Google Shape;434;p51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35" name="Google Shape;435;p51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36" name="Google Shape;436;p51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37" name="Google Shape;437;p51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38" name="Google Shape;438;p51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39" name="Google Shape;439;p51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40" name="Google Shape;440;p51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41" name="Google Shape;441;p51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42" name="Google Shape;442;p51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443" name="Google Shape;443;p51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1"/>
          <p:cNvSpPr txBox="1"/>
          <p:nvPr>
            <p:ph type="title"/>
          </p:nvPr>
        </p:nvSpPr>
        <p:spPr>
          <a:xfrm>
            <a:off x="46500" y="1921550"/>
            <a:ext cx="40452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445" name="Google Shape;445;p51"/>
          <p:cNvSpPr txBox="1"/>
          <p:nvPr>
            <p:ph idx="1" type="subTitle"/>
          </p:nvPr>
        </p:nvSpPr>
        <p:spPr>
          <a:xfrm>
            <a:off x="127500" y="3835326"/>
            <a:ext cx="4045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By Prof.Vishal Chugh</a:t>
            </a:r>
            <a:endParaRPr/>
          </a:p>
        </p:txBody>
      </p:sp>
      <p:grpSp>
        <p:nvGrpSpPr>
          <p:cNvPr id="446" name="Google Shape;446;p51"/>
          <p:cNvGrpSpPr/>
          <p:nvPr/>
        </p:nvGrpSpPr>
        <p:grpSpPr>
          <a:xfrm>
            <a:off x="4939534" y="2017047"/>
            <a:ext cx="3825543" cy="1573620"/>
            <a:chOff x="1000000" y="2393988"/>
            <a:chExt cx="4144235" cy="1704712"/>
          </a:xfrm>
        </p:grpSpPr>
        <p:sp>
          <p:nvSpPr>
            <p:cNvPr id="447" name="Google Shape;447;p51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1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1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1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1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1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6" name="Google Shape;456;p51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7" name="Google Shape;457;p51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458" name="Google Shape;458;p51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1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51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1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1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7" name="Google Shape;467;p51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2"/>
          <p:cNvSpPr txBox="1"/>
          <p:nvPr>
            <p:ph type="title"/>
          </p:nvPr>
        </p:nvSpPr>
        <p:spPr>
          <a:xfrm>
            <a:off x="311700" y="531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Study: Customer Persona for "TrendMart"</a:t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TrendMart is a retail &amp; e-commerce lifestyle brand aiming to personalize marketing strategies.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have collected both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quantitative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(demographics, shopping behavior) and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qualitative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(goals, challenges, lifestyle) customer data.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marketing team wants to group customers into distinct personas to: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promotions effectively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the right communication channels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customer retention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Process to Secure and Access the Data</a:t>
            </a:r>
            <a:endParaRPr/>
          </a:p>
        </p:txBody>
      </p:sp>
      <p:grpSp>
        <p:nvGrpSpPr>
          <p:cNvPr id="165" name="Google Shape;165;p26"/>
          <p:cNvGrpSpPr/>
          <p:nvPr/>
        </p:nvGrpSpPr>
        <p:grpSpPr>
          <a:xfrm>
            <a:off x="908650" y="1279775"/>
            <a:ext cx="2628925" cy="3416400"/>
            <a:chOff x="431925" y="1304875"/>
            <a:chExt cx="2628925" cy="3416400"/>
          </a:xfrm>
        </p:grpSpPr>
        <p:sp>
          <p:nvSpPr>
            <p:cNvPr id="166" name="Google Shape;166;p2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26"/>
          <p:cNvSpPr txBox="1"/>
          <p:nvPr>
            <p:ph idx="4294967295" type="body"/>
          </p:nvPr>
        </p:nvSpPr>
        <p:spPr>
          <a:xfrm>
            <a:off x="983150" y="127977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Encryption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6"/>
          <p:cNvSpPr txBox="1"/>
          <p:nvPr>
            <p:ph idx="4294967295" type="body"/>
          </p:nvPr>
        </p:nvSpPr>
        <p:spPr>
          <a:xfrm>
            <a:off x="985050" y="1825200"/>
            <a:ext cx="2478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/>
              <a:t>Encryption is the process of converting information into a coded format, making it unreadable to anyone without the proper key</a:t>
            </a:r>
            <a:endParaRPr sz="1600"/>
          </a:p>
        </p:txBody>
      </p:sp>
      <p:grpSp>
        <p:nvGrpSpPr>
          <p:cNvPr id="170" name="Google Shape;170;p26"/>
          <p:cNvGrpSpPr/>
          <p:nvPr/>
        </p:nvGrpSpPr>
        <p:grpSpPr>
          <a:xfrm>
            <a:off x="5164625" y="1279775"/>
            <a:ext cx="2632500" cy="3416400"/>
            <a:chOff x="3320450" y="1304875"/>
            <a:chExt cx="2632500" cy="3416400"/>
          </a:xfrm>
        </p:grpSpPr>
        <p:sp>
          <p:nvSpPr>
            <p:cNvPr id="171" name="Google Shape;171;p2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26"/>
          <p:cNvSpPr txBox="1"/>
          <p:nvPr>
            <p:ph idx="4294967295" type="body"/>
          </p:nvPr>
        </p:nvSpPr>
        <p:spPr>
          <a:xfrm>
            <a:off x="5233625" y="127977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Decryption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 txBox="1"/>
          <p:nvPr>
            <p:ph idx="4294967295" type="body"/>
          </p:nvPr>
        </p:nvSpPr>
        <p:spPr>
          <a:xfrm>
            <a:off x="5240950" y="1825200"/>
            <a:ext cx="2478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/>
              <a:t>It is the process of converting encrypted data back into its original, readable form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3"/>
          <p:cNvSpPr txBox="1"/>
          <p:nvPr>
            <p:ph type="title"/>
          </p:nvPr>
        </p:nvSpPr>
        <p:spPr>
          <a:xfrm>
            <a:off x="311700" y="258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1: Data Preparation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both datasets in Python and merge them using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Customer_ID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the key.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the first 5 rows of the merged dataset.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2: Persona Grouping by Demographics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 startAt="3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customers by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(Urban/Rural) and find 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Annual Income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 startAt="3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common Communication Preference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Urban customers.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 startAt="3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customers by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 Usage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calculate 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Online Purchase Frequency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3: Persona Grouping by Qualitative Data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 startAt="6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number of customers whose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Goals and Aspirations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"Better health and fitness"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 startAt="6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customers by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Lifestyle and values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find 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Annual Income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 startAt="6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most common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Decision-Making trigger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customers with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Technology Usage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4"/>
          <p:cNvSpPr txBox="1"/>
          <p:nvPr>
            <p:ph type="title"/>
          </p:nvPr>
        </p:nvSpPr>
        <p:spPr>
          <a:xfrm>
            <a:off x="311700" y="258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4: Combined Segmentation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 startAt="9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segment of customers who are: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Urban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Annual Income &gt; ₹1,000,000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 Usage = "High"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Display their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Name, Age, Occupation, and Goals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 startAt="9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 how many customers have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"Discounts and offers"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their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Decision-Making trigger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shop online more than 5 times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Major types of </a:t>
            </a:r>
            <a:r>
              <a:rPr lang="en"/>
              <a:t>Encryption</a:t>
            </a:r>
            <a:r>
              <a:rPr lang="en"/>
              <a:t> used in Industry</a:t>
            </a:r>
            <a:endParaRPr/>
          </a:p>
        </p:txBody>
      </p:sp>
      <p:grpSp>
        <p:nvGrpSpPr>
          <p:cNvPr id="180" name="Google Shape;180;p27"/>
          <p:cNvGrpSpPr/>
          <p:nvPr/>
        </p:nvGrpSpPr>
        <p:grpSpPr>
          <a:xfrm>
            <a:off x="908650" y="1279775"/>
            <a:ext cx="2628925" cy="3416400"/>
            <a:chOff x="431925" y="1304875"/>
            <a:chExt cx="2628925" cy="3416400"/>
          </a:xfrm>
        </p:grpSpPr>
        <p:sp>
          <p:nvSpPr>
            <p:cNvPr id="181" name="Google Shape;181;p2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27"/>
          <p:cNvSpPr txBox="1"/>
          <p:nvPr>
            <p:ph idx="4294967295" type="body"/>
          </p:nvPr>
        </p:nvSpPr>
        <p:spPr>
          <a:xfrm>
            <a:off x="983150" y="127977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Symmetric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27"/>
          <p:cNvSpPr txBox="1"/>
          <p:nvPr>
            <p:ph idx="4294967295" type="body"/>
          </p:nvPr>
        </p:nvSpPr>
        <p:spPr>
          <a:xfrm>
            <a:off x="985050" y="1825200"/>
            <a:ext cx="2478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/>
              <a:t>A single secret key is used to encrypt and decrypt data. </a:t>
            </a:r>
            <a:endParaRPr sz="1600"/>
          </a:p>
        </p:txBody>
      </p:sp>
      <p:grpSp>
        <p:nvGrpSpPr>
          <p:cNvPr id="185" name="Google Shape;185;p27"/>
          <p:cNvGrpSpPr/>
          <p:nvPr/>
        </p:nvGrpSpPr>
        <p:grpSpPr>
          <a:xfrm>
            <a:off x="5164625" y="1279775"/>
            <a:ext cx="2632500" cy="3416400"/>
            <a:chOff x="3320450" y="1304875"/>
            <a:chExt cx="2632500" cy="3416400"/>
          </a:xfrm>
        </p:grpSpPr>
        <p:sp>
          <p:nvSpPr>
            <p:cNvPr id="186" name="Google Shape;186;p2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27"/>
          <p:cNvSpPr txBox="1"/>
          <p:nvPr>
            <p:ph idx="4294967295" type="body"/>
          </p:nvPr>
        </p:nvSpPr>
        <p:spPr>
          <a:xfrm>
            <a:off x="5233625" y="127977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Asymmetric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27"/>
          <p:cNvSpPr txBox="1"/>
          <p:nvPr>
            <p:ph idx="4294967295" type="body"/>
          </p:nvPr>
        </p:nvSpPr>
        <p:spPr>
          <a:xfrm>
            <a:off x="5240950" y="1825200"/>
            <a:ext cx="2478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/>
              <a:t>Uses a pair of keys: a public key that can be shared with anyone for encryption and a private key that must be kept secret for decryption.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Pros</a:t>
            </a:r>
            <a:endParaRPr/>
          </a:p>
        </p:txBody>
      </p:sp>
      <p:grpSp>
        <p:nvGrpSpPr>
          <p:cNvPr id="195" name="Google Shape;195;p28"/>
          <p:cNvGrpSpPr/>
          <p:nvPr/>
        </p:nvGrpSpPr>
        <p:grpSpPr>
          <a:xfrm>
            <a:off x="908650" y="1279775"/>
            <a:ext cx="2628925" cy="3416400"/>
            <a:chOff x="431925" y="1304875"/>
            <a:chExt cx="2628925" cy="3416400"/>
          </a:xfrm>
        </p:grpSpPr>
        <p:sp>
          <p:nvSpPr>
            <p:cNvPr id="196" name="Google Shape;196;p2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28"/>
          <p:cNvSpPr txBox="1"/>
          <p:nvPr>
            <p:ph idx="4294967295" type="body"/>
          </p:nvPr>
        </p:nvSpPr>
        <p:spPr>
          <a:xfrm>
            <a:off x="983150" y="127977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Symmetric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9" name="Google Shape;199;p28"/>
          <p:cNvSpPr txBox="1"/>
          <p:nvPr>
            <p:ph idx="4294967295" type="body"/>
          </p:nvPr>
        </p:nvSpPr>
        <p:spPr>
          <a:xfrm>
            <a:off x="985050" y="1825200"/>
            <a:ext cx="2478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Generally faster and more efficient than asymmetric encryption, making it suitable for encrypting large amounts of data.</a:t>
            </a:r>
            <a:r>
              <a:rPr lang="en" sz="1200">
                <a:solidFill>
                  <a:srgbClr val="545D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545D7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1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200" name="Google Shape;200;p28"/>
          <p:cNvGrpSpPr/>
          <p:nvPr/>
        </p:nvGrpSpPr>
        <p:grpSpPr>
          <a:xfrm>
            <a:off x="5164625" y="1279775"/>
            <a:ext cx="2632500" cy="3416400"/>
            <a:chOff x="3320450" y="1304875"/>
            <a:chExt cx="2632500" cy="3416400"/>
          </a:xfrm>
        </p:grpSpPr>
        <p:sp>
          <p:nvSpPr>
            <p:cNvPr id="201" name="Google Shape;201;p2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28"/>
          <p:cNvSpPr txBox="1"/>
          <p:nvPr>
            <p:ph idx="4294967295" type="body"/>
          </p:nvPr>
        </p:nvSpPr>
        <p:spPr>
          <a:xfrm>
            <a:off x="5233625" y="127977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Asymmetric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p28"/>
          <p:cNvSpPr txBox="1"/>
          <p:nvPr>
            <p:ph idx="4294967295" type="body"/>
          </p:nvPr>
        </p:nvSpPr>
        <p:spPr>
          <a:xfrm>
            <a:off x="5240950" y="1825200"/>
            <a:ext cx="2478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/>
              <a:t>Offers better security for key distribution, as the private key never needs to be shared. 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Cons</a:t>
            </a:r>
            <a:endParaRPr/>
          </a:p>
        </p:txBody>
      </p:sp>
      <p:grpSp>
        <p:nvGrpSpPr>
          <p:cNvPr id="210" name="Google Shape;210;p29"/>
          <p:cNvGrpSpPr/>
          <p:nvPr/>
        </p:nvGrpSpPr>
        <p:grpSpPr>
          <a:xfrm>
            <a:off x="908650" y="1279775"/>
            <a:ext cx="2628925" cy="3416400"/>
            <a:chOff x="431925" y="1304875"/>
            <a:chExt cx="2628925" cy="3416400"/>
          </a:xfrm>
        </p:grpSpPr>
        <p:sp>
          <p:nvSpPr>
            <p:cNvPr id="211" name="Google Shape;211;p2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29"/>
          <p:cNvSpPr txBox="1"/>
          <p:nvPr>
            <p:ph idx="4294967295" type="body"/>
          </p:nvPr>
        </p:nvSpPr>
        <p:spPr>
          <a:xfrm>
            <a:off x="983150" y="127977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Symmetric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p29"/>
          <p:cNvSpPr txBox="1"/>
          <p:nvPr>
            <p:ph idx="4294967295" type="body"/>
          </p:nvPr>
        </p:nvSpPr>
        <p:spPr>
          <a:xfrm>
            <a:off x="985050" y="1825200"/>
            <a:ext cx="2478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Requires secure key distribution, as the same key must be shared between the sender and recipient. </a:t>
            </a:r>
            <a:endParaRPr sz="1200">
              <a:solidFill>
                <a:srgbClr val="545D7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75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21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215" name="Google Shape;215;p29"/>
          <p:cNvGrpSpPr/>
          <p:nvPr/>
        </p:nvGrpSpPr>
        <p:grpSpPr>
          <a:xfrm>
            <a:off x="5164625" y="1279775"/>
            <a:ext cx="2632500" cy="3416400"/>
            <a:chOff x="3320450" y="1304875"/>
            <a:chExt cx="2632500" cy="3416400"/>
          </a:xfrm>
        </p:grpSpPr>
        <p:sp>
          <p:nvSpPr>
            <p:cNvPr id="216" name="Google Shape;216;p2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29"/>
          <p:cNvSpPr txBox="1"/>
          <p:nvPr>
            <p:ph idx="4294967295" type="body"/>
          </p:nvPr>
        </p:nvSpPr>
        <p:spPr>
          <a:xfrm>
            <a:off x="5233625" y="127977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Asymmetric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29"/>
          <p:cNvSpPr txBox="1"/>
          <p:nvPr>
            <p:ph idx="4294967295" type="body"/>
          </p:nvPr>
        </p:nvSpPr>
        <p:spPr>
          <a:xfrm>
            <a:off x="5240950" y="1825200"/>
            <a:ext cx="2478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Generally slower and less efficient than symmetric encryption, making it less suitable for large data volumes. </a:t>
            </a:r>
            <a:endParaRPr sz="1200">
              <a:solidFill>
                <a:srgbClr val="545D7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0"/>
          <p:cNvSpPr txBox="1"/>
          <p:nvPr>
            <p:ph type="title"/>
          </p:nvPr>
        </p:nvSpPr>
        <p:spPr>
          <a:xfrm>
            <a:off x="127500" y="1962700"/>
            <a:ext cx="40452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Encryption in Python</a:t>
            </a:r>
            <a:endParaRPr/>
          </a:p>
        </p:txBody>
      </p:sp>
      <p:sp>
        <p:nvSpPr>
          <p:cNvPr id="226" name="Google Shape;226;p30"/>
          <p:cNvSpPr txBox="1"/>
          <p:nvPr>
            <p:ph idx="1" type="subTitle"/>
          </p:nvPr>
        </p:nvSpPr>
        <p:spPr>
          <a:xfrm>
            <a:off x="127500" y="3367926"/>
            <a:ext cx="4045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By Prof.Vishal Chugh</a:t>
            </a:r>
            <a:endParaRPr/>
          </a:p>
        </p:txBody>
      </p:sp>
      <p:grpSp>
        <p:nvGrpSpPr>
          <p:cNvPr id="227" name="Google Shape;227;p30"/>
          <p:cNvGrpSpPr/>
          <p:nvPr/>
        </p:nvGrpSpPr>
        <p:grpSpPr>
          <a:xfrm>
            <a:off x="4939534" y="2017047"/>
            <a:ext cx="3825543" cy="1573620"/>
            <a:chOff x="1000000" y="2393988"/>
            <a:chExt cx="4144235" cy="1704712"/>
          </a:xfrm>
        </p:grpSpPr>
        <p:sp>
          <p:nvSpPr>
            <p:cNvPr id="228" name="Google Shape;228;p30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30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30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39" name="Google Shape;239;p30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30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</a:rPr>
              <a:t>maxgrowth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950" y="0"/>
            <a:ext cx="4555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Import the Fernet from Cryptography</a:t>
            </a:r>
            <a:endParaRPr/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900" y="1970075"/>
            <a:ext cx="6216225" cy="10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Key and store it in .key file</a:t>
            </a:r>
            <a:endParaRPr/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9050"/>
            <a:ext cx="8457049" cy="29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